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embeddedFontLst>
    <p:embeddedFont>
      <p:font typeface="Old Standard TT"/>
      <p:regular r:id="rId26"/>
      <p:bold r:id="rId27"/>
      <p: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OldStandardTT-regular.fntdata"/><Relationship Id="rId25" Type="http://schemas.openxmlformats.org/officeDocument/2006/relationships/slide" Target="slides/slide21.xml"/><Relationship Id="rId28" Type="http://schemas.openxmlformats.org/officeDocument/2006/relationships/font" Target="fonts/OldStandardTT-italic.fntdata"/><Relationship Id="rId27" Type="http://schemas.openxmlformats.org/officeDocument/2006/relationships/font" Target="fonts/OldStandardTT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400"/>
              <a:buChar char="●"/>
              <a:defRPr sz="1100"/>
            </a:lvl1pPr>
            <a:lvl2pPr lvl="1">
              <a:spcBef>
                <a:spcPts val="0"/>
              </a:spcBef>
              <a:buSzPts val="1400"/>
              <a:buChar char="○"/>
              <a:defRPr sz="1100"/>
            </a:lvl2pPr>
            <a:lvl3pPr lvl="2">
              <a:spcBef>
                <a:spcPts val="0"/>
              </a:spcBef>
              <a:buSzPts val="1400"/>
              <a:buChar char="■"/>
              <a:defRPr sz="1100"/>
            </a:lvl3pPr>
            <a:lvl4pPr lvl="3">
              <a:spcBef>
                <a:spcPts val="0"/>
              </a:spcBef>
              <a:buSzPts val="1400"/>
              <a:buChar char="●"/>
              <a:defRPr sz="1100"/>
            </a:lvl4pPr>
            <a:lvl5pPr lvl="4">
              <a:spcBef>
                <a:spcPts val="0"/>
              </a:spcBef>
              <a:buSzPts val="1400"/>
              <a:buChar char="○"/>
              <a:defRPr sz="1100"/>
            </a:lvl5pPr>
            <a:lvl6pPr lvl="5">
              <a:spcBef>
                <a:spcPts val="0"/>
              </a:spcBef>
              <a:buSzPts val="1400"/>
              <a:buChar char="■"/>
              <a:defRPr sz="1100"/>
            </a:lvl6pPr>
            <a:lvl7pPr lvl="6">
              <a:spcBef>
                <a:spcPts val="0"/>
              </a:spcBef>
              <a:buSzPts val="1400"/>
              <a:buChar char="●"/>
              <a:defRPr sz="1100"/>
            </a:lvl7pPr>
            <a:lvl8pPr lvl="7">
              <a:spcBef>
                <a:spcPts val="0"/>
              </a:spcBef>
              <a:buSzPts val="1400"/>
              <a:buChar char="○"/>
              <a:defRPr sz="1100"/>
            </a:lvl8pPr>
            <a:lvl9pPr lvl="8">
              <a:spcBef>
                <a:spcPts val="0"/>
              </a:spcBef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1" name="Shape 11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" name="Shape 1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buSzPts val="14000"/>
              <a:buNone/>
              <a:defRPr b="1" sz="140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buSzPts val="1800"/>
              <a:buChar char="●"/>
              <a:defRPr/>
            </a:lvl1pPr>
            <a:lvl2pPr lvl="1" algn="ctr">
              <a:spcBef>
                <a:spcPts val="0"/>
              </a:spcBef>
              <a:buSzPts val="1400"/>
              <a:buChar char="○"/>
              <a:defRPr/>
            </a:lvl2pPr>
            <a:lvl3pPr lvl="2" algn="ctr">
              <a:spcBef>
                <a:spcPts val="0"/>
              </a:spcBef>
              <a:buSzPts val="1400"/>
              <a:buChar char="■"/>
              <a:defRPr/>
            </a:lvl3pPr>
            <a:lvl4pPr lvl="3" algn="ctr">
              <a:spcBef>
                <a:spcPts val="0"/>
              </a:spcBef>
              <a:buSzPts val="1400"/>
              <a:buChar char="●"/>
              <a:defRPr/>
            </a:lvl4pPr>
            <a:lvl5pPr lvl="4" algn="ctr">
              <a:spcBef>
                <a:spcPts val="0"/>
              </a:spcBef>
              <a:buSzPts val="1400"/>
              <a:buChar char="○"/>
              <a:defRPr/>
            </a:lvl5pPr>
            <a:lvl6pPr lvl="5" algn="ctr">
              <a:spcBef>
                <a:spcPts val="0"/>
              </a:spcBef>
              <a:buSzPts val="1400"/>
              <a:buChar char="■"/>
              <a:defRPr/>
            </a:lvl6pPr>
            <a:lvl7pPr lvl="6" algn="ctr">
              <a:spcBef>
                <a:spcPts val="0"/>
              </a:spcBef>
              <a:buSzPts val="1400"/>
              <a:buChar char="●"/>
              <a:defRPr/>
            </a:lvl7pPr>
            <a:lvl8pPr lvl="7" algn="ctr">
              <a:spcBef>
                <a:spcPts val="0"/>
              </a:spcBef>
              <a:buSzPts val="1400"/>
              <a:buChar char="○"/>
              <a:defRPr/>
            </a:lvl8pPr>
            <a:lvl9pPr lvl="8" algn="ctr">
              <a:spcBef>
                <a:spcPts val="0"/>
              </a:spcBef>
              <a:buSzPts val="1400"/>
              <a:buChar char="■"/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hape 16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" name="Shape 17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3000"/>
              <a:buNone/>
              <a:defRPr/>
            </a:lvl1pPr>
            <a:lvl2pPr lvl="1">
              <a:spcBef>
                <a:spcPts val="0"/>
              </a:spcBef>
              <a:buSzPts val="3000"/>
              <a:buNone/>
              <a:defRPr/>
            </a:lvl2pPr>
            <a:lvl3pPr lvl="2">
              <a:spcBef>
                <a:spcPts val="0"/>
              </a:spcBef>
              <a:buSzPts val="3000"/>
              <a:buNone/>
              <a:defRPr/>
            </a:lvl3pPr>
            <a:lvl4pPr lvl="3">
              <a:spcBef>
                <a:spcPts val="0"/>
              </a:spcBef>
              <a:buSzPts val="3000"/>
              <a:buNone/>
              <a:defRPr/>
            </a:lvl4pPr>
            <a:lvl5pPr lvl="4">
              <a:spcBef>
                <a:spcPts val="0"/>
              </a:spcBef>
              <a:buSzPts val="3000"/>
              <a:buNone/>
              <a:defRPr/>
            </a:lvl5pPr>
            <a:lvl6pPr lvl="5">
              <a:spcBef>
                <a:spcPts val="0"/>
              </a:spcBef>
              <a:buSzPts val="3000"/>
              <a:buNone/>
              <a:defRPr/>
            </a:lvl6pPr>
            <a:lvl7pPr lvl="6">
              <a:spcBef>
                <a:spcPts val="0"/>
              </a:spcBef>
              <a:buSzPts val="3000"/>
              <a:buNone/>
              <a:defRPr/>
            </a:lvl7pPr>
            <a:lvl8pPr lvl="7">
              <a:spcBef>
                <a:spcPts val="0"/>
              </a:spcBef>
              <a:buSzPts val="3000"/>
              <a:buNone/>
              <a:defRPr/>
            </a:lvl8pPr>
            <a:lvl9pPr lvl="8">
              <a:spcBef>
                <a:spcPts val="0"/>
              </a:spcBef>
              <a:buSzPts val="30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3000"/>
              <a:buNone/>
              <a:defRPr/>
            </a:lvl1pPr>
            <a:lvl2pPr lvl="1">
              <a:spcBef>
                <a:spcPts val="0"/>
              </a:spcBef>
              <a:buSzPts val="3000"/>
              <a:buNone/>
              <a:defRPr/>
            </a:lvl2pPr>
            <a:lvl3pPr lvl="2">
              <a:spcBef>
                <a:spcPts val="0"/>
              </a:spcBef>
              <a:buSzPts val="3000"/>
              <a:buNone/>
              <a:defRPr/>
            </a:lvl3pPr>
            <a:lvl4pPr lvl="3">
              <a:spcBef>
                <a:spcPts val="0"/>
              </a:spcBef>
              <a:buSzPts val="3000"/>
              <a:buNone/>
              <a:defRPr/>
            </a:lvl4pPr>
            <a:lvl5pPr lvl="4">
              <a:spcBef>
                <a:spcPts val="0"/>
              </a:spcBef>
              <a:buSzPts val="3000"/>
              <a:buNone/>
              <a:defRPr/>
            </a:lvl5pPr>
            <a:lvl6pPr lvl="5">
              <a:spcBef>
                <a:spcPts val="0"/>
              </a:spcBef>
              <a:buSzPts val="3000"/>
              <a:buNone/>
              <a:defRPr/>
            </a:lvl6pPr>
            <a:lvl7pPr lvl="6">
              <a:spcBef>
                <a:spcPts val="0"/>
              </a:spcBef>
              <a:buSzPts val="3000"/>
              <a:buNone/>
              <a:defRPr/>
            </a:lvl7pPr>
            <a:lvl8pPr lvl="7">
              <a:spcBef>
                <a:spcPts val="0"/>
              </a:spcBef>
              <a:buSzPts val="3000"/>
              <a:buNone/>
              <a:defRPr/>
            </a:lvl8pPr>
            <a:lvl9pPr lvl="8">
              <a:spcBef>
                <a:spcPts val="0"/>
              </a:spcBef>
              <a:buSzPts val="3000"/>
              <a:buNone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3000"/>
              <a:buNone/>
              <a:defRPr/>
            </a:lvl1pPr>
            <a:lvl2pPr lvl="1">
              <a:spcBef>
                <a:spcPts val="0"/>
              </a:spcBef>
              <a:buSzPts val="3000"/>
              <a:buNone/>
              <a:defRPr/>
            </a:lvl2pPr>
            <a:lvl3pPr lvl="2">
              <a:spcBef>
                <a:spcPts val="0"/>
              </a:spcBef>
              <a:buSzPts val="3000"/>
              <a:buNone/>
              <a:defRPr/>
            </a:lvl3pPr>
            <a:lvl4pPr lvl="3">
              <a:spcBef>
                <a:spcPts val="0"/>
              </a:spcBef>
              <a:buSzPts val="3000"/>
              <a:buNone/>
              <a:defRPr/>
            </a:lvl4pPr>
            <a:lvl5pPr lvl="4">
              <a:spcBef>
                <a:spcPts val="0"/>
              </a:spcBef>
              <a:buSzPts val="3000"/>
              <a:buNone/>
              <a:defRPr/>
            </a:lvl5pPr>
            <a:lvl6pPr lvl="5">
              <a:spcBef>
                <a:spcPts val="0"/>
              </a:spcBef>
              <a:buSzPts val="3000"/>
              <a:buNone/>
              <a:defRPr/>
            </a:lvl6pPr>
            <a:lvl7pPr lvl="6">
              <a:spcBef>
                <a:spcPts val="0"/>
              </a:spcBef>
              <a:buSzPts val="3000"/>
              <a:buNone/>
              <a:defRPr/>
            </a:lvl7pPr>
            <a:lvl8pPr lvl="7">
              <a:spcBef>
                <a:spcPts val="0"/>
              </a:spcBef>
              <a:buSzPts val="3000"/>
              <a:buNone/>
              <a:defRPr/>
            </a:lvl8pPr>
            <a:lvl9pPr lvl="8">
              <a:spcBef>
                <a:spcPts val="0"/>
              </a:spcBef>
              <a:buSzPts val="3000"/>
              <a:buNone/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ts val="2400"/>
              <a:buNone/>
              <a:defRPr sz="2400"/>
            </a:lvl1pPr>
            <a:lvl2pPr lvl="1">
              <a:spcBef>
                <a:spcPts val="0"/>
              </a:spcBef>
              <a:buSzPts val="2400"/>
              <a:buNone/>
              <a:defRPr sz="2400"/>
            </a:lvl2pPr>
            <a:lvl3pPr lvl="2">
              <a:spcBef>
                <a:spcPts val="0"/>
              </a:spcBef>
              <a:buSzPts val="2400"/>
              <a:buNone/>
              <a:defRPr sz="2400"/>
            </a:lvl3pPr>
            <a:lvl4pPr lvl="3">
              <a:spcBef>
                <a:spcPts val="0"/>
              </a:spcBef>
              <a:buSzPts val="2400"/>
              <a:buNone/>
              <a:defRPr sz="2400"/>
            </a:lvl4pPr>
            <a:lvl5pPr lvl="4">
              <a:spcBef>
                <a:spcPts val="0"/>
              </a:spcBef>
              <a:buSzPts val="2400"/>
              <a:buNone/>
              <a:defRPr sz="2400"/>
            </a:lvl5pPr>
            <a:lvl6pPr lvl="5">
              <a:spcBef>
                <a:spcPts val="0"/>
              </a:spcBef>
              <a:buSzPts val="2400"/>
              <a:buNone/>
              <a:defRPr sz="2400"/>
            </a:lvl6pPr>
            <a:lvl7pPr lvl="6">
              <a:spcBef>
                <a:spcPts val="0"/>
              </a:spcBef>
              <a:buSzPts val="2400"/>
              <a:buNone/>
              <a:defRPr sz="2400"/>
            </a:lvl7pPr>
            <a:lvl8pPr lvl="7">
              <a:spcBef>
                <a:spcPts val="0"/>
              </a:spcBef>
              <a:buSzPts val="2400"/>
              <a:buNone/>
              <a:defRPr sz="2400"/>
            </a:lvl8pPr>
            <a:lvl9pPr lvl="8">
              <a:spcBef>
                <a:spcPts val="0"/>
              </a:spcBef>
              <a:buSzPts val="2400"/>
              <a:buNone/>
              <a:defRPr sz="2400"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200"/>
              <a:buChar char="●"/>
              <a:defRPr sz="12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" name="Shape 42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jpg"/><Relationship Id="rId4" Type="http://schemas.openxmlformats.org/officeDocument/2006/relationships/image" Target="../media/image8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jp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github.com/rounakbanik/inferential_stats_pycon" TargetMode="External"/><Relationship Id="rId4" Type="http://schemas.openxmlformats.org/officeDocument/2006/relationships/image" Target="../media/image2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jpg"/><Relationship Id="rId4" Type="http://schemas.openxmlformats.org/officeDocument/2006/relationships/image" Target="../media/image15.jpg"/><Relationship Id="rId5" Type="http://schemas.openxmlformats.org/officeDocument/2006/relationships/image" Target="../media/image1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Inferential Statistics with Python</a:t>
            </a:r>
          </a:p>
        </p:txBody>
      </p:sp>
      <p:sp>
        <p:nvSpPr>
          <p:cNvPr id="60" name="Shape 60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Rounak Banik</a:t>
            </a:r>
          </a:p>
        </p:txBody>
      </p:sp>
      <p:pic>
        <p:nvPicPr>
          <p:cNvPr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43825" y="317800"/>
            <a:ext cx="1487475" cy="115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311700" y="298650"/>
            <a:ext cx="8520600" cy="613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Steps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3488100" y="1228600"/>
            <a:ext cx="5344200" cy="3397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Formulate the Null and the Alternate Hypothesis.​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Decide on the Statistical Test to use.​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Calculate the p-value​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Compare p-value to the significance level, alpha. Reject/Accept Null Hypothesis based on the comparison.</a:t>
            </a:r>
          </a:p>
          <a:p>
            <a:pPr indent="-342900" lvl="0" marL="457200" rtl="0">
              <a:spcBef>
                <a:spcPts val="0"/>
              </a:spcBef>
              <a:buSzPts val="1800"/>
              <a:buAutoNum type="arabicPeriod"/>
            </a:pPr>
            <a:r>
              <a:rPr lang="en"/>
              <a:t>Summarize the result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49433"/>
            <a:ext cx="3183300" cy="2244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460425" y="1140600"/>
            <a:ext cx="4735500" cy="16881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Suicide by Gender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127" name="Shape 127"/>
          <p:cNvSpPr txBox="1"/>
          <p:nvPr/>
        </p:nvSpPr>
        <p:spPr>
          <a:xfrm>
            <a:off x="460425" y="2567325"/>
            <a:ext cx="47568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In India, are men as likely as women to commit suicide? </a:t>
            </a:r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2820" y="1140600"/>
            <a:ext cx="3001057" cy="168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4255325" y="1119675"/>
            <a:ext cx="4735500" cy="16881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NBA Player Heights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134" name="Shape 134"/>
          <p:cNvSpPr txBox="1"/>
          <p:nvPr/>
        </p:nvSpPr>
        <p:spPr>
          <a:xfrm>
            <a:off x="4307600" y="2567325"/>
            <a:ext cx="47568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What is the average height of NBA players?</a:t>
            </a:r>
          </a:p>
        </p:txBody>
      </p:sp>
      <p:pic>
        <p:nvPicPr>
          <p:cNvPr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575" y="681150"/>
            <a:ext cx="3620040" cy="226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460425" y="1140600"/>
            <a:ext cx="4735500" cy="16881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Literacy Rates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141" name="Shape 141"/>
          <p:cNvSpPr txBox="1"/>
          <p:nvPr/>
        </p:nvSpPr>
        <p:spPr>
          <a:xfrm>
            <a:off x="460425" y="2567325"/>
            <a:ext cx="47568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How do the literacy rates in Delhi and Punjab compare</a:t>
            </a:r>
            <a:r>
              <a:rPr lang="en">
                <a:solidFill>
                  <a:schemeClr val="lt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?</a:t>
            </a:r>
          </a:p>
        </p:txBody>
      </p:sp>
      <p:pic>
        <p:nvPicPr>
          <p:cNvPr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8175" y="551988"/>
            <a:ext cx="3308775" cy="286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4150800" y="1130150"/>
            <a:ext cx="4735500" cy="16881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Airbnb Destinations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148" name="Shape 148"/>
          <p:cNvSpPr txBox="1"/>
          <p:nvPr/>
        </p:nvSpPr>
        <p:spPr>
          <a:xfrm>
            <a:off x="4140150" y="2546400"/>
            <a:ext cx="47568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Do men and women prefer certain countries for Airbnb bookings</a:t>
            </a:r>
            <a:r>
              <a:rPr lang="en">
                <a:solidFill>
                  <a:schemeClr val="lt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?</a:t>
            </a:r>
          </a:p>
        </p:txBody>
      </p:sp>
      <p:pic>
        <p:nvPicPr>
          <p:cNvPr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375" y="880050"/>
            <a:ext cx="3444675" cy="193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x="460425" y="1140600"/>
            <a:ext cx="5143200" cy="16881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Racial Discrimination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155" name="Shape 155"/>
          <p:cNvSpPr txBox="1"/>
          <p:nvPr/>
        </p:nvSpPr>
        <p:spPr>
          <a:xfrm>
            <a:off x="460425" y="2567325"/>
            <a:ext cx="47568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Are blacks as likely to get an interview call as whites?</a:t>
            </a:r>
          </a:p>
        </p:txBody>
      </p:sp>
      <p:pic>
        <p:nvPicPr>
          <p:cNvPr id="156" name="Shape 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5575" y="936900"/>
            <a:ext cx="285750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Ethics and Standards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Quality and Quantity</a:t>
            </a:r>
          </a:p>
        </p:txBody>
      </p:sp>
      <p:pic>
        <p:nvPicPr>
          <p:cNvPr id="167" name="Shape 1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000" y="1367425"/>
            <a:ext cx="3514725" cy="321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Shape 1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5375" y="1210625"/>
            <a:ext cx="2400300" cy="330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Shape 169"/>
          <p:cNvSpPr txBox="1"/>
          <p:nvPr/>
        </p:nvSpPr>
        <p:spPr>
          <a:xfrm>
            <a:off x="304800" y="3048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type="title"/>
          </p:nvPr>
        </p:nvSpPr>
        <p:spPr>
          <a:xfrm>
            <a:off x="311700" y="319575"/>
            <a:ext cx="8520600" cy="613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Sampling Bias</a:t>
            </a:r>
          </a:p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4441125" y="1683875"/>
            <a:ext cx="4748400" cy="3397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Deterministic bias​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Small number of observations​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Selection bias​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Confirmation bias​</a:t>
            </a:r>
          </a:p>
          <a:p>
            <a:pPr indent="-342900" lvl="0" marL="457200" rtl="0">
              <a:spcBef>
                <a:spcPts val="0"/>
              </a:spcBef>
              <a:buSzPts val="1800"/>
              <a:buAutoNum type="arabicPeriod"/>
            </a:pPr>
            <a:r>
              <a:rPr lang="en"/>
              <a:t>Inaccuracy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76" name="Shape 1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10625"/>
            <a:ext cx="3937701" cy="3284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Statistical and Practical Significance</a:t>
            </a:r>
          </a:p>
        </p:txBody>
      </p:sp>
      <p:pic>
        <p:nvPicPr>
          <p:cNvPr id="182" name="Shape 1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475" y="1438250"/>
            <a:ext cx="4327050" cy="293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Shape 1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03700" y="1640238"/>
            <a:ext cx="2028825" cy="253365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Shape 184"/>
          <p:cNvSpPr txBox="1"/>
          <p:nvPr/>
        </p:nvSpPr>
        <p:spPr>
          <a:xfrm>
            <a:off x="1883375" y="852013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470925" y="245975"/>
            <a:ext cx="8046900" cy="11229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>
                <a:solidFill>
                  <a:srgbClr val="F3F3F3"/>
                </a:solidFill>
                <a:hlinkClick r:id="rId3"/>
              </a:rPr>
              <a:t>github.com/rounakbanik/inferential_stats_pycon</a:t>
            </a:r>
          </a:p>
        </p:txBody>
      </p:sp>
      <p:pic>
        <p:nvPicPr>
          <p:cNvPr id="67" name="Shape 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401" y="1368875"/>
            <a:ext cx="8497199" cy="336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Further Reading</a:t>
            </a:r>
          </a:p>
        </p:txBody>
      </p:sp>
      <p:pic>
        <p:nvPicPr>
          <p:cNvPr id="190" name="Shape 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5288" y="1545150"/>
            <a:ext cx="2409341" cy="269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Shape 1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29417" y="1545150"/>
            <a:ext cx="2666836" cy="2851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Shape 19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31042" y="1545150"/>
            <a:ext cx="2227671" cy="285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End</a:t>
            </a:r>
          </a:p>
        </p:txBody>
      </p:sp>
      <p:sp>
        <p:nvSpPr>
          <p:cNvPr id="198" name="Shape 198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Rounak Banik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E-Mail: rounakbanik@gmail.com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Contents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Descriptive Statistics Primer</a:t>
            </a:r>
            <a:br>
              <a:rPr lang="en"/>
            </a:br>
            <a:r>
              <a:rPr lang="en" sz="1400"/>
              <a:t>Central Tendencies, Measures of Spread, Binomial and Normal Distributions, Normalcy Test, Z-Scores and p-values.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Sampling</a:t>
            </a:r>
            <a:br>
              <a:rPr lang="en"/>
            </a:br>
            <a:r>
              <a:rPr lang="en" sz="1400"/>
              <a:t>Estimation of Population Proportion and Mean, The Central Limit Theorem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Hypothesis Testing and Statistical Tests</a:t>
            </a:r>
            <a:br>
              <a:rPr lang="en"/>
            </a:br>
            <a:r>
              <a:rPr lang="en" sz="1400"/>
              <a:t>Null and Alternate Hypotheses, One and Two Sample Significance Tests, Chi-Squared Significance Tests</a:t>
            </a:r>
          </a:p>
          <a:p>
            <a:pPr indent="-342900" lvl="0" marL="457200" rtl="0">
              <a:spcBef>
                <a:spcPts val="0"/>
              </a:spcBef>
              <a:buSzPts val="1800"/>
              <a:buAutoNum type="arabicPeriod"/>
            </a:pPr>
            <a:r>
              <a:rPr lang="en"/>
              <a:t>Ethics and Standards in Inferential Statistics</a:t>
            </a:r>
            <a:br>
              <a:rPr lang="en"/>
            </a:br>
            <a:r>
              <a:rPr lang="en" sz="1400"/>
              <a:t>Sampling Bias, Statistical v/s Practical Significance, Misusing p-values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Tools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7200" y="1210625"/>
            <a:ext cx="7569600" cy="3097326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/>
          <p:nvPr/>
        </p:nvSpPr>
        <p:spPr>
          <a:xfrm>
            <a:off x="705825" y="1272125"/>
            <a:ext cx="2639400" cy="10344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/>
        </p:nvSpPr>
        <p:spPr>
          <a:xfrm>
            <a:off x="5888000" y="2316275"/>
            <a:ext cx="2407500" cy="10344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Sampling</a:t>
            </a: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4263" y="1138238"/>
            <a:ext cx="4048125" cy="286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4273325" y="1551775"/>
            <a:ext cx="4241400" cy="15228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Credit Card Frauds</a:t>
            </a:r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300" y="1370575"/>
            <a:ext cx="3479076" cy="22614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/>
          <p:nvPr/>
        </p:nvSpPr>
        <p:spPr>
          <a:xfrm>
            <a:off x="4273325" y="3241700"/>
            <a:ext cx="47568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What fraction of credit card transactions are fraudulent?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356250" y="1443725"/>
            <a:ext cx="4241400" cy="15228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Olympian Weights</a:t>
            </a:r>
          </a:p>
        </p:txBody>
      </p:sp>
      <p:pic>
        <p:nvPicPr>
          <p:cNvPr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7250" y="1386000"/>
            <a:ext cx="3151950" cy="2101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 txBox="1"/>
          <p:nvPr/>
        </p:nvSpPr>
        <p:spPr>
          <a:xfrm>
            <a:off x="460425" y="2966525"/>
            <a:ext cx="4756800" cy="6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What is the average weight of an Olympian athlete</a:t>
            </a:r>
            <a:r>
              <a:rPr lang="en">
                <a:solidFill>
                  <a:schemeClr val="lt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Hypothesis Testing</a:t>
            </a:r>
          </a:p>
        </p:txBody>
      </p:sp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2000" y="914400"/>
            <a:ext cx="2200275" cy="331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Terminology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311700" y="1464300"/>
            <a:ext cx="8520600" cy="3397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Null and Alternate Hypotheses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Significance Level</a:t>
            </a: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Statistical Test</a:t>
            </a:r>
          </a:p>
          <a:p>
            <a:pPr indent="-342900" lvl="0" marL="457200">
              <a:spcBef>
                <a:spcPts val="0"/>
              </a:spcBef>
              <a:buSzPts val="1800"/>
              <a:buAutoNum type="arabicPeriod"/>
            </a:pPr>
            <a:r>
              <a:rPr lang="en"/>
              <a:t>P-Values</a:t>
            </a:r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1546" y="1082363"/>
            <a:ext cx="3953776" cy="297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