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embeddedFontLst>
    <p:embeddedFont>
      <p:font typeface="Amatic SC"/>
      <p:regular r:id="rId17"/>
      <p:bold r:id="rId18"/>
    </p:embeddedFont>
    <p:embeddedFont>
      <p:font typeface="Source Code Pro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CodePro-bold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AmaticSC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SourceCodePro-regular.fntdata"/><Relationship Id="rId6" Type="http://schemas.openxmlformats.org/officeDocument/2006/relationships/slide" Target="slides/slide2.xml"/><Relationship Id="rId18" Type="http://schemas.openxmlformats.org/officeDocument/2006/relationships/font" Target="fonts/AmaticSC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ts val="8000"/>
              <a:buNone/>
              <a:defRPr sz="8000"/>
            </a:lvl1pPr>
            <a:lvl2pPr lvl="1" algn="ctr">
              <a:spcBef>
                <a:spcPts val="0"/>
              </a:spcBef>
              <a:buSzPts val="8000"/>
              <a:buNone/>
              <a:defRPr sz="8000"/>
            </a:lvl2pPr>
            <a:lvl3pPr lvl="2" algn="ctr">
              <a:spcBef>
                <a:spcPts val="0"/>
              </a:spcBef>
              <a:buSzPts val="8000"/>
              <a:buNone/>
              <a:defRPr sz="8000"/>
            </a:lvl3pPr>
            <a:lvl4pPr lvl="3" algn="ctr">
              <a:spcBef>
                <a:spcPts val="0"/>
              </a:spcBef>
              <a:buSzPts val="8000"/>
              <a:buNone/>
              <a:defRPr sz="8000"/>
            </a:lvl4pPr>
            <a:lvl5pPr lvl="4" algn="ctr">
              <a:spcBef>
                <a:spcPts val="0"/>
              </a:spcBef>
              <a:buSzPts val="8000"/>
              <a:buNone/>
              <a:defRPr sz="8000"/>
            </a:lvl5pPr>
            <a:lvl6pPr lvl="5" algn="ctr">
              <a:spcBef>
                <a:spcPts val="0"/>
              </a:spcBef>
              <a:buSzPts val="8000"/>
              <a:buNone/>
              <a:defRPr sz="8000"/>
            </a:lvl6pPr>
            <a:lvl7pPr lvl="6" algn="ctr">
              <a:spcBef>
                <a:spcPts val="0"/>
              </a:spcBef>
              <a:buSzPts val="8000"/>
              <a:buNone/>
              <a:defRPr sz="8000"/>
            </a:lvl7pPr>
            <a:lvl8pPr lvl="7" algn="ctr">
              <a:spcBef>
                <a:spcPts val="0"/>
              </a:spcBef>
              <a:buSzPts val="8000"/>
              <a:buNone/>
              <a:defRPr sz="8000"/>
            </a:lvl8pPr>
            <a:lvl9pPr lvl="8" algn="ctr">
              <a:spcBef>
                <a:spcPts val="0"/>
              </a:spcBef>
              <a:buSzPts val="8000"/>
              <a:buNone/>
              <a:defRPr sz="8000"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lvl="1" algn="ctr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lvl="2" algn="ctr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lvl="3" algn="ctr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lvl="4" algn="ctr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lvl="5" algn="ctr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lvl="6" algn="ctr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lvl="7" algn="ctr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lvl="8" algn="ctr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bg>
      <p:bgPr>
        <a:solidFill>
          <a:srgbClr val="80DEEA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ts val="4800"/>
              <a:buNone/>
              <a:defRPr sz="4800"/>
            </a:lvl1pPr>
            <a:lvl2pPr lvl="1" algn="ctr">
              <a:spcBef>
                <a:spcPts val="0"/>
              </a:spcBef>
              <a:buSzPts val="4800"/>
              <a:buNone/>
              <a:defRPr sz="4800"/>
            </a:lvl2pPr>
            <a:lvl3pPr lvl="2" algn="ctr">
              <a:spcBef>
                <a:spcPts val="0"/>
              </a:spcBef>
              <a:buSzPts val="4800"/>
              <a:buNone/>
              <a:defRPr sz="4800"/>
            </a:lvl3pPr>
            <a:lvl4pPr lvl="3" algn="ctr">
              <a:spcBef>
                <a:spcPts val="0"/>
              </a:spcBef>
              <a:buSzPts val="4800"/>
              <a:buNone/>
              <a:defRPr sz="4800"/>
            </a:lvl4pPr>
            <a:lvl5pPr lvl="4" algn="ctr">
              <a:spcBef>
                <a:spcPts val="0"/>
              </a:spcBef>
              <a:buSzPts val="4800"/>
              <a:buNone/>
              <a:defRPr sz="4800"/>
            </a:lvl5pPr>
            <a:lvl6pPr lvl="5" algn="ctr">
              <a:spcBef>
                <a:spcPts val="0"/>
              </a:spcBef>
              <a:buSzPts val="4800"/>
              <a:buNone/>
              <a:defRPr sz="4800"/>
            </a:lvl6pPr>
            <a:lvl7pPr lvl="6" algn="ctr">
              <a:spcBef>
                <a:spcPts val="0"/>
              </a:spcBef>
              <a:buSzPts val="4800"/>
              <a:buNone/>
              <a:defRPr sz="4800"/>
            </a:lvl7pPr>
            <a:lvl8pPr lvl="7" algn="ctr">
              <a:spcBef>
                <a:spcPts val="0"/>
              </a:spcBef>
              <a:buSzPts val="4800"/>
              <a:buNone/>
              <a:defRPr sz="4800"/>
            </a:lvl8pPr>
            <a:lvl9pPr lvl="8" algn="ctr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4200"/>
              <a:buNone/>
              <a:defRPr/>
            </a:lvl1pPr>
            <a:lvl2pPr lvl="1">
              <a:spcBef>
                <a:spcPts val="0"/>
              </a:spcBef>
              <a:buSzPts val="4200"/>
              <a:buNone/>
              <a:defRPr/>
            </a:lvl2pPr>
            <a:lvl3pPr lvl="2">
              <a:spcBef>
                <a:spcPts val="0"/>
              </a:spcBef>
              <a:buSzPts val="4200"/>
              <a:buNone/>
              <a:defRPr/>
            </a:lvl3pPr>
            <a:lvl4pPr lvl="3">
              <a:spcBef>
                <a:spcPts val="0"/>
              </a:spcBef>
              <a:buSzPts val="4200"/>
              <a:buNone/>
              <a:defRPr/>
            </a:lvl4pPr>
            <a:lvl5pPr lvl="4">
              <a:spcBef>
                <a:spcPts val="0"/>
              </a:spcBef>
              <a:buSzPts val="4200"/>
              <a:buNone/>
              <a:defRPr/>
            </a:lvl5pPr>
            <a:lvl6pPr lvl="5">
              <a:spcBef>
                <a:spcPts val="0"/>
              </a:spcBef>
              <a:buSzPts val="4200"/>
              <a:buNone/>
              <a:defRPr/>
            </a:lvl6pPr>
            <a:lvl7pPr lvl="6">
              <a:spcBef>
                <a:spcPts val="0"/>
              </a:spcBef>
              <a:buSzPts val="4200"/>
              <a:buNone/>
              <a:defRPr/>
            </a:lvl7pPr>
            <a:lvl8pPr lvl="7">
              <a:spcBef>
                <a:spcPts val="0"/>
              </a:spcBef>
              <a:buSzPts val="4200"/>
              <a:buNone/>
              <a:defRPr/>
            </a:lvl8pPr>
            <a:lvl9pPr lvl="8">
              <a:spcBef>
                <a:spcPts val="0"/>
              </a:spcBef>
              <a:buSzPts val="4200"/>
              <a:buNone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4200"/>
              <a:buNone/>
              <a:defRPr/>
            </a:lvl1pPr>
            <a:lvl2pPr lvl="1">
              <a:spcBef>
                <a:spcPts val="0"/>
              </a:spcBef>
              <a:buSzPts val="4200"/>
              <a:buNone/>
              <a:defRPr/>
            </a:lvl2pPr>
            <a:lvl3pPr lvl="2">
              <a:spcBef>
                <a:spcPts val="0"/>
              </a:spcBef>
              <a:buSzPts val="4200"/>
              <a:buNone/>
              <a:defRPr/>
            </a:lvl3pPr>
            <a:lvl4pPr lvl="3">
              <a:spcBef>
                <a:spcPts val="0"/>
              </a:spcBef>
              <a:buSzPts val="4200"/>
              <a:buNone/>
              <a:defRPr/>
            </a:lvl4pPr>
            <a:lvl5pPr lvl="4">
              <a:spcBef>
                <a:spcPts val="0"/>
              </a:spcBef>
              <a:buSzPts val="4200"/>
              <a:buNone/>
              <a:defRPr/>
            </a:lvl5pPr>
            <a:lvl6pPr lvl="5">
              <a:spcBef>
                <a:spcPts val="0"/>
              </a:spcBef>
              <a:buSzPts val="4200"/>
              <a:buNone/>
              <a:defRPr/>
            </a:lvl6pPr>
            <a:lvl7pPr lvl="6">
              <a:spcBef>
                <a:spcPts val="0"/>
              </a:spcBef>
              <a:buSzPts val="4200"/>
              <a:buNone/>
              <a:defRPr/>
            </a:lvl7pPr>
            <a:lvl8pPr lvl="7">
              <a:spcBef>
                <a:spcPts val="0"/>
              </a:spcBef>
              <a:buSzPts val="4200"/>
              <a:buNone/>
              <a:defRPr/>
            </a:lvl8pPr>
            <a:lvl9pPr lvl="8">
              <a:spcBef>
                <a:spcPts val="0"/>
              </a:spcBef>
              <a:buSzPts val="4200"/>
              <a:buNone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5" name="Shape 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4000"/>
              <a:buNone/>
              <a:defRPr sz="4000"/>
            </a:lvl1pPr>
            <a:lvl2pPr lvl="1">
              <a:spcBef>
                <a:spcPts val="0"/>
              </a:spcBef>
              <a:buSzPts val="4000"/>
              <a:buNone/>
              <a:defRPr sz="4000"/>
            </a:lvl2pPr>
            <a:lvl3pPr lvl="2">
              <a:spcBef>
                <a:spcPts val="0"/>
              </a:spcBef>
              <a:buSzPts val="4000"/>
              <a:buNone/>
              <a:defRPr sz="4000"/>
            </a:lvl3pPr>
            <a:lvl4pPr lvl="3">
              <a:spcBef>
                <a:spcPts val="0"/>
              </a:spcBef>
              <a:buSzPts val="4000"/>
              <a:buNone/>
              <a:defRPr sz="4000"/>
            </a:lvl4pPr>
            <a:lvl5pPr lvl="4">
              <a:spcBef>
                <a:spcPts val="0"/>
              </a:spcBef>
              <a:buSzPts val="4000"/>
              <a:buNone/>
              <a:defRPr sz="4000"/>
            </a:lvl5pPr>
            <a:lvl6pPr lvl="5">
              <a:spcBef>
                <a:spcPts val="0"/>
              </a:spcBef>
              <a:buSzPts val="4000"/>
              <a:buNone/>
              <a:defRPr sz="4000"/>
            </a:lvl6pPr>
            <a:lvl7pPr lvl="6">
              <a:spcBef>
                <a:spcPts val="0"/>
              </a:spcBef>
              <a:buSzPts val="4000"/>
              <a:buNone/>
              <a:defRPr sz="4000"/>
            </a:lvl7pPr>
            <a:lvl8pPr lvl="7">
              <a:spcBef>
                <a:spcPts val="0"/>
              </a:spcBef>
              <a:buSzPts val="4000"/>
              <a:buNone/>
              <a:defRPr sz="4000"/>
            </a:lvl8pPr>
            <a:lvl9pPr lvl="8">
              <a:spcBef>
                <a:spcPts val="0"/>
              </a:spcBef>
              <a:buSzPts val="4000"/>
              <a:buNone/>
              <a:defRPr sz="40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000"/>
              <a:buNone/>
              <a:defRPr sz="3000"/>
            </a:lvl1pPr>
            <a:lvl2pPr lvl="1">
              <a:spcBef>
                <a:spcPts val="0"/>
              </a:spcBef>
              <a:buSzPts val="3000"/>
              <a:buNone/>
              <a:defRPr sz="3000"/>
            </a:lvl2pPr>
            <a:lvl3pPr lvl="2">
              <a:spcBef>
                <a:spcPts val="0"/>
              </a:spcBef>
              <a:buSzPts val="3000"/>
              <a:buNone/>
              <a:defRPr sz="3000"/>
            </a:lvl3pPr>
            <a:lvl4pPr lvl="3">
              <a:spcBef>
                <a:spcPts val="0"/>
              </a:spcBef>
              <a:buSzPts val="3000"/>
              <a:buNone/>
              <a:defRPr sz="3000"/>
            </a:lvl4pPr>
            <a:lvl5pPr lvl="4">
              <a:spcBef>
                <a:spcPts val="0"/>
              </a:spcBef>
              <a:buSzPts val="3000"/>
              <a:buNone/>
              <a:defRPr sz="3000"/>
            </a:lvl5pPr>
            <a:lvl6pPr lvl="5">
              <a:spcBef>
                <a:spcPts val="0"/>
              </a:spcBef>
              <a:buSzPts val="3000"/>
              <a:buNone/>
              <a:defRPr sz="3000"/>
            </a:lvl6pPr>
            <a:lvl7pPr lvl="6">
              <a:spcBef>
                <a:spcPts val="0"/>
              </a:spcBef>
              <a:buSzPts val="3000"/>
              <a:buNone/>
              <a:defRPr sz="3000"/>
            </a:lvl7pPr>
            <a:lvl8pPr lvl="7">
              <a:spcBef>
                <a:spcPts val="0"/>
              </a:spcBef>
              <a:buSzPts val="3000"/>
              <a:buNone/>
              <a:defRPr sz="3000"/>
            </a:lvl8pPr>
            <a:lvl9pPr lvl="8">
              <a:spcBef>
                <a:spcPts val="0"/>
              </a:spcBef>
              <a:buSzPts val="3000"/>
              <a:buNone/>
              <a:defRPr sz="3000"/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200"/>
              <a:buChar char="●"/>
              <a:defRPr sz="12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rgbClr val="80DEEA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38" name="Shape 3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9" name="Shape 3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ts val="5400"/>
              <a:buNone/>
              <a:defRPr sz="5400"/>
            </a:lvl1pPr>
            <a:lvl2pPr lvl="1" algn="ctr">
              <a:spcBef>
                <a:spcPts val="0"/>
              </a:spcBef>
              <a:buSzPts val="5400"/>
              <a:buNone/>
              <a:defRPr sz="5400"/>
            </a:lvl2pPr>
            <a:lvl3pPr lvl="2" algn="ctr">
              <a:spcBef>
                <a:spcPts val="0"/>
              </a:spcBef>
              <a:buSzPts val="5400"/>
              <a:buNone/>
              <a:defRPr sz="5400"/>
            </a:lvl3pPr>
            <a:lvl4pPr lvl="3" algn="ctr">
              <a:spcBef>
                <a:spcPts val="0"/>
              </a:spcBef>
              <a:buSzPts val="5400"/>
              <a:buNone/>
              <a:defRPr sz="5400"/>
            </a:lvl4pPr>
            <a:lvl5pPr lvl="4" algn="ctr">
              <a:spcBef>
                <a:spcPts val="0"/>
              </a:spcBef>
              <a:buSzPts val="5400"/>
              <a:buNone/>
              <a:defRPr sz="5400"/>
            </a:lvl5pPr>
            <a:lvl6pPr lvl="5" algn="ctr">
              <a:spcBef>
                <a:spcPts val="0"/>
              </a:spcBef>
              <a:buSzPts val="5400"/>
              <a:buNone/>
              <a:defRPr sz="5400"/>
            </a:lvl6pPr>
            <a:lvl7pPr lvl="6" algn="ctr">
              <a:spcBef>
                <a:spcPts val="0"/>
              </a:spcBef>
              <a:buSzPts val="5400"/>
              <a:buNone/>
              <a:defRPr sz="5400"/>
            </a:lvl7pPr>
            <a:lvl8pPr lvl="7" algn="ctr">
              <a:spcBef>
                <a:spcPts val="0"/>
              </a:spcBef>
              <a:buSzPts val="5400"/>
              <a:buNone/>
              <a:defRPr sz="5400"/>
            </a:lvl8pPr>
            <a:lvl9pPr lvl="8" algn="ctr">
              <a:spcBef>
                <a:spcPts val="0"/>
              </a:spcBef>
              <a:buSzPts val="5400"/>
              <a:buNone/>
              <a:defRPr sz="5400"/>
            </a:lvl9pPr>
          </a:lstStyle>
          <a:p/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brain.png"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82638" y="3616512"/>
            <a:ext cx="1778726" cy="12539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Shape 57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000">
                <a:latin typeface="Amatic SC"/>
                <a:ea typeface="Amatic SC"/>
                <a:cs typeface="Amatic SC"/>
                <a:sym typeface="Amatic SC"/>
              </a:rPr>
              <a:t>The scipy stack</a:t>
            </a:r>
          </a:p>
        </p:txBody>
      </p:sp>
      <p:sp>
        <p:nvSpPr>
          <p:cNvPr id="58" name="Shape 58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Exploratory data analysis of youtube, feat.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200"/>
              <a:t>A special thanks to, Python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Thank You.</a:t>
            </a:r>
          </a:p>
        </p:txBody>
      </p:sp>
      <p:sp>
        <p:nvSpPr>
          <p:cNvPr id="112" name="Shape 11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 </a:t>
            </a:r>
            <a:r>
              <a:rPr b="0" lang="en" sz="1400"/>
              <a:t>Presented by</a:t>
            </a:r>
            <a:r>
              <a:rPr lang="en" sz="1400"/>
              <a:t>,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Abhishek Jha,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Pratik Deshpande.</a:t>
            </a:r>
          </a:p>
          <a:p>
            <a:pPr lv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939600" y="1412575"/>
            <a:ext cx="7264800" cy="84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b="1" lang="en" sz="9600">
                <a:latin typeface="Amatic SC"/>
                <a:ea typeface="Amatic SC"/>
                <a:cs typeface="Amatic SC"/>
                <a:sym typeface="Amatic SC"/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200"/>
              <a:t>Who are we?</a:t>
            </a:r>
          </a:p>
          <a:p>
            <a:pPr lvl="0" algn="ctr">
              <a:spcBef>
                <a:spcPts val="0"/>
              </a:spcBef>
              <a:buNone/>
            </a:pPr>
            <a:r>
              <a:rPr lang="en" sz="7200"/>
              <a:t>procrasti..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200"/>
              <a:t>What do we solve?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265500" y="1716600"/>
            <a:ext cx="4045200" cy="17103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YOUtube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seo</a:t>
            </a:r>
          </a:p>
        </p:txBody>
      </p:sp>
      <p:sp>
        <p:nvSpPr>
          <p:cNvPr id="74" name="Shape 74"/>
          <p:cNvSpPr txBox="1"/>
          <p:nvPr>
            <p:ph idx="2" type="body"/>
          </p:nvPr>
        </p:nvSpPr>
        <p:spPr>
          <a:xfrm>
            <a:off x="4919650" y="565325"/>
            <a:ext cx="3837000" cy="369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6000"/>
              </a:spcAft>
              <a:buSzPts val="2000"/>
              <a:buAutoNum type="arabicPeriod"/>
            </a:pPr>
            <a:r>
              <a:rPr lang="en" sz="2000"/>
              <a:t>Algorithms used.</a:t>
            </a:r>
          </a:p>
          <a:p>
            <a:pPr indent="-355600" lvl="0" marL="457200" rtl="0">
              <a:spcBef>
                <a:spcPts val="0"/>
              </a:spcBef>
              <a:spcAft>
                <a:spcPts val="6000"/>
              </a:spcAft>
              <a:buSzPts val="2000"/>
              <a:buAutoNum type="arabicPeriod"/>
            </a:pPr>
            <a:r>
              <a:rPr lang="en" sz="2000"/>
              <a:t>Parameters Considered.</a:t>
            </a:r>
          </a:p>
          <a:p>
            <a:pPr indent="-355600" lvl="0" marL="457200" rtl="0">
              <a:spcBef>
                <a:spcPts val="0"/>
              </a:spcBef>
              <a:spcAft>
                <a:spcPts val="6000"/>
              </a:spcAft>
              <a:buSzPts val="2000"/>
              <a:buAutoNum type="arabicPeriod"/>
            </a:pPr>
            <a:r>
              <a:rPr lang="en" sz="2000"/>
              <a:t>Our Research.</a:t>
            </a:r>
          </a:p>
          <a:p>
            <a:pPr lvl="0" rtl="0"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200"/>
              <a:t>It’s all about the tags.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7200"/>
              <a:t>Knowing the data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80DEEA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I give up. I can’t make slides anymore, LET’s see some code.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title"/>
          </p:nvPr>
        </p:nvSpPr>
        <p:spPr>
          <a:xfrm>
            <a:off x="265500" y="1716600"/>
            <a:ext cx="4045200" cy="17103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/>
              <a:t>Few valuable insights later...</a:t>
            </a:r>
          </a:p>
        </p:txBody>
      </p:sp>
      <p:sp>
        <p:nvSpPr>
          <p:cNvPr id="95" name="Shape 95"/>
          <p:cNvSpPr txBox="1"/>
          <p:nvPr>
            <p:ph idx="2" type="body"/>
          </p:nvPr>
        </p:nvSpPr>
        <p:spPr>
          <a:xfrm>
            <a:off x="4919650" y="565325"/>
            <a:ext cx="3837000" cy="369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6000"/>
              </a:spcAft>
              <a:buNone/>
            </a:pPr>
            <a:r>
              <a:rPr lang="en" sz="2000"/>
              <a:t>We can conclude that...</a:t>
            </a: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The video trends a few days later.</a:t>
            </a:r>
            <a:br>
              <a:rPr lang="en" sz="2000"/>
            </a:br>
          </a:p>
          <a:p>
            <a:pPr indent="-355600" lvl="0" marL="457200" rtl="0">
              <a:lnSpc>
                <a:spcPct val="100000"/>
              </a:lnSpc>
              <a:spcBef>
                <a:spcPts val="0"/>
              </a:spcBef>
              <a:spcAft>
                <a:spcPts val="6000"/>
              </a:spcAft>
              <a:buSzPts val="2000"/>
              <a:buChar char="●"/>
            </a:pPr>
            <a:r>
              <a:rPr lang="en" sz="2000"/>
              <a:t>Tags are strongly correlated to views.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  <a:p>
            <a:pPr lvl="0" rtl="0">
              <a:spcBef>
                <a:spcPts val="0"/>
              </a:spcBef>
              <a:spcAft>
                <a:spcPts val="60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245650" y="1716600"/>
            <a:ext cx="4045200" cy="17103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Future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SCOPE</a:t>
            </a:r>
          </a:p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868150" y="450725"/>
            <a:ext cx="3837000" cy="36951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SzPts val="1800"/>
              <a:buChar char="●"/>
            </a:pPr>
            <a:r>
              <a:rPr lang="en"/>
              <a:t>Tag prediction using Natural language processing.</a:t>
            </a:r>
          </a:p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SzPts val="1800"/>
              <a:buChar char="●"/>
            </a:pPr>
            <a:r>
              <a:rPr lang="en"/>
              <a:t>Web portal for all the budding youtubers.</a:t>
            </a:r>
          </a:p>
          <a:p>
            <a:pPr indent="-342900" lvl="0" marL="457200" rtl="0">
              <a:lnSpc>
                <a:spcPct val="100000"/>
              </a:lnSpc>
              <a:spcBef>
                <a:spcPts val="0"/>
              </a:spcBef>
              <a:spcAft>
                <a:spcPts val="2000"/>
              </a:spcAft>
              <a:buSzPts val="1800"/>
              <a:buChar char="●"/>
            </a:pPr>
            <a:r>
              <a:rPr lang="en"/>
              <a:t>Finding some more insights because data knows everything.</a:t>
            </a:r>
          </a:p>
          <a:p>
            <a:pPr lvl="0" rtl="0">
              <a:spcBef>
                <a:spcPts val="0"/>
              </a:spcBef>
              <a:spcAft>
                <a:spcPts val="20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