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6" r:id="rId3"/>
    <p:sldId id="267" r:id="rId4"/>
    <p:sldId id="280" r:id="rId5"/>
    <p:sldId id="269" r:id="rId6"/>
    <p:sldId id="281" r:id="rId7"/>
    <p:sldId id="271" r:id="rId8"/>
    <p:sldId id="282" r:id="rId9"/>
    <p:sldId id="273" r:id="rId10"/>
    <p:sldId id="306" r:id="rId11"/>
    <p:sldId id="275" r:id="rId12"/>
    <p:sldId id="283" r:id="rId13"/>
    <p:sldId id="276" r:id="rId14"/>
    <p:sldId id="284" r:id="rId15"/>
    <p:sldId id="285" r:id="rId16"/>
    <p:sldId id="286" r:id="rId17"/>
    <p:sldId id="288" r:id="rId18"/>
    <p:sldId id="290" r:id="rId19"/>
    <p:sldId id="292" r:id="rId20"/>
    <p:sldId id="294" r:id="rId21"/>
    <p:sldId id="296" r:id="rId22"/>
    <p:sldId id="299" r:id="rId23"/>
    <p:sldId id="301" r:id="rId24"/>
    <p:sldId id="303" r:id="rId25"/>
    <p:sldId id="30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94660"/>
  </p:normalViewPr>
  <p:slideViewPr>
    <p:cSldViewPr snapToGrid="0">
      <p:cViewPr varScale="1">
        <p:scale>
          <a:sx n="93" d="100"/>
          <a:sy n="93" d="100"/>
        </p:scale>
        <p:origin x="64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386EA4-D19D-4EDB-9B31-1309EE46A35F}"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CF710-30ED-4CA5-B4EE-7A02C5361E84}" type="slidenum">
              <a:rPr lang="en-US" smtClean="0"/>
              <a:t>‹#›</a:t>
            </a:fld>
            <a:endParaRPr lang="en-US"/>
          </a:p>
        </p:txBody>
      </p:sp>
    </p:spTree>
    <p:extLst>
      <p:ext uri="{BB962C8B-B14F-4D97-AF65-F5344CB8AC3E}">
        <p14:creationId xmlns:p14="http://schemas.microsoft.com/office/powerpoint/2010/main" val="1961269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4CF710-30ED-4CA5-B4EE-7A02C5361E84}" type="slidenum">
              <a:rPr lang="en-US" smtClean="0"/>
              <a:t>21</a:t>
            </a:fld>
            <a:endParaRPr lang="en-US"/>
          </a:p>
        </p:txBody>
      </p:sp>
    </p:spTree>
    <p:extLst>
      <p:ext uri="{BB962C8B-B14F-4D97-AF65-F5344CB8AC3E}">
        <p14:creationId xmlns:p14="http://schemas.microsoft.com/office/powerpoint/2010/main" val="2303158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CBCD0-1395-6618-46EA-BF5622C28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EEAD17-30C1-8CF8-2178-A7E0547352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3059E-D663-5C3C-3099-EA44F75B0E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8DE729-5481-8851-8ED6-A10871B279ED}"/>
              </a:ext>
            </a:extLst>
          </p:cNvPr>
          <p:cNvSpPr>
            <a:spLocks noGrp="1"/>
          </p:cNvSpPr>
          <p:nvPr>
            <p:ph type="sldNum" sz="quarter" idx="5"/>
          </p:nvPr>
        </p:nvSpPr>
        <p:spPr/>
        <p:txBody>
          <a:bodyPr/>
          <a:lstStyle/>
          <a:p>
            <a:fld id="{DD4CF710-30ED-4CA5-B4EE-7A02C5361E84}" type="slidenum">
              <a:rPr lang="en-US" smtClean="0"/>
              <a:t>22</a:t>
            </a:fld>
            <a:endParaRPr lang="en-US"/>
          </a:p>
        </p:txBody>
      </p:sp>
    </p:spTree>
    <p:extLst>
      <p:ext uri="{BB962C8B-B14F-4D97-AF65-F5344CB8AC3E}">
        <p14:creationId xmlns:p14="http://schemas.microsoft.com/office/powerpoint/2010/main" val="310471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C8222-BA9C-03C9-29A5-AD9F4D43BB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4A297-6F50-7766-316B-6742554E7D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50C9EA-B960-EBBD-3B66-207D5263E9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7E4722-7480-7D45-607B-FBE722EF0AFC}"/>
              </a:ext>
            </a:extLst>
          </p:cNvPr>
          <p:cNvSpPr>
            <a:spLocks noGrp="1"/>
          </p:cNvSpPr>
          <p:nvPr>
            <p:ph type="sldNum" sz="quarter" idx="5"/>
          </p:nvPr>
        </p:nvSpPr>
        <p:spPr/>
        <p:txBody>
          <a:bodyPr/>
          <a:lstStyle/>
          <a:p>
            <a:fld id="{DD4CF710-30ED-4CA5-B4EE-7A02C5361E84}" type="slidenum">
              <a:rPr lang="en-US" smtClean="0"/>
              <a:t>23</a:t>
            </a:fld>
            <a:endParaRPr lang="en-US"/>
          </a:p>
        </p:txBody>
      </p:sp>
    </p:spTree>
    <p:extLst>
      <p:ext uri="{BB962C8B-B14F-4D97-AF65-F5344CB8AC3E}">
        <p14:creationId xmlns:p14="http://schemas.microsoft.com/office/powerpoint/2010/main" val="3220196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45A32-41DF-62C7-F99F-F3130881F7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BA043-9BFB-4364-279E-CDDF2AA352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CB8646-8FB5-1CF3-E00A-890A41D597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ADCEF8-2EAF-056D-55D7-734B81ECCA72}"/>
              </a:ext>
            </a:extLst>
          </p:cNvPr>
          <p:cNvSpPr>
            <a:spLocks noGrp="1"/>
          </p:cNvSpPr>
          <p:nvPr>
            <p:ph type="sldNum" sz="quarter" idx="5"/>
          </p:nvPr>
        </p:nvSpPr>
        <p:spPr/>
        <p:txBody>
          <a:bodyPr/>
          <a:lstStyle/>
          <a:p>
            <a:fld id="{DD4CF710-30ED-4CA5-B4EE-7A02C5361E84}" type="slidenum">
              <a:rPr lang="en-US" smtClean="0"/>
              <a:t>24</a:t>
            </a:fld>
            <a:endParaRPr lang="en-US"/>
          </a:p>
        </p:txBody>
      </p:sp>
    </p:spTree>
    <p:extLst>
      <p:ext uri="{BB962C8B-B14F-4D97-AF65-F5344CB8AC3E}">
        <p14:creationId xmlns:p14="http://schemas.microsoft.com/office/powerpoint/2010/main" val="2900324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FC519-7C0E-5A47-DA7E-9AB528B9D0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B61F96-4E0D-83C6-F531-DF40074958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B32574-102F-5293-7A2E-52FA08CF7D8C}"/>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5" name="Footer Placeholder 4">
            <a:extLst>
              <a:ext uri="{FF2B5EF4-FFF2-40B4-BE49-F238E27FC236}">
                <a16:creationId xmlns:a16="http://schemas.microsoft.com/office/drawing/2014/main" id="{214ACAF8-5FD8-C50D-451A-FDE1318AB2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67848E-7311-E58C-6048-116B7ABB5D08}"/>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2161554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1346C-3BC8-2E13-214B-76AE09E91E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B9CEC6-1051-E77C-5511-6E37B6C513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302F2A-C2CC-EF78-AC6D-CBF55DF3560E}"/>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5" name="Footer Placeholder 4">
            <a:extLst>
              <a:ext uri="{FF2B5EF4-FFF2-40B4-BE49-F238E27FC236}">
                <a16:creationId xmlns:a16="http://schemas.microsoft.com/office/drawing/2014/main" id="{F3437E5A-94AB-2751-F87A-0BDB31350D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508FC6-47CB-20A8-7C10-255F1BC9C51F}"/>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185809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E5D25C-F689-6F82-12C4-4CFB567628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6188B52-3C66-BF16-E0EB-F6E1322946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6D21D2-FB0A-1818-673C-23F580D3780F}"/>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5" name="Footer Placeholder 4">
            <a:extLst>
              <a:ext uri="{FF2B5EF4-FFF2-40B4-BE49-F238E27FC236}">
                <a16:creationId xmlns:a16="http://schemas.microsoft.com/office/drawing/2014/main" id="{AC509597-E3CF-04C3-074B-978E64BF78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5A0690-2A42-6F04-D239-F89B2C06D9A0}"/>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100829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98C0-417F-4F82-8715-4894F55787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F4F867-17C8-1C49-70DE-1AE44BA0F0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4FB819-072F-833A-DBD1-2CD537A49814}"/>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5" name="Footer Placeholder 4">
            <a:extLst>
              <a:ext uri="{FF2B5EF4-FFF2-40B4-BE49-F238E27FC236}">
                <a16:creationId xmlns:a16="http://schemas.microsoft.com/office/drawing/2014/main" id="{BF912BE9-961B-89DA-26E9-C8C79C862B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2ED6D-FFEF-EE38-12FE-5371527C1B04}"/>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746745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E073F-E838-42BC-4976-6CB174DE27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5FFCB8-8B06-1547-E48F-FE21FE57AD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973F87-35D6-5A89-9AEE-9546345F7CB0}"/>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5" name="Footer Placeholder 4">
            <a:extLst>
              <a:ext uri="{FF2B5EF4-FFF2-40B4-BE49-F238E27FC236}">
                <a16:creationId xmlns:a16="http://schemas.microsoft.com/office/drawing/2014/main" id="{6F55EDF6-3437-85BA-19F3-2A7F657C4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6D078-D6AC-1036-4270-5B9A6B297113}"/>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2200406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81C3D-4859-EE92-C86C-5FE805C419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26BE7F-8F39-E951-07D5-5C96E79B2E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9240E5-D883-C6BF-CEFA-DAC9D59B5C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260894-A385-3B2B-7429-5123F08184C2}"/>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6" name="Footer Placeholder 5">
            <a:extLst>
              <a:ext uri="{FF2B5EF4-FFF2-40B4-BE49-F238E27FC236}">
                <a16:creationId xmlns:a16="http://schemas.microsoft.com/office/drawing/2014/main" id="{92F2F3BB-29D2-781E-4CA2-676C187A1D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646A83-71BF-1CE9-2AAA-2EACA3E57B77}"/>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1150439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FE194-08CF-2B0A-A008-B822CE615D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7178DD-135C-2B62-A01D-594C6CEA4E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A3B581-1EE5-BA14-1A94-49ABF8DEB9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C88DA3-C951-62CC-FECE-939FA786FD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F7433B-3551-1C05-BD2D-3420122A21F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4E61AB-E6D2-A4B7-8BB2-F37EFD191416}"/>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8" name="Footer Placeholder 7">
            <a:extLst>
              <a:ext uri="{FF2B5EF4-FFF2-40B4-BE49-F238E27FC236}">
                <a16:creationId xmlns:a16="http://schemas.microsoft.com/office/drawing/2014/main" id="{857A0C22-F351-3CB5-8EC6-9E28DC9337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17D098-9C24-8A9F-4B9B-57D77CD253B7}"/>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826637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6EB66-F05D-78CE-800D-0DB52AD9FF3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929DAC-B02C-63D2-3E1A-72CFE7409D1C}"/>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4" name="Footer Placeholder 3">
            <a:extLst>
              <a:ext uri="{FF2B5EF4-FFF2-40B4-BE49-F238E27FC236}">
                <a16:creationId xmlns:a16="http://schemas.microsoft.com/office/drawing/2014/main" id="{FD631FD4-6AAB-57DE-A4D1-CBB9D53519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DF7B5F-2FAD-4618-B3D2-FC7CC80EAA98}"/>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3348538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BFF66E-0BEA-BB61-51F3-9B524B2387B4}"/>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3" name="Footer Placeholder 2">
            <a:extLst>
              <a:ext uri="{FF2B5EF4-FFF2-40B4-BE49-F238E27FC236}">
                <a16:creationId xmlns:a16="http://schemas.microsoft.com/office/drawing/2014/main" id="{B175988A-A63E-49B8-5E8D-B1D311490D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62E3A5-E8EC-2B06-8D12-A01C83665F13}"/>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1657841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5232B-BD1F-AC9C-A9AC-568C91898E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559AE5-04B4-8BDE-E534-CEFCEFC912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4FEDB9-62C3-F3B8-D2FC-5CF905E5EA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A73B10-B530-B8DB-1A4D-0C45E488663A}"/>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6" name="Footer Placeholder 5">
            <a:extLst>
              <a:ext uri="{FF2B5EF4-FFF2-40B4-BE49-F238E27FC236}">
                <a16:creationId xmlns:a16="http://schemas.microsoft.com/office/drawing/2014/main" id="{1CF17300-B5FD-48B5-6BC6-6F0CC07B70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D92915-1E9E-A207-7F11-AD6FE3F05BD3}"/>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600008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91E6A-6412-3F20-285D-58934237BB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4B1F00-F906-9E25-8CF9-0BFCA98D3C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FFD1D9-0901-48F7-3501-DD5723AAE6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37AA17-B4B6-7EFA-40BF-B675E52DD8B9}"/>
              </a:ext>
            </a:extLst>
          </p:cNvPr>
          <p:cNvSpPr>
            <a:spLocks noGrp="1"/>
          </p:cNvSpPr>
          <p:nvPr>
            <p:ph type="dt" sz="half" idx="10"/>
          </p:nvPr>
        </p:nvSpPr>
        <p:spPr/>
        <p:txBody>
          <a:bodyPr/>
          <a:lstStyle/>
          <a:p>
            <a:fld id="{008A7C38-E4D1-4BFE-9546-32F1CA91DD33}" type="datetimeFigureOut">
              <a:rPr lang="en-US" smtClean="0"/>
              <a:t>7/8/2026</a:t>
            </a:fld>
            <a:endParaRPr lang="en-US"/>
          </a:p>
        </p:txBody>
      </p:sp>
      <p:sp>
        <p:nvSpPr>
          <p:cNvPr id="6" name="Footer Placeholder 5">
            <a:extLst>
              <a:ext uri="{FF2B5EF4-FFF2-40B4-BE49-F238E27FC236}">
                <a16:creationId xmlns:a16="http://schemas.microsoft.com/office/drawing/2014/main" id="{17183AD6-9B6B-7FC4-2EA4-6BE124CF3E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1A2E94-4D55-F25F-1056-2C5CC043225F}"/>
              </a:ext>
            </a:extLst>
          </p:cNvPr>
          <p:cNvSpPr>
            <a:spLocks noGrp="1"/>
          </p:cNvSpPr>
          <p:nvPr>
            <p:ph type="sldNum" sz="quarter" idx="12"/>
          </p:nvPr>
        </p:nvSpPr>
        <p:spPr/>
        <p:txBody>
          <a:bodyPr/>
          <a:lstStyle/>
          <a:p>
            <a:fld id="{5EBFE79E-4BD0-4C01-8FDB-B274A9FB4FA7}" type="slidenum">
              <a:rPr lang="en-US" smtClean="0"/>
              <a:t>‹#›</a:t>
            </a:fld>
            <a:endParaRPr lang="en-US"/>
          </a:p>
        </p:txBody>
      </p:sp>
    </p:spTree>
    <p:extLst>
      <p:ext uri="{BB962C8B-B14F-4D97-AF65-F5344CB8AC3E}">
        <p14:creationId xmlns:p14="http://schemas.microsoft.com/office/powerpoint/2010/main" val="1260690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3216A2-2E38-9469-0FE1-970EB13CAC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C11000-34BC-3C8D-D5A1-4753D3994C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D03F9-1E93-194E-830C-E84381A73F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8A7C38-E4D1-4BFE-9546-32F1CA91DD33}" type="datetimeFigureOut">
              <a:rPr lang="en-US" smtClean="0"/>
              <a:t>7/8/2026</a:t>
            </a:fld>
            <a:endParaRPr lang="en-US"/>
          </a:p>
        </p:txBody>
      </p:sp>
      <p:sp>
        <p:nvSpPr>
          <p:cNvPr id="5" name="Footer Placeholder 4">
            <a:extLst>
              <a:ext uri="{FF2B5EF4-FFF2-40B4-BE49-F238E27FC236}">
                <a16:creationId xmlns:a16="http://schemas.microsoft.com/office/drawing/2014/main" id="{2378CBA8-449E-3A03-0365-1DABAEFD12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5242DC-9DF3-FD01-6283-C678C165C3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BFE79E-4BD0-4C01-8FDB-B274A9FB4FA7}" type="slidenum">
              <a:rPr lang="en-US" smtClean="0"/>
              <a:t>‹#›</a:t>
            </a:fld>
            <a:endParaRPr lang="en-US"/>
          </a:p>
        </p:txBody>
      </p:sp>
    </p:spTree>
    <p:extLst>
      <p:ext uri="{BB962C8B-B14F-4D97-AF65-F5344CB8AC3E}">
        <p14:creationId xmlns:p14="http://schemas.microsoft.com/office/powerpoint/2010/main" val="3951901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D36AF-322B-6EC7-BECB-B6BDA3F51642}"/>
              </a:ext>
            </a:extLst>
          </p:cNvPr>
          <p:cNvSpPr>
            <a:spLocks noGrp="1"/>
          </p:cNvSpPr>
          <p:nvPr>
            <p:ph type="ctrTitle"/>
          </p:nvPr>
        </p:nvSpPr>
        <p:spPr/>
        <p:txBody>
          <a:bodyPr/>
          <a:lstStyle/>
          <a:p>
            <a:r>
              <a:rPr lang="en-US"/>
              <a:t>SCILAB IMAGE PROCESSING TOOLBOX DEVELOPMENT</a:t>
            </a:r>
            <a:endParaRPr lang="en-US" dirty="0"/>
          </a:p>
        </p:txBody>
      </p:sp>
      <p:sp>
        <p:nvSpPr>
          <p:cNvPr id="3" name="Subtitle 2">
            <a:extLst>
              <a:ext uri="{FF2B5EF4-FFF2-40B4-BE49-F238E27FC236}">
                <a16:creationId xmlns:a16="http://schemas.microsoft.com/office/drawing/2014/main" id="{0EE195F0-1694-2316-C24E-BED345B12328}"/>
              </a:ext>
            </a:extLst>
          </p:cNvPr>
          <p:cNvSpPr>
            <a:spLocks noGrp="1"/>
          </p:cNvSpPr>
          <p:nvPr>
            <p:ph type="subTitle" idx="1"/>
          </p:nvPr>
        </p:nvSpPr>
        <p:spPr/>
        <p:txBody>
          <a:bodyPr/>
          <a:lstStyle/>
          <a:p>
            <a:r>
              <a:rPr lang="en-US" dirty="0"/>
              <a:t>ZACHARIAH P JIJO</a:t>
            </a:r>
          </a:p>
        </p:txBody>
      </p:sp>
    </p:spTree>
    <p:extLst>
      <p:ext uri="{BB962C8B-B14F-4D97-AF65-F5344CB8AC3E}">
        <p14:creationId xmlns:p14="http://schemas.microsoft.com/office/powerpoint/2010/main" val="2627207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3777B-7DE5-D3B1-0216-55EDC86CACD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08F55FE-CDF0-F8BA-6E50-CE0C15A821DE}"/>
              </a:ext>
            </a:extLst>
          </p:cNvPr>
          <p:cNvPicPr>
            <a:picLocks noChangeAspect="1"/>
          </p:cNvPicPr>
          <p:nvPr/>
        </p:nvPicPr>
        <p:blipFill>
          <a:blip r:embed="rId2"/>
          <a:stretch>
            <a:fillRect/>
          </a:stretch>
        </p:blipFill>
        <p:spPr>
          <a:xfrm>
            <a:off x="6096000" y="812666"/>
            <a:ext cx="4426177" cy="2616334"/>
          </a:xfrm>
          <a:prstGeom prst="rect">
            <a:avLst/>
          </a:prstGeom>
        </p:spPr>
      </p:pic>
      <p:sp>
        <p:nvSpPr>
          <p:cNvPr id="7" name="Rectangle 6">
            <a:extLst>
              <a:ext uri="{FF2B5EF4-FFF2-40B4-BE49-F238E27FC236}">
                <a16:creationId xmlns:a16="http://schemas.microsoft.com/office/drawing/2014/main" id="{6A28F413-B8C8-3477-11E7-08140961D9ED}"/>
              </a:ext>
            </a:extLst>
          </p:cNvPr>
          <p:cNvSpPr/>
          <p:nvPr/>
        </p:nvSpPr>
        <p:spPr>
          <a:xfrm>
            <a:off x="0" y="0"/>
            <a:ext cx="3933826" cy="6858001"/>
          </a:xfrm>
          <a:prstGeom prst="rect">
            <a:avLst/>
          </a:prstGeom>
          <a:solidFill>
            <a:schemeClr val="accent5">
              <a:lumMod val="5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houghtf</a:t>
            </a:r>
            <a:endParaRPr lang="en-US" sz="3600" b="1" dirty="0"/>
          </a:p>
        </p:txBody>
      </p:sp>
      <p:pic>
        <p:nvPicPr>
          <p:cNvPr id="9" name="Picture 8">
            <a:extLst>
              <a:ext uri="{FF2B5EF4-FFF2-40B4-BE49-F238E27FC236}">
                <a16:creationId xmlns:a16="http://schemas.microsoft.com/office/drawing/2014/main" id="{797F5F7F-50FA-723C-D514-C1B4A1319BDE}"/>
              </a:ext>
            </a:extLst>
          </p:cNvPr>
          <p:cNvPicPr>
            <a:picLocks noChangeAspect="1"/>
          </p:cNvPicPr>
          <p:nvPr/>
        </p:nvPicPr>
        <p:blipFill>
          <a:blip r:embed="rId3"/>
          <a:stretch>
            <a:fillRect/>
          </a:stretch>
        </p:blipFill>
        <p:spPr>
          <a:xfrm>
            <a:off x="6773823" y="4336245"/>
            <a:ext cx="2584489" cy="701823"/>
          </a:xfrm>
          <a:prstGeom prst="rect">
            <a:avLst/>
          </a:prstGeom>
        </p:spPr>
      </p:pic>
    </p:spTree>
    <p:extLst>
      <p:ext uri="{BB962C8B-B14F-4D97-AF65-F5344CB8AC3E}">
        <p14:creationId xmlns:p14="http://schemas.microsoft.com/office/powerpoint/2010/main" val="2756461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A4EC4-565A-7418-EE40-E651C1B0D614}"/>
              </a:ext>
            </a:extLst>
          </p:cNvPr>
          <p:cNvSpPr/>
          <p:nvPr/>
        </p:nvSpPr>
        <p:spPr>
          <a:xfrm>
            <a:off x="0" y="3429000"/>
            <a:ext cx="12192000" cy="3429000"/>
          </a:xfrm>
          <a:prstGeom prst="rect">
            <a:avLst/>
          </a:prstGeom>
          <a:solidFill>
            <a:schemeClr val="accent5">
              <a:lumMod val="50000"/>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houghpeaks</a:t>
            </a:r>
            <a:endParaRPr lang="en-US" sz="3600" b="1" dirty="0"/>
          </a:p>
        </p:txBody>
      </p:sp>
      <p:sp>
        <p:nvSpPr>
          <p:cNvPr id="5" name="TextBox 4">
            <a:extLst>
              <a:ext uri="{FF2B5EF4-FFF2-40B4-BE49-F238E27FC236}">
                <a16:creationId xmlns:a16="http://schemas.microsoft.com/office/drawing/2014/main" id="{CBB7A45E-1468-2875-2984-74C4D68DB07D}"/>
              </a:ext>
            </a:extLst>
          </p:cNvPr>
          <p:cNvSpPr txBox="1"/>
          <p:nvPr/>
        </p:nvSpPr>
        <p:spPr>
          <a:xfrm>
            <a:off x="638175" y="1465430"/>
            <a:ext cx="10915650" cy="584775"/>
          </a:xfrm>
          <a:prstGeom prst="rect">
            <a:avLst/>
          </a:prstGeom>
          <a:noFill/>
        </p:spPr>
        <p:txBody>
          <a:bodyPr wrap="square" rtlCol="0">
            <a:spAutoFit/>
          </a:bodyPr>
          <a:lstStyle/>
          <a:p>
            <a:pPr algn="just"/>
            <a:r>
              <a:rPr lang="en-US" sz="1600" dirty="0"/>
              <a:t>Searches the voting matrix to isolate the coordinates of the </a:t>
            </a:r>
            <a:r>
              <a:rPr lang="en-US" sz="1600" b="1" dirty="0"/>
              <a:t>strongest peaks</a:t>
            </a:r>
            <a:r>
              <a:rPr lang="en-US" sz="1600" dirty="0"/>
              <a:t> that cross a minimum vote threshold. It suppresses nearby candidate lines to ensure a single physical line doesn't get detected multiple times.</a:t>
            </a:r>
          </a:p>
        </p:txBody>
      </p:sp>
    </p:spTree>
    <p:extLst>
      <p:ext uri="{BB962C8B-B14F-4D97-AF65-F5344CB8AC3E}">
        <p14:creationId xmlns:p14="http://schemas.microsoft.com/office/powerpoint/2010/main" val="1281046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DD306-6278-F161-0522-D544D90B115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552D53D-5284-87CD-2D4D-E727D2E27254}"/>
              </a:ext>
            </a:extLst>
          </p:cNvPr>
          <p:cNvSpPr/>
          <p:nvPr/>
        </p:nvSpPr>
        <p:spPr>
          <a:xfrm>
            <a:off x="8062913" y="0"/>
            <a:ext cx="4129087" cy="6858000"/>
          </a:xfrm>
          <a:prstGeom prst="rect">
            <a:avLst/>
          </a:prstGeom>
          <a:solidFill>
            <a:schemeClr val="accent5">
              <a:lumMod val="50000"/>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houghpeaks</a:t>
            </a:r>
            <a:endParaRPr lang="en-US" sz="3600" b="1" dirty="0"/>
          </a:p>
        </p:txBody>
      </p:sp>
      <p:pic>
        <p:nvPicPr>
          <p:cNvPr id="7" name="Picture 6">
            <a:extLst>
              <a:ext uri="{FF2B5EF4-FFF2-40B4-BE49-F238E27FC236}">
                <a16:creationId xmlns:a16="http://schemas.microsoft.com/office/drawing/2014/main" id="{37C53C84-06E9-ACF6-2221-813110B62E2E}"/>
              </a:ext>
            </a:extLst>
          </p:cNvPr>
          <p:cNvPicPr>
            <a:picLocks noChangeAspect="1"/>
          </p:cNvPicPr>
          <p:nvPr/>
        </p:nvPicPr>
        <p:blipFill>
          <a:blip r:embed="rId2"/>
          <a:stretch>
            <a:fillRect/>
          </a:stretch>
        </p:blipFill>
        <p:spPr>
          <a:xfrm>
            <a:off x="3036094" y="4810113"/>
            <a:ext cx="1943139" cy="558653"/>
          </a:xfrm>
          <a:prstGeom prst="rect">
            <a:avLst/>
          </a:prstGeom>
        </p:spPr>
      </p:pic>
      <p:pic>
        <p:nvPicPr>
          <p:cNvPr id="9" name="Picture 8">
            <a:extLst>
              <a:ext uri="{FF2B5EF4-FFF2-40B4-BE49-F238E27FC236}">
                <a16:creationId xmlns:a16="http://schemas.microsoft.com/office/drawing/2014/main" id="{5D32CF77-BB45-72A0-8988-ED12FBE02869}"/>
              </a:ext>
            </a:extLst>
          </p:cNvPr>
          <p:cNvPicPr>
            <a:picLocks noChangeAspect="1"/>
          </p:cNvPicPr>
          <p:nvPr/>
        </p:nvPicPr>
        <p:blipFill>
          <a:blip r:embed="rId3"/>
          <a:stretch>
            <a:fillRect/>
          </a:stretch>
        </p:blipFill>
        <p:spPr>
          <a:xfrm>
            <a:off x="2766174" y="1128661"/>
            <a:ext cx="2482978" cy="2000353"/>
          </a:xfrm>
          <a:prstGeom prst="rect">
            <a:avLst/>
          </a:prstGeom>
        </p:spPr>
      </p:pic>
    </p:spTree>
    <p:extLst>
      <p:ext uri="{BB962C8B-B14F-4D97-AF65-F5344CB8AC3E}">
        <p14:creationId xmlns:p14="http://schemas.microsoft.com/office/powerpoint/2010/main" val="3077933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6F9937-1290-5090-8CA0-46BFFDFED145}"/>
              </a:ext>
            </a:extLst>
          </p:cNvPr>
          <p:cNvSpPr/>
          <p:nvPr/>
        </p:nvSpPr>
        <p:spPr>
          <a:xfrm>
            <a:off x="1" y="3428959"/>
            <a:ext cx="12192000" cy="3429038"/>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houghlines</a:t>
            </a:r>
            <a:endParaRPr lang="en-US" sz="3600" b="1" dirty="0"/>
          </a:p>
        </p:txBody>
      </p:sp>
      <p:sp>
        <p:nvSpPr>
          <p:cNvPr id="5" name="TextBox 4">
            <a:extLst>
              <a:ext uri="{FF2B5EF4-FFF2-40B4-BE49-F238E27FC236}">
                <a16:creationId xmlns:a16="http://schemas.microsoft.com/office/drawing/2014/main" id="{EF517F6E-BDA7-D244-BB7D-2EAC60FD526A}"/>
              </a:ext>
            </a:extLst>
          </p:cNvPr>
          <p:cNvSpPr txBox="1"/>
          <p:nvPr/>
        </p:nvSpPr>
        <p:spPr>
          <a:xfrm>
            <a:off x="638175" y="1237475"/>
            <a:ext cx="10915650" cy="646331"/>
          </a:xfrm>
          <a:prstGeom prst="rect">
            <a:avLst/>
          </a:prstGeom>
          <a:noFill/>
        </p:spPr>
        <p:txBody>
          <a:bodyPr wrap="square" rtlCol="0">
            <a:spAutoFit/>
          </a:bodyPr>
          <a:lstStyle/>
          <a:p>
            <a:pPr algn="just"/>
            <a:r>
              <a:rPr lang="en-US" dirty="0"/>
              <a:t>Uses the peak coordinates from </a:t>
            </a:r>
            <a:r>
              <a:rPr lang="en-US" dirty="0" err="1"/>
              <a:t>houghpeaks</a:t>
            </a:r>
            <a:r>
              <a:rPr lang="en-US" dirty="0"/>
              <a:t> to trace back to the original image and extract the </a:t>
            </a:r>
            <a:r>
              <a:rPr lang="en-US" b="1" dirty="0"/>
              <a:t>exact start and stop points</a:t>
            </a:r>
            <a:r>
              <a:rPr lang="en-US" dirty="0"/>
              <a:t> of the line segments. It connects broken edges and fills in small gaps caused by noise or thresholding.</a:t>
            </a:r>
          </a:p>
        </p:txBody>
      </p:sp>
    </p:spTree>
    <p:extLst>
      <p:ext uri="{BB962C8B-B14F-4D97-AF65-F5344CB8AC3E}">
        <p14:creationId xmlns:p14="http://schemas.microsoft.com/office/powerpoint/2010/main" val="653133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96FB6-7EE2-BEA2-35F7-A49294A2914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21C5AD3-A5A8-5ABB-B6BA-AB0AF97D95DF}"/>
              </a:ext>
            </a:extLst>
          </p:cNvPr>
          <p:cNvSpPr/>
          <p:nvPr/>
        </p:nvSpPr>
        <p:spPr>
          <a:xfrm>
            <a:off x="8062913" y="0"/>
            <a:ext cx="4129087" cy="6857997"/>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houghlines</a:t>
            </a:r>
            <a:endParaRPr lang="en-US" sz="3600" b="1" dirty="0"/>
          </a:p>
        </p:txBody>
      </p:sp>
      <p:pic>
        <p:nvPicPr>
          <p:cNvPr id="7" name="Picture 6">
            <a:extLst>
              <a:ext uri="{FF2B5EF4-FFF2-40B4-BE49-F238E27FC236}">
                <a16:creationId xmlns:a16="http://schemas.microsoft.com/office/drawing/2014/main" id="{DA8450DC-D116-682C-06B4-6FFCDE204324}"/>
              </a:ext>
            </a:extLst>
          </p:cNvPr>
          <p:cNvPicPr>
            <a:picLocks noChangeAspect="1"/>
          </p:cNvPicPr>
          <p:nvPr/>
        </p:nvPicPr>
        <p:blipFill>
          <a:blip r:embed="rId2"/>
          <a:stretch>
            <a:fillRect/>
          </a:stretch>
        </p:blipFill>
        <p:spPr>
          <a:xfrm>
            <a:off x="1038071" y="990545"/>
            <a:ext cx="6001058" cy="2133710"/>
          </a:xfrm>
          <a:prstGeom prst="rect">
            <a:avLst/>
          </a:prstGeom>
        </p:spPr>
      </p:pic>
      <p:pic>
        <p:nvPicPr>
          <p:cNvPr id="9" name="Picture 8">
            <a:extLst>
              <a:ext uri="{FF2B5EF4-FFF2-40B4-BE49-F238E27FC236}">
                <a16:creationId xmlns:a16="http://schemas.microsoft.com/office/drawing/2014/main" id="{17293134-A9C0-9A93-7509-656C46AD632E}"/>
              </a:ext>
            </a:extLst>
          </p:cNvPr>
          <p:cNvPicPr>
            <a:picLocks noChangeAspect="1"/>
          </p:cNvPicPr>
          <p:nvPr/>
        </p:nvPicPr>
        <p:blipFill>
          <a:blip r:embed="rId3"/>
          <a:stretch>
            <a:fillRect/>
          </a:stretch>
        </p:blipFill>
        <p:spPr>
          <a:xfrm>
            <a:off x="2968794" y="4002868"/>
            <a:ext cx="2139612" cy="597706"/>
          </a:xfrm>
          <a:prstGeom prst="rect">
            <a:avLst/>
          </a:prstGeom>
        </p:spPr>
      </p:pic>
    </p:spTree>
    <p:extLst>
      <p:ext uri="{BB962C8B-B14F-4D97-AF65-F5344CB8AC3E}">
        <p14:creationId xmlns:p14="http://schemas.microsoft.com/office/powerpoint/2010/main" val="24530797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775D50D9-EDE1-F007-DDCF-34D29F601F1B}"/>
              </a:ext>
            </a:extLst>
          </p:cNvPr>
          <p:cNvSpPr/>
          <p:nvPr/>
        </p:nvSpPr>
        <p:spPr>
          <a:xfrm rot="16200000">
            <a:off x="-1662092" y="2821786"/>
            <a:ext cx="5800724" cy="1214432"/>
          </a:xfrm>
          <a:prstGeom prst="roundRect">
            <a:avLst>
              <a:gd name="adj" fmla="val 30761"/>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Rounded Corners 43">
            <a:extLst>
              <a:ext uri="{FF2B5EF4-FFF2-40B4-BE49-F238E27FC236}">
                <a16:creationId xmlns:a16="http://schemas.microsoft.com/office/drawing/2014/main" id="{DB07C496-E06A-F0E1-70E2-D4A27535219E}"/>
              </a:ext>
            </a:extLst>
          </p:cNvPr>
          <p:cNvSpPr/>
          <p:nvPr/>
        </p:nvSpPr>
        <p:spPr>
          <a:xfrm rot="16200000">
            <a:off x="-447659" y="2821785"/>
            <a:ext cx="5800724" cy="1214432"/>
          </a:xfrm>
          <a:prstGeom prst="roundRect">
            <a:avLst>
              <a:gd name="adj" fmla="val 30761"/>
            </a:avLst>
          </a:prstGeom>
          <a:solidFill>
            <a:schemeClr val="accent6">
              <a:lumMod val="50000"/>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Rounded Corners 45">
            <a:extLst>
              <a:ext uri="{FF2B5EF4-FFF2-40B4-BE49-F238E27FC236}">
                <a16:creationId xmlns:a16="http://schemas.microsoft.com/office/drawing/2014/main" id="{100EB75D-3CDA-966A-16E7-6EC6A4BA8EC0}"/>
              </a:ext>
            </a:extLst>
          </p:cNvPr>
          <p:cNvSpPr/>
          <p:nvPr/>
        </p:nvSpPr>
        <p:spPr>
          <a:xfrm rot="16200000">
            <a:off x="766774" y="2821785"/>
            <a:ext cx="5800724" cy="1214432"/>
          </a:xfrm>
          <a:prstGeom prst="roundRect">
            <a:avLst>
              <a:gd name="adj" fmla="val 30761"/>
            </a:avLst>
          </a:prstGeom>
          <a:solidFill>
            <a:schemeClr val="accent6">
              <a:lumMod val="5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Rounded Corners 47">
            <a:extLst>
              <a:ext uri="{FF2B5EF4-FFF2-40B4-BE49-F238E27FC236}">
                <a16:creationId xmlns:a16="http://schemas.microsoft.com/office/drawing/2014/main" id="{83FD150B-4EEA-A771-1E79-2BCC45D7D3F5}"/>
              </a:ext>
            </a:extLst>
          </p:cNvPr>
          <p:cNvSpPr/>
          <p:nvPr/>
        </p:nvSpPr>
        <p:spPr>
          <a:xfrm rot="16200000">
            <a:off x="1981206" y="2821785"/>
            <a:ext cx="5800724" cy="1214432"/>
          </a:xfrm>
          <a:prstGeom prst="roundRect">
            <a:avLst>
              <a:gd name="adj" fmla="val 30761"/>
            </a:avLst>
          </a:prstGeom>
          <a:solidFill>
            <a:schemeClr val="accent6">
              <a:lumMod val="50000"/>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Rounded Corners 49">
            <a:extLst>
              <a:ext uri="{FF2B5EF4-FFF2-40B4-BE49-F238E27FC236}">
                <a16:creationId xmlns:a16="http://schemas.microsoft.com/office/drawing/2014/main" id="{418F7252-08E5-BE2B-242C-0BC05021F77C}"/>
              </a:ext>
            </a:extLst>
          </p:cNvPr>
          <p:cNvSpPr/>
          <p:nvPr/>
        </p:nvSpPr>
        <p:spPr>
          <a:xfrm rot="16200000">
            <a:off x="3195638" y="2821784"/>
            <a:ext cx="5800724" cy="1214432"/>
          </a:xfrm>
          <a:prstGeom prst="roundRect">
            <a:avLst>
              <a:gd name="adj" fmla="val 30761"/>
            </a:avLst>
          </a:prstGeom>
          <a:solidFill>
            <a:schemeClr val="accent6">
              <a:lumMod val="5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Rounded Corners 51">
            <a:extLst>
              <a:ext uri="{FF2B5EF4-FFF2-40B4-BE49-F238E27FC236}">
                <a16:creationId xmlns:a16="http://schemas.microsoft.com/office/drawing/2014/main" id="{E057DFB5-6CC8-7EA2-5E32-2030BF7010C1}"/>
              </a:ext>
            </a:extLst>
          </p:cNvPr>
          <p:cNvSpPr/>
          <p:nvPr/>
        </p:nvSpPr>
        <p:spPr>
          <a:xfrm rot="16200000">
            <a:off x="4410069" y="2821784"/>
            <a:ext cx="5800724" cy="1214432"/>
          </a:xfrm>
          <a:prstGeom prst="roundRect">
            <a:avLst>
              <a:gd name="adj" fmla="val 30761"/>
            </a:avLst>
          </a:prstGeom>
          <a:solidFill>
            <a:schemeClr val="accent6">
              <a:lumMod val="50000"/>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Rounded Corners 53">
            <a:extLst>
              <a:ext uri="{FF2B5EF4-FFF2-40B4-BE49-F238E27FC236}">
                <a16:creationId xmlns:a16="http://schemas.microsoft.com/office/drawing/2014/main" id="{AEC11EAD-53BD-9EC4-3D46-15B398BBA49F}"/>
              </a:ext>
            </a:extLst>
          </p:cNvPr>
          <p:cNvSpPr/>
          <p:nvPr/>
        </p:nvSpPr>
        <p:spPr>
          <a:xfrm rot="16200000">
            <a:off x="5624501" y="2821784"/>
            <a:ext cx="5800724" cy="1214432"/>
          </a:xfrm>
          <a:prstGeom prst="roundRect">
            <a:avLst>
              <a:gd name="adj" fmla="val 30761"/>
            </a:avLst>
          </a:prstGeom>
          <a:solidFill>
            <a:schemeClr val="accent6">
              <a:lumMod val="5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Rounded Corners 55">
            <a:extLst>
              <a:ext uri="{FF2B5EF4-FFF2-40B4-BE49-F238E27FC236}">
                <a16:creationId xmlns:a16="http://schemas.microsoft.com/office/drawing/2014/main" id="{8620D2CA-E78B-56C0-2839-82EE0C57A25A}"/>
              </a:ext>
            </a:extLst>
          </p:cNvPr>
          <p:cNvSpPr/>
          <p:nvPr/>
        </p:nvSpPr>
        <p:spPr>
          <a:xfrm rot="16200000">
            <a:off x="6838932" y="2821784"/>
            <a:ext cx="5800724" cy="1214432"/>
          </a:xfrm>
          <a:prstGeom prst="roundRect">
            <a:avLst>
              <a:gd name="adj" fmla="val 30761"/>
            </a:avLst>
          </a:prstGeom>
          <a:solidFill>
            <a:schemeClr val="accent6">
              <a:lumMod val="50000"/>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Rounded Corners 57">
            <a:extLst>
              <a:ext uri="{FF2B5EF4-FFF2-40B4-BE49-F238E27FC236}">
                <a16:creationId xmlns:a16="http://schemas.microsoft.com/office/drawing/2014/main" id="{31E89522-F5B1-1BA3-DAA5-157F80BFE12E}"/>
              </a:ext>
            </a:extLst>
          </p:cNvPr>
          <p:cNvSpPr/>
          <p:nvPr/>
        </p:nvSpPr>
        <p:spPr>
          <a:xfrm rot="16200000">
            <a:off x="8053364" y="2821784"/>
            <a:ext cx="5800724" cy="1214432"/>
          </a:xfrm>
          <a:prstGeom prst="roundRect">
            <a:avLst>
              <a:gd name="adj" fmla="val 30761"/>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a:extLst>
              <a:ext uri="{FF2B5EF4-FFF2-40B4-BE49-F238E27FC236}">
                <a16:creationId xmlns:a16="http://schemas.microsoft.com/office/drawing/2014/main" id="{76D5B3CF-ADA2-D768-72ED-3BAB729753E3}"/>
              </a:ext>
            </a:extLst>
          </p:cNvPr>
          <p:cNvSpPr txBox="1"/>
          <p:nvPr/>
        </p:nvSpPr>
        <p:spPr>
          <a:xfrm rot="16200000">
            <a:off x="916801" y="3244334"/>
            <a:ext cx="642938" cy="369332"/>
          </a:xfrm>
          <a:prstGeom prst="rect">
            <a:avLst/>
          </a:prstGeom>
          <a:noFill/>
        </p:spPr>
        <p:txBody>
          <a:bodyPr wrap="square" rtlCol="0">
            <a:spAutoFit/>
          </a:bodyPr>
          <a:lstStyle/>
          <a:p>
            <a:r>
              <a:rPr lang="en-US" dirty="0" err="1">
                <a:solidFill>
                  <a:schemeClr val="bg1"/>
                </a:solidFill>
              </a:rPr>
              <a:t>isind</a:t>
            </a:r>
            <a:endParaRPr lang="en-US" dirty="0">
              <a:solidFill>
                <a:schemeClr val="bg1"/>
              </a:solidFill>
            </a:endParaRPr>
          </a:p>
        </p:txBody>
      </p:sp>
      <p:sp>
        <p:nvSpPr>
          <p:cNvPr id="62" name="TextBox 61">
            <a:extLst>
              <a:ext uri="{FF2B5EF4-FFF2-40B4-BE49-F238E27FC236}">
                <a16:creationId xmlns:a16="http://schemas.microsoft.com/office/drawing/2014/main" id="{02ED9EE6-EAAB-079F-F19E-339A9279383C}"/>
              </a:ext>
            </a:extLst>
          </p:cNvPr>
          <p:cNvSpPr txBox="1"/>
          <p:nvPr/>
        </p:nvSpPr>
        <p:spPr>
          <a:xfrm rot="16200000">
            <a:off x="2038365" y="3244334"/>
            <a:ext cx="828674" cy="369332"/>
          </a:xfrm>
          <a:prstGeom prst="rect">
            <a:avLst/>
          </a:prstGeom>
          <a:noFill/>
        </p:spPr>
        <p:txBody>
          <a:bodyPr wrap="square" rtlCol="0">
            <a:spAutoFit/>
          </a:bodyPr>
          <a:lstStyle/>
          <a:p>
            <a:r>
              <a:rPr lang="en-US" dirty="0" err="1">
                <a:solidFill>
                  <a:schemeClr val="bg1"/>
                </a:solidFill>
              </a:rPr>
              <a:t>imcast</a:t>
            </a:r>
            <a:endParaRPr lang="en-US" dirty="0">
              <a:solidFill>
                <a:schemeClr val="bg1"/>
              </a:solidFill>
            </a:endParaRPr>
          </a:p>
        </p:txBody>
      </p:sp>
      <p:sp>
        <p:nvSpPr>
          <p:cNvPr id="64" name="TextBox 63">
            <a:extLst>
              <a:ext uri="{FF2B5EF4-FFF2-40B4-BE49-F238E27FC236}">
                <a16:creationId xmlns:a16="http://schemas.microsoft.com/office/drawing/2014/main" id="{1165A82A-261F-3253-C695-169DE7509B8D}"/>
              </a:ext>
            </a:extLst>
          </p:cNvPr>
          <p:cNvSpPr txBox="1"/>
          <p:nvPr/>
        </p:nvSpPr>
        <p:spPr>
          <a:xfrm rot="16200000">
            <a:off x="3086100" y="3244333"/>
            <a:ext cx="1090612" cy="369332"/>
          </a:xfrm>
          <a:prstGeom prst="rect">
            <a:avLst/>
          </a:prstGeom>
          <a:noFill/>
        </p:spPr>
        <p:txBody>
          <a:bodyPr wrap="square" rtlCol="0">
            <a:spAutoFit/>
          </a:bodyPr>
          <a:lstStyle/>
          <a:p>
            <a:r>
              <a:rPr lang="en-US" dirty="0">
                <a:solidFill>
                  <a:schemeClr val="bg1"/>
                </a:solidFill>
              </a:rPr>
              <a:t>im2single</a:t>
            </a:r>
          </a:p>
        </p:txBody>
      </p:sp>
      <p:sp>
        <p:nvSpPr>
          <p:cNvPr id="66" name="TextBox 65">
            <a:extLst>
              <a:ext uri="{FF2B5EF4-FFF2-40B4-BE49-F238E27FC236}">
                <a16:creationId xmlns:a16="http://schemas.microsoft.com/office/drawing/2014/main" id="{83805E65-3763-0F0B-7271-8EDB136BD040}"/>
              </a:ext>
            </a:extLst>
          </p:cNvPr>
          <p:cNvSpPr txBox="1"/>
          <p:nvPr/>
        </p:nvSpPr>
        <p:spPr>
          <a:xfrm rot="16200000">
            <a:off x="4049163" y="3244331"/>
            <a:ext cx="1490663" cy="369332"/>
          </a:xfrm>
          <a:prstGeom prst="rect">
            <a:avLst/>
          </a:prstGeom>
          <a:noFill/>
        </p:spPr>
        <p:txBody>
          <a:bodyPr wrap="square" rtlCol="0">
            <a:spAutoFit/>
          </a:bodyPr>
          <a:lstStyle/>
          <a:p>
            <a:r>
              <a:rPr lang="en-US" dirty="0" err="1">
                <a:solidFill>
                  <a:schemeClr val="bg1"/>
                </a:solidFill>
              </a:rPr>
              <a:t>imreconstruct</a:t>
            </a:r>
            <a:endParaRPr lang="en-US" dirty="0">
              <a:solidFill>
                <a:schemeClr val="bg1"/>
              </a:solidFill>
            </a:endParaRPr>
          </a:p>
        </p:txBody>
      </p:sp>
      <p:sp>
        <p:nvSpPr>
          <p:cNvPr id="68" name="TextBox 67">
            <a:extLst>
              <a:ext uri="{FF2B5EF4-FFF2-40B4-BE49-F238E27FC236}">
                <a16:creationId xmlns:a16="http://schemas.microsoft.com/office/drawing/2014/main" id="{7BE8D380-A5AF-DDAE-1573-A40AC512DB90}"/>
              </a:ext>
            </a:extLst>
          </p:cNvPr>
          <p:cNvSpPr txBox="1"/>
          <p:nvPr/>
        </p:nvSpPr>
        <p:spPr>
          <a:xfrm rot="16200000">
            <a:off x="5534982" y="3244331"/>
            <a:ext cx="1026318" cy="369332"/>
          </a:xfrm>
          <a:prstGeom prst="rect">
            <a:avLst/>
          </a:prstGeom>
          <a:noFill/>
        </p:spPr>
        <p:txBody>
          <a:bodyPr wrap="square" rtlCol="0">
            <a:spAutoFit/>
          </a:bodyPr>
          <a:lstStyle/>
          <a:p>
            <a:r>
              <a:rPr lang="en-US" dirty="0" err="1">
                <a:solidFill>
                  <a:schemeClr val="bg1"/>
                </a:solidFill>
              </a:rPr>
              <a:t>conndef</a:t>
            </a:r>
            <a:endParaRPr lang="en-US" dirty="0">
              <a:solidFill>
                <a:schemeClr val="bg1"/>
              </a:solidFill>
            </a:endParaRPr>
          </a:p>
        </p:txBody>
      </p:sp>
      <p:sp>
        <p:nvSpPr>
          <p:cNvPr id="70" name="TextBox 69">
            <a:extLst>
              <a:ext uri="{FF2B5EF4-FFF2-40B4-BE49-F238E27FC236}">
                <a16:creationId xmlns:a16="http://schemas.microsoft.com/office/drawing/2014/main" id="{DD769390-2BD1-2743-24D8-E25D897725F1}"/>
              </a:ext>
            </a:extLst>
          </p:cNvPr>
          <p:cNvSpPr txBox="1"/>
          <p:nvPr/>
        </p:nvSpPr>
        <p:spPr>
          <a:xfrm rot="16200000">
            <a:off x="6774417" y="3244329"/>
            <a:ext cx="976311" cy="369332"/>
          </a:xfrm>
          <a:prstGeom prst="rect">
            <a:avLst/>
          </a:prstGeom>
          <a:noFill/>
        </p:spPr>
        <p:txBody>
          <a:bodyPr wrap="square" rtlCol="0">
            <a:spAutoFit/>
          </a:bodyPr>
          <a:lstStyle/>
          <a:p>
            <a:r>
              <a:rPr lang="en-US" dirty="0" err="1">
                <a:solidFill>
                  <a:schemeClr val="bg1"/>
                </a:solidFill>
              </a:rPr>
              <a:t>imhmax</a:t>
            </a:r>
            <a:endParaRPr lang="en-US" dirty="0">
              <a:solidFill>
                <a:schemeClr val="bg1"/>
              </a:solidFill>
            </a:endParaRPr>
          </a:p>
        </p:txBody>
      </p:sp>
      <p:sp>
        <p:nvSpPr>
          <p:cNvPr id="72" name="TextBox 71">
            <a:extLst>
              <a:ext uri="{FF2B5EF4-FFF2-40B4-BE49-F238E27FC236}">
                <a16:creationId xmlns:a16="http://schemas.microsoft.com/office/drawing/2014/main" id="{C4603CDC-B3DD-443C-98C6-1164406569BD}"/>
              </a:ext>
            </a:extLst>
          </p:cNvPr>
          <p:cNvSpPr txBox="1"/>
          <p:nvPr/>
        </p:nvSpPr>
        <p:spPr>
          <a:xfrm rot="16200000">
            <a:off x="7679955" y="3244329"/>
            <a:ext cx="1645442" cy="369332"/>
          </a:xfrm>
          <a:prstGeom prst="rect">
            <a:avLst/>
          </a:prstGeom>
          <a:noFill/>
        </p:spPr>
        <p:txBody>
          <a:bodyPr wrap="square" rtlCol="0">
            <a:spAutoFit/>
          </a:bodyPr>
          <a:lstStyle/>
          <a:p>
            <a:r>
              <a:rPr lang="en-US" dirty="0" err="1">
                <a:solidFill>
                  <a:schemeClr val="bg1"/>
                </a:solidFill>
              </a:rPr>
              <a:t>imcomplement</a:t>
            </a:r>
            <a:endParaRPr lang="en-US" dirty="0">
              <a:solidFill>
                <a:schemeClr val="bg1"/>
              </a:solidFill>
            </a:endParaRPr>
          </a:p>
        </p:txBody>
      </p:sp>
      <p:sp>
        <p:nvSpPr>
          <p:cNvPr id="74" name="TextBox 73">
            <a:extLst>
              <a:ext uri="{FF2B5EF4-FFF2-40B4-BE49-F238E27FC236}">
                <a16:creationId xmlns:a16="http://schemas.microsoft.com/office/drawing/2014/main" id="{D6F22BC5-19A0-C73A-B128-EFBD595387AA}"/>
              </a:ext>
            </a:extLst>
          </p:cNvPr>
          <p:cNvSpPr txBox="1"/>
          <p:nvPr/>
        </p:nvSpPr>
        <p:spPr>
          <a:xfrm rot="16200000">
            <a:off x="9217046" y="3244328"/>
            <a:ext cx="1000124" cy="369332"/>
          </a:xfrm>
          <a:prstGeom prst="rect">
            <a:avLst/>
          </a:prstGeom>
          <a:noFill/>
        </p:spPr>
        <p:txBody>
          <a:bodyPr wrap="square" rtlCol="0">
            <a:spAutoFit/>
          </a:bodyPr>
          <a:lstStyle/>
          <a:p>
            <a:r>
              <a:rPr lang="en-US" dirty="0" err="1">
                <a:solidFill>
                  <a:schemeClr val="bg1"/>
                </a:solidFill>
              </a:rPr>
              <a:t>imhmin</a:t>
            </a:r>
            <a:endParaRPr lang="en-US" dirty="0">
              <a:solidFill>
                <a:schemeClr val="bg1"/>
              </a:solidFill>
            </a:endParaRPr>
          </a:p>
        </p:txBody>
      </p:sp>
      <p:sp>
        <p:nvSpPr>
          <p:cNvPr id="76" name="TextBox 75">
            <a:extLst>
              <a:ext uri="{FF2B5EF4-FFF2-40B4-BE49-F238E27FC236}">
                <a16:creationId xmlns:a16="http://schemas.microsoft.com/office/drawing/2014/main" id="{745EA001-68EF-37F7-8712-0B184786AA3D}"/>
              </a:ext>
            </a:extLst>
          </p:cNvPr>
          <p:cNvSpPr txBox="1"/>
          <p:nvPr/>
        </p:nvSpPr>
        <p:spPr>
          <a:xfrm rot="16200000">
            <a:off x="10288603" y="3244328"/>
            <a:ext cx="1285873" cy="369332"/>
          </a:xfrm>
          <a:prstGeom prst="rect">
            <a:avLst/>
          </a:prstGeom>
          <a:noFill/>
        </p:spPr>
        <p:txBody>
          <a:bodyPr wrap="square" rtlCol="0">
            <a:spAutoFit/>
          </a:bodyPr>
          <a:lstStyle/>
          <a:p>
            <a:r>
              <a:rPr lang="en-US" dirty="0" err="1">
                <a:solidFill>
                  <a:schemeClr val="bg1"/>
                </a:solidFill>
              </a:rPr>
              <a:t>colorangle</a:t>
            </a:r>
            <a:endParaRPr lang="en-US" dirty="0">
              <a:solidFill>
                <a:schemeClr val="bg1"/>
              </a:solidFill>
            </a:endParaRPr>
          </a:p>
        </p:txBody>
      </p:sp>
    </p:spTree>
    <p:extLst>
      <p:ext uri="{BB962C8B-B14F-4D97-AF65-F5344CB8AC3E}">
        <p14:creationId xmlns:p14="http://schemas.microsoft.com/office/powerpoint/2010/main" val="3777779293"/>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a:extLst>
            <a:ext uri="{FF2B5EF4-FFF2-40B4-BE49-F238E27FC236}">
              <a16:creationId xmlns:a16="http://schemas.microsoft.com/office/drawing/2014/main" id="{E4BE3F34-91A3-2D74-A0CF-3F9307F25AAD}"/>
            </a:ext>
          </a:extLst>
        </p:cNvPr>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4DEA74B2-E336-F953-A1C5-50C3A17697C6}"/>
              </a:ext>
            </a:extLst>
          </p:cNvPr>
          <p:cNvSpPr/>
          <p:nvPr/>
        </p:nvSpPr>
        <p:spPr>
          <a:xfrm rot="16200000">
            <a:off x="3130167" y="-1970472"/>
            <a:ext cx="5800724" cy="10798948"/>
          </a:xfrm>
          <a:prstGeom prst="roundRect">
            <a:avLst>
              <a:gd name="adj" fmla="val 30761"/>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a:extLst>
              <a:ext uri="{FF2B5EF4-FFF2-40B4-BE49-F238E27FC236}">
                <a16:creationId xmlns:a16="http://schemas.microsoft.com/office/drawing/2014/main" id="{D7024F19-7537-B394-37D0-D00433249247}"/>
              </a:ext>
            </a:extLst>
          </p:cNvPr>
          <p:cNvSpPr txBox="1"/>
          <p:nvPr/>
        </p:nvSpPr>
        <p:spPr>
          <a:xfrm rot="16200000">
            <a:off x="916801" y="3244334"/>
            <a:ext cx="642938" cy="369332"/>
          </a:xfrm>
          <a:prstGeom prst="rect">
            <a:avLst/>
          </a:prstGeom>
          <a:noFill/>
        </p:spPr>
        <p:txBody>
          <a:bodyPr wrap="square" rtlCol="0">
            <a:spAutoFit/>
          </a:bodyPr>
          <a:lstStyle/>
          <a:p>
            <a:r>
              <a:rPr lang="en-US" dirty="0" err="1">
                <a:solidFill>
                  <a:schemeClr val="bg1"/>
                </a:solidFill>
              </a:rPr>
              <a:t>isind</a:t>
            </a:r>
            <a:endParaRPr lang="en-US" dirty="0">
              <a:solidFill>
                <a:schemeClr val="bg1"/>
              </a:solidFill>
            </a:endParaRPr>
          </a:p>
        </p:txBody>
      </p:sp>
      <p:sp>
        <p:nvSpPr>
          <p:cNvPr id="2" name="TextBox 1">
            <a:extLst>
              <a:ext uri="{FF2B5EF4-FFF2-40B4-BE49-F238E27FC236}">
                <a16:creationId xmlns:a16="http://schemas.microsoft.com/office/drawing/2014/main" id="{77EDE7DB-36A6-1DFA-B5E6-127001FC0064}"/>
              </a:ext>
            </a:extLst>
          </p:cNvPr>
          <p:cNvSpPr txBox="1"/>
          <p:nvPr/>
        </p:nvSpPr>
        <p:spPr>
          <a:xfrm>
            <a:off x="2400300" y="1021556"/>
            <a:ext cx="7700963" cy="1200329"/>
          </a:xfrm>
          <a:prstGeom prst="rect">
            <a:avLst/>
          </a:prstGeom>
          <a:noFill/>
        </p:spPr>
        <p:txBody>
          <a:bodyPr wrap="square" rtlCol="0">
            <a:spAutoFit/>
          </a:bodyPr>
          <a:lstStyle/>
          <a:p>
            <a:pPr algn="just"/>
            <a:r>
              <a:rPr lang="en-US" dirty="0">
                <a:solidFill>
                  <a:schemeClr val="bg1"/>
                </a:solidFill>
              </a:rPr>
              <a:t>Checks if an image is an </a:t>
            </a:r>
            <a:r>
              <a:rPr lang="en-US" b="1" dirty="0">
                <a:solidFill>
                  <a:schemeClr val="bg1"/>
                </a:solidFill>
              </a:rPr>
              <a:t>indexed image</a:t>
            </a:r>
            <a:r>
              <a:rPr lang="en-US" dirty="0">
                <a:solidFill>
                  <a:schemeClr val="bg1"/>
                </a:solidFill>
              </a:rPr>
              <a:t> by verifying if it is a numeric matrix containing valid, non-negative integer color indices. It returns a simple true/false flag, allowing processing pipelines to decide whether an accompanying color map is required to read the image data.</a:t>
            </a:r>
          </a:p>
        </p:txBody>
      </p:sp>
      <p:pic>
        <p:nvPicPr>
          <p:cNvPr id="4" name="Picture 3">
            <a:extLst>
              <a:ext uri="{FF2B5EF4-FFF2-40B4-BE49-F238E27FC236}">
                <a16:creationId xmlns:a16="http://schemas.microsoft.com/office/drawing/2014/main" id="{D2936CCB-C9A4-6DED-F5C1-960309D65359}"/>
              </a:ext>
            </a:extLst>
          </p:cNvPr>
          <p:cNvPicPr>
            <a:picLocks noChangeAspect="1"/>
          </p:cNvPicPr>
          <p:nvPr/>
        </p:nvPicPr>
        <p:blipFill>
          <a:blip r:embed="rId2"/>
          <a:stretch>
            <a:fillRect/>
          </a:stretch>
        </p:blipFill>
        <p:spPr>
          <a:xfrm>
            <a:off x="4506449" y="2498884"/>
            <a:ext cx="3048157" cy="1263715"/>
          </a:xfrm>
          <a:prstGeom prst="rect">
            <a:avLst/>
          </a:prstGeom>
        </p:spPr>
      </p:pic>
      <p:pic>
        <p:nvPicPr>
          <p:cNvPr id="6" name="Picture 5">
            <a:extLst>
              <a:ext uri="{FF2B5EF4-FFF2-40B4-BE49-F238E27FC236}">
                <a16:creationId xmlns:a16="http://schemas.microsoft.com/office/drawing/2014/main" id="{614AFF31-FB53-CC1A-278B-7AD73A3EF515}"/>
              </a:ext>
            </a:extLst>
          </p:cNvPr>
          <p:cNvPicPr>
            <a:picLocks noChangeAspect="1"/>
          </p:cNvPicPr>
          <p:nvPr/>
        </p:nvPicPr>
        <p:blipFill>
          <a:blip r:embed="rId3"/>
          <a:stretch>
            <a:fillRect/>
          </a:stretch>
        </p:blipFill>
        <p:spPr>
          <a:xfrm>
            <a:off x="4929196" y="4093483"/>
            <a:ext cx="2202661" cy="641282"/>
          </a:xfrm>
          <a:prstGeom prst="rect">
            <a:avLst/>
          </a:prstGeom>
        </p:spPr>
      </p:pic>
    </p:spTree>
    <p:extLst>
      <p:ext uri="{BB962C8B-B14F-4D97-AF65-F5344CB8AC3E}">
        <p14:creationId xmlns:p14="http://schemas.microsoft.com/office/powerpoint/2010/main" val="36149157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a:extLst>
            <a:ext uri="{FF2B5EF4-FFF2-40B4-BE49-F238E27FC236}">
              <a16:creationId xmlns:a16="http://schemas.microsoft.com/office/drawing/2014/main" id="{E7C1633D-E292-5513-1AE2-96A1F3E5E2A6}"/>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D380346-3D15-329F-1E7D-CCFE5C8CE0D9}"/>
              </a:ext>
            </a:extLst>
          </p:cNvPr>
          <p:cNvSpPr/>
          <p:nvPr/>
        </p:nvSpPr>
        <p:spPr>
          <a:xfrm rot="16200000">
            <a:off x="3169456" y="-2009762"/>
            <a:ext cx="5800724" cy="10877525"/>
          </a:xfrm>
          <a:prstGeom prst="roundRect">
            <a:avLst>
              <a:gd name="adj" fmla="val 30761"/>
            </a:avLst>
          </a:prstGeom>
          <a:solidFill>
            <a:schemeClr val="accent6">
              <a:lumMod val="50000"/>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03FD41D3-6FCE-1F7F-B0D9-9CE3988D1D41}"/>
              </a:ext>
            </a:extLst>
          </p:cNvPr>
          <p:cNvSpPr txBox="1"/>
          <p:nvPr/>
        </p:nvSpPr>
        <p:spPr>
          <a:xfrm rot="16200000">
            <a:off x="752490" y="3244334"/>
            <a:ext cx="828674" cy="369332"/>
          </a:xfrm>
          <a:prstGeom prst="rect">
            <a:avLst/>
          </a:prstGeom>
          <a:noFill/>
        </p:spPr>
        <p:txBody>
          <a:bodyPr wrap="square" rtlCol="0">
            <a:spAutoFit/>
          </a:bodyPr>
          <a:lstStyle/>
          <a:p>
            <a:r>
              <a:rPr lang="en-US" dirty="0" err="1">
                <a:solidFill>
                  <a:schemeClr val="bg1"/>
                </a:solidFill>
              </a:rPr>
              <a:t>imcast</a:t>
            </a:r>
            <a:endParaRPr lang="en-US" dirty="0">
              <a:solidFill>
                <a:schemeClr val="bg1"/>
              </a:solidFill>
            </a:endParaRPr>
          </a:p>
        </p:txBody>
      </p:sp>
      <p:sp>
        <p:nvSpPr>
          <p:cNvPr id="12" name="TextBox 11">
            <a:extLst>
              <a:ext uri="{FF2B5EF4-FFF2-40B4-BE49-F238E27FC236}">
                <a16:creationId xmlns:a16="http://schemas.microsoft.com/office/drawing/2014/main" id="{79F8B8DD-695E-FD7C-C2CF-C08805C3A11F}"/>
              </a:ext>
            </a:extLst>
          </p:cNvPr>
          <p:cNvSpPr txBox="1"/>
          <p:nvPr/>
        </p:nvSpPr>
        <p:spPr>
          <a:xfrm>
            <a:off x="2400300" y="1021556"/>
            <a:ext cx="7700963" cy="1477328"/>
          </a:xfrm>
          <a:prstGeom prst="rect">
            <a:avLst/>
          </a:prstGeom>
          <a:noFill/>
        </p:spPr>
        <p:txBody>
          <a:bodyPr wrap="square" rtlCol="0">
            <a:spAutoFit/>
          </a:bodyPr>
          <a:lstStyle/>
          <a:p>
            <a:pPr algn="just"/>
            <a:r>
              <a:rPr lang="en-US" dirty="0">
                <a:solidFill>
                  <a:schemeClr val="bg1"/>
                </a:solidFill>
              </a:rPr>
              <a:t>Converts an image from one </a:t>
            </a:r>
            <a:r>
              <a:rPr lang="en-US" b="1" dirty="0">
                <a:solidFill>
                  <a:schemeClr val="bg1"/>
                </a:solidFill>
              </a:rPr>
              <a:t>data type to another</a:t>
            </a:r>
            <a:r>
              <a:rPr lang="en-US" dirty="0">
                <a:solidFill>
                  <a:schemeClr val="bg1"/>
                </a:solidFill>
              </a:rPr>
              <a:t> (like uint8 to double) while automatically scaling the underlying pixel intensity values to prevent clipping. It safely scales the data so that maximum brightness translates perfectly between formats, such as converting 255 in an 8-bit integer to 1.0 in a floating-point number.</a:t>
            </a:r>
          </a:p>
        </p:txBody>
      </p:sp>
      <p:pic>
        <p:nvPicPr>
          <p:cNvPr id="14" name="Picture 13">
            <a:extLst>
              <a:ext uri="{FF2B5EF4-FFF2-40B4-BE49-F238E27FC236}">
                <a16:creationId xmlns:a16="http://schemas.microsoft.com/office/drawing/2014/main" id="{7865C916-041E-3E04-07B7-0211AF96D316}"/>
              </a:ext>
            </a:extLst>
          </p:cNvPr>
          <p:cNvPicPr>
            <a:picLocks noChangeAspect="1"/>
          </p:cNvPicPr>
          <p:nvPr/>
        </p:nvPicPr>
        <p:blipFill>
          <a:blip r:embed="rId2"/>
          <a:stretch>
            <a:fillRect/>
          </a:stretch>
        </p:blipFill>
        <p:spPr>
          <a:xfrm>
            <a:off x="5180789" y="4390216"/>
            <a:ext cx="2139984" cy="828675"/>
          </a:xfrm>
          <a:prstGeom prst="rect">
            <a:avLst/>
          </a:prstGeom>
        </p:spPr>
      </p:pic>
      <p:pic>
        <p:nvPicPr>
          <p:cNvPr id="16" name="Picture 15">
            <a:extLst>
              <a:ext uri="{FF2B5EF4-FFF2-40B4-BE49-F238E27FC236}">
                <a16:creationId xmlns:a16="http://schemas.microsoft.com/office/drawing/2014/main" id="{253D9CE5-07C6-B9F1-3DCD-ED56D49A43A9}"/>
              </a:ext>
            </a:extLst>
          </p:cNvPr>
          <p:cNvPicPr>
            <a:picLocks noChangeAspect="1"/>
          </p:cNvPicPr>
          <p:nvPr/>
        </p:nvPicPr>
        <p:blipFill>
          <a:blip r:embed="rId3"/>
          <a:stretch>
            <a:fillRect/>
          </a:stretch>
        </p:blipFill>
        <p:spPr>
          <a:xfrm>
            <a:off x="4831483" y="2502734"/>
            <a:ext cx="2838596" cy="1606633"/>
          </a:xfrm>
          <a:prstGeom prst="rect">
            <a:avLst/>
          </a:prstGeom>
        </p:spPr>
      </p:pic>
    </p:spTree>
    <p:extLst>
      <p:ext uri="{BB962C8B-B14F-4D97-AF65-F5344CB8AC3E}">
        <p14:creationId xmlns:p14="http://schemas.microsoft.com/office/powerpoint/2010/main" val="2916561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a:extLst>
            <a:ext uri="{FF2B5EF4-FFF2-40B4-BE49-F238E27FC236}">
              <a16:creationId xmlns:a16="http://schemas.microsoft.com/office/drawing/2014/main" id="{6097F267-AE51-3D69-5712-5DE1FD993DA3}"/>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C3374BE-1804-1B97-A389-7D85EABA2FDA}"/>
              </a:ext>
            </a:extLst>
          </p:cNvPr>
          <p:cNvSpPr/>
          <p:nvPr/>
        </p:nvSpPr>
        <p:spPr>
          <a:xfrm rot="16200000">
            <a:off x="3157538" y="-2000253"/>
            <a:ext cx="5800724" cy="10858499"/>
          </a:xfrm>
          <a:prstGeom prst="roundRect">
            <a:avLst>
              <a:gd name="adj" fmla="val 30761"/>
            </a:avLst>
          </a:prstGeom>
          <a:solidFill>
            <a:schemeClr val="accent6">
              <a:lumMod val="5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C5771CBE-E935-400A-2694-A898EAAE9F88}"/>
              </a:ext>
            </a:extLst>
          </p:cNvPr>
          <p:cNvSpPr txBox="1"/>
          <p:nvPr/>
        </p:nvSpPr>
        <p:spPr>
          <a:xfrm rot="16200000">
            <a:off x="538178" y="3222901"/>
            <a:ext cx="1257299" cy="369332"/>
          </a:xfrm>
          <a:prstGeom prst="rect">
            <a:avLst/>
          </a:prstGeom>
          <a:noFill/>
        </p:spPr>
        <p:txBody>
          <a:bodyPr wrap="square" rtlCol="0">
            <a:spAutoFit/>
          </a:bodyPr>
          <a:lstStyle/>
          <a:p>
            <a:r>
              <a:rPr lang="en-US" dirty="0">
                <a:solidFill>
                  <a:schemeClr val="bg1"/>
                </a:solidFill>
              </a:rPr>
              <a:t>im2single</a:t>
            </a:r>
          </a:p>
        </p:txBody>
      </p:sp>
      <p:sp>
        <p:nvSpPr>
          <p:cNvPr id="6" name="TextBox 5">
            <a:extLst>
              <a:ext uri="{FF2B5EF4-FFF2-40B4-BE49-F238E27FC236}">
                <a16:creationId xmlns:a16="http://schemas.microsoft.com/office/drawing/2014/main" id="{8BD86614-7EEC-BCFA-E5C4-5CF3666D6EEA}"/>
              </a:ext>
            </a:extLst>
          </p:cNvPr>
          <p:cNvSpPr txBox="1"/>
          <p:nvPr/>
        </p:nvSpPr>
        <p:spPr>
          <a:xfrm>
            <a:off x="3007519" y="1178719"/>
            <a:ext cx="6986587" cy="1200329"/>
          </a:xfrm>
          <a:prstGeom prst="rect">
            <a:avLst/>
          </a:prstGeom>
          <a:noFill/>
        </p:spPr>
        <p:txBody>
          <a:bodyPr wrap="square" rtlCol="0">
            <a:spAutoFit/>
          </a:bodyPr>
          <a:lstStyle/>
          <a:p>
            <a:pPr algn="just"/>
            <a:r>
              <a:rPr lang="en-US" dirty="0">
                <a:solidFill>
                  <a:schemeClr val="bg1"/>
                </a:solidFill>
              </a:rPr>
              <a:t>Rescales and converts an image matrix into </a:t>
            </a:r>
            <a:r>
              <a:rPr lang="en-US" b="1" dirty="0">
                <a:solidFill>
                  <a:schemeClr val="bg1"/>
                </a:solidFill>
              </a:rPr>
              <a:t>single-precision floating-point format</a:t>
            </a:r>
            <a:r>
              <a:rPr lang="en-US" dirty="0">
                <a:solidFill>
                  <a:schemeClr val="bg1"/>
                </a:solidFill>
              </a:rPr>
              <a:t> (single). It shifts integer pixel values from their native ranges down to a standard 0.0-to-1.0 scale, maximizing memory savings and calculation speed during complex filter operations.</a:t>
            </a:r>
          </a:p>
        </p:txBody>
      </p:sp>
      <p:pic>
        <p:nvPicPr>
          <p:cNvPr id="9" name="Picture 8">
            <a:extLst>
              <a:ext uri="{FF2B5EF4-FFF2-40B4-BE49-F238E27FC236}">
                <a16:creationId xmlns:a16="http://schemas.microsoft.com/office/drawing/2014/main" id="{5E284FF3-6025-488A-B8FC-C1FEAF9FED2B}"/>
              </a:ext>
            </a:extLst>
          </p:cNvPr>
          <p:cNvPicPr>
            <a:picLocks noChangeAspect="1"/>
          </p:cNvPicPr>
          <p:nvPr/>
        </p:nvPicPr>
        <p:blipFill>
          <a:blip r:embed="rId2"/>
          <a:stretch>
            <a:fillRect/>
          </a:stretch>
        </p:blipFill>
        <p:spPr>
          <a:xfrm>
            <a:off x="4997121" y="4257675"/>
            <a:ext cx="2121558" cy="760897"/>
          </a:xfrm>
          <a:prstGeom prst="rect">
            <a:avLst/>
          </a:prstGeom>
        </p:spPr>
      </p:pic>
      <p:pic>
        <p:nvPicPr>
          <p:cNvPr id="13" name="Picture 12">
            <a:extLst>
              <a:ext uri="{FF2B5EF4-FFF2-40B4-BE49-F238E27FC236}">
                <a16:creationId xmlns:a16="http://schemas.microsoft.com/office/drawing/2014/main" id="{FD419F5C-8A61-7787-DFB4-1A6EBB2019DA}"/>
              </a:ext>
            </a:extLst>
          </p:cNvPr>
          <p:cNvPicPr>
            <a:picLocks noChangeAspect="1"/>
          </p:cNvPicPr>
          <p:nvPr/>
        </p:nvPicPr>
        <p:blipFill>
          <a:blip r:embed="rId3"/>
          <a:stretch>
            <a:fillRect/>
          </a:stretch>
        </p:blipFill>
        <p:spPr>
          <a:xfrm>
            <a:off x="4416338" y="2454986"/>
            <a:ext cx="3359323" cy="1581231"/>
          </a:xfrm>
          <a:prstGeom prst="rect">
            <a:avLst/>
          </a:prstGeom>
        </p:spPr>
      </p:pic>
    </p:spTree>
    <p:extLst>
      <p:ext uri="{BB962C8B-B14F-4D97-AF65-F5344CB8AC3E}">
        <p14:creationId xmlns:p14="http://schemas.microsoft.com/office/powerpoint/2010/main" val="2680166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a:extLst>
            <a:ext uri="{FF2B5EF4-FFF2-40B4-BE49-F238E27FC236}">
              <a16:creationId xmlns:a16="http://schemas.microsoft.com/office/drawing/2014/main" id="{74C92BE5-DBE4-A9A2-2FF2-297AC055BFA0}"/>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E8E0A99-68DC-7206-7CEE-BD6F41763993}"/>
              </a:ext>
            </a:extLst>
          </p:cNvPr>
          <p:cNvSpPr/>
          <p:nvPr/>
        </p:nvSpPr>
        <p:spPr>
          <a:xfrm rot="16200000">
            <a:off x="3157538" y="-2000253"/>
            <a:ext cx="5800724" cy="10858499"/>
          </a:xfrm>
          <a:prstGeom prst="roundRect">
            <a:avLst>
              <a:gd name="adj" fmla="val 30761"/>
            </a:avLst>
          </a:prstGeom>
          <a:solidFill>
            <a:schemeClr val="accent6">
              <a:lumMod val="50000"/>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E70F935-5E6D-9790-1355-B6319C56C7D5}"/>
              </a:ext>
            </a:extLst>
          </p:cNvPr>
          <p:cNvSpPr txBox="1"/>
          <p:nvPr/>
        </p:nvSpPr>
        <p:spPr>
          <a:xfrm rot="16200000">
            <a:off x="338153" y="3244332"/>
            <a:ext cx="1657349" cy="369332"/>
          </a:xfrm>
          <a:prstGeom prst="rect">
            <a:avLst/>
          </a:prstGeom>
          <a:noFill/>
        </p:spPr>
        <p:txBody>
          <a:bodyPr wrap="square" rtlCol="0">
            <a:spAutoFit/>
          </a:bodyPr>
          <a:lstStyle/>
          <a:p>
            <a:r>
              <a:rPr lang="en-US" dirty="0" err="1">
                <a:solidFill>
                  <a:schemeClr val="bg1"/>
                </a:solidFill>
              </a:rPr>
              <a:t>imreconstruct</a:t>
            </a:r>
            <a:endParaRPr lang="en-US" dirty="0">
              <a:solidFill>
                <a:schemeClr val="bg1"/>
              </a:solidFill>
            </a:endParaRPr>
          </a:p>
        </p:txBody>
      </p:sp>
      <p:sp>
        <p:nvSpPr>
          <p:cNvPr id="6" name="TextBox 5">
            <a:extLst>
              <a:ext uri="{FF2B5EF4-FFF2-40B4-BE49-F238E27FC236}">
                <a16:creationId xmlns:a16="http://schemas.microsoft.com/office/drawing/2014/main" id="{4050DC36-042F-68EB-A933-63BE24058C36}"/>
              </a:ext>
            </a:extLst>
          </p:cNvPr>
          <p:cNvSpPr txBox="1"/>
          <p:nvPr/>
        </p:nvSpPr>
        <p:spPr>
          <a:xfrm>
            <a:off x="2993769" y="974484"/>
            <a:ext cx="6986587" cy="1477328"/>
          </a:xfrm>
          <a:prstGeom prst="rect">
            <a:avLst/>
          </a:prstGeom>
          <a:noFill/>
        </p:spPr>
        <p:txBody>
          <a:bodyPr wrap="square" rtlCol="0">
            <a:spAutoFit/>
          </a:bodyPr>
          <a:lstStyle/>
          <a:p>
            <a:pPr algn="just"/>
            <a:r>
              <a:rPr lang="en-US" dirty="0">
                <a:solidFill>
                  <a:schemeClr val="bg1"/>
                </a:solidFill>
              </a:rPr>
              <a:t>Performs </a:t>
            </a:r>
            <a:r>
              <a:rPr lang="en-US" b="1" dirty="0">
                <a:solidFill>
                  <a:schemeClr val="bg1"/>
                </a:solidFill>
              </a:rPr>
              <a:t>morphological image reconstruction</a:t>
            </a:r>
            <a:r>
              <a:rPr lang="en-US" dirty="0">
                <a:solidFill>
                  <a:schemeClr val="bg1"/>
                </a:solidFill>
              </a:rPr>
              <a:t> by repeatedly dilating a "marker" image inside the boundaries of a "mask" image until the shapes stabilize. It is highly effective for isolating specific target objects or removing background noise without altering the original boundaries of the remaining shapes.</a:t>
            </a:r>
          </a:p>
        </p:txBody>
      </p:sp>
      <p:pic>
        <p:nvPicPr>
          <p:cNvPr id="4" name="Picture 3">
            <a:extLst>
              <a:ext uri="{FF2B5EF4-FFF2-40B4-BE49-F238E27FC236}">
                <a16:creationId xmlns:a16="http://schemas.microsoft.com/office/drawing/2014/main" id="{8262CBA2-88FD-64FA-17F4-89B0803CC30D}"/>
              </a:ext>
            </a:extLst>
          </p:cNvPr>
          <p:cNvPicPr>
            <a:picLocks noChangeAspect="1"/>
          </p:cNvPicPr>
          <p:nvPr/>
        </p:nvPicPr>
        <p:blipFill>
          <a:blip r:embed="rId2"/>
          <a:stretch>
            <a:fillRect/>
          </a:stretch>
        </p:blipFill>
        <p:spPr>
          <a:xfrm>
            <a:off x="4851953" y="5229313"/>
            <a:ext cx="2488092" cy="872350"/>
          </a:xfrm>
          <a:prstGeom prst="rect">
            <a:avLst/>
          </a:prstGeom>
        </p:spPr>
      </p:pic>
      <p:pic>
        <p:nvPicPr>
          <p:cNvPr id="8" name="Picture 7">
            <a:extLst>
              <a:ext uri="{FF2B5EF4-FFF2-40B4-BE49-F238E27FC236}">
                <a16:creationId xmlns:a16="http://schemas.microsoft.com/office/drawing/2014/main" id="{B9A00257-FEA1-0C29-8C25-4AAC21F0CDB2}"/>
              </a:ext>
            </a:extLst>
          </p:cNvPr>
          <p:cNvPicPr>
            <a:picLocks noChangeAspect="1"/>
          </p:cNvPicPr>
          <p:nvPr/>
        </p:nvPicPr>
        <p:blipFill>
          <a:blip r:embed="rId3"/>
          <a:stretch>
            <a:fillRect/>
          </a:stretch>
        </p:blipFill>
        <p:spPr>
          <a:xfrm>
            <a:off x="4345238" y="2451812"/>
            <a:ext cx="3501523" cy="2704737"/>
          </a:xfrm>
          <a:prstGeom prst="rect">
            <a:avLst/>
          </a:prstGeom>
        </p:spPr>
      </p:pic>
    </p:spTree>
    <p:extLst>
      <p:ext uri="{BB962C8B-B14F-4D97-AF65-F5344CB8AC3E}">
        <p14:creationId xmlns:p14="http://schemas.microsoft.com/office/powerpoint/2010/main" val="22836849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97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5475C02-5550-1FE4-50A9-C459112FC319}"/>
              </a:ext>
            </a:extLst>
          </p:cNvPr>
          <p:cNvSpPr/>
          <p:nvPr/>
        </p:nvSpPr>
        <p:spPr>
          <a:xfrm>
            <a:off x="0" y="0"/>
            <a:ext cx="3933826" cy="3428958"/>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hough_line</a:t>
            </a:r>
            <a:endParaRPr lang="en-US" sz="3600" b="1" dirty="0"/>
          </a:p>
        </p:txBody>
      </p:sp>
      <p:sp>
        <p:nvSpPr>
          <p:cNvPr id="9" name="Rectangle 8">
            <a:extLst>
              <a:ext uri="{FF2B5EF4-FFF2-40B4-BE49-F238E27FC236}">
                <a16:creationId xmlns:a16="http://schemas.microsoft.com/office/drawing/2014/main" id="{5AC6D3D6-EAA1-1AEA-37B4-95ACFC1004FF}"/>
              </a:ext>
            </a:extLst>
          </p:cNvPr>
          <p:cNvSpPr/>
          <p:nvPr/>
        </p:nvSpPr>
        <p:spPr>
          <a:xfrm>
            <a:off x="3933826" y="-11"/>
            <a:ext cx="4129087" cy="3429000"/>
          </a:xfrm>
          <a:prstGeom prst="rect">
            <a:avLst/>
          </a:prstGeom>
          <a:solidFill>
            <a:schemeClr val="accent5">
              <a:lumMod val="50000"/>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a:t>
            </a:r>
            <a:endParaRPr lang="en-US" sz="3600" b="1" dirty="0"/>
          </a:p>
        </p:txBody>
      </p:sp>
      <p:sp>
        <p:nvSpPr>
          <p:cNvPr id="13" name="Rectangle 12">
            <a:extLst>
              <a:ext uri="{FF2B5EF4-FFF2-40B4-BE49-F238E27FC236}">
                <a16:creationId xmlns:a16="http://schemas.microsoft.com/office/drawing/2014/main" id="{DC3CF920-5832-5D43-2954-D14C7B9591F6}"/>
              </a:ext>
            </a:extLst>
          </p:cNvPr>
          <p:cNvSpPr/>
          <p:nvPr/>
        </p:nvSpPr>
        <p:spPr>
          <a:xfrm>
            <a:off x="0" y="3429000"/>
            <a:ext cx="3933826" cy="3429001"/>
          </a:xfrm>
          <a:prstGeom prst="rect">
            <a:avLst/>
          </a:prstGeom>
          <a:solidFill>
            <a:schemeClr val="accent5">
              <a:lumMod val="5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houghtf</a:t>
            </a:r>
            <a:endParaRPr lang="en-US" sz="3600" b="1" dirty="0"/>
          </a:p>
        </p:txBody>
      </p:sp>
      <p:sp>
        <p:nvSpPr>
          <p:cNvPr id="15" name="Rectangle 14">
            <a:extLst>
              <a:ext uri="{FF2B5EF4-FFF2-40B4-BE49-F238E27FC236}">
                <a16:creationId xmlns:a16="http://schemas.microsoft.com/office/drawing/2014/main" id="{0D0AEB3C-5781-291F-C537-123D97D86381}"/>
              </a:ext>
            </a:extLst>
          </p:cNvPr>
          <p:cNvSpPr/>
          <p:nvPr/>
        </p:nvSpPr>
        <p:spPr>
          <a:xfrm>
            <a:off x="8062913" y="-40"/>
            <a:ext cx="4137421" cy="3428956"/>
          </a:xfrm>
          <a:prstGeom prst="rect">
            <a:avLst/>
          </a:prstGeom>
          <a:solidFill>
            <a:schemeClr val="accent5">
              <a:lumMod val="50000"/>
              <a:alpha val="6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hough_circle</a:t>
            </a:r>
            <a:endParaRPr lang="en-US" sz="3600" b="1" dirty="0"/>
          </a:p>
        </p:txBody>
      </p:sp>
      <p:sp>
        <p:nvSpPr>
          <p:cNvPr id="17" name="Rectangle 16">
            <a:extLst>
              <a:ext uri="{FF2B5EF4-FFF2-40B4-BE49-F238E27FC236}">
                <a16:creationId xmlns:a16="http://schemas.microsoft.com/office/drawing/2014/main" id="{E8BE953C-8DED-0FA6-1E0E-511368723216}"/>
              </a:ext>
            </a:extLst>
          </p:cNvPr>
          <p:cNvSpPr/>
          <p:nvPr/>
        </p:nvSpPr>
        <p:spPr>
          <a:xfrm>
            <a:off x="3933826" y="3428958"/>
            <a:ext cx="4129087" cy="3429000"/>
          </a:xfrm>
          <a:prstGeom prst="rect">
            <a:avLst/>
          </a:prstGeom>
          <a:solidFill>
            <a:schemeClr val="accent5">
              <a:lumMod val="50000"/>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houghpeaks</a:t>
            </a:r>
            <a:endParaRPr lang="en-US" sz="3600" b="1" dirty="0"/>
          </a:p>
        </p:txBody>
      </p:sp>
      <p:sp>
        <p:nvSpPr>
          <p:cNvPr id="19" name="Rectangle 18">
            <a:extLst>
              <a:ext uri="{FF2B5EF4-FFF2-40B4-BE49-F238E27FC236}">
                <a16:creationId xmlns:a16="http://schemas.microsoft.com/office/drawing/2014/main" id="{5057CE29-1553-A83B-5BE8-0E9144B3F9CF}"/>
              </a:ext>
            </a:extLst>
          </p:cNvPr>
          <p:cNvSpPr/>
          <p:nvPr/>
        </p:nvSpPr>
        <p:spPr>
          <a:xfrm>
            <a:off x="8062913" y="3428959"/>
            <a:ext cx="4129087" cy="3429038"/>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houghlines</a:t>
            </a:r>
            <a:endParaRPr lang="en-US" sz="3600" b="1" dirty="0"/>
          </a:p>
        </p:txBody>
      </p:sp>
    </p:spTree>
    <p:extLst>
      <p:ext uri="{BB962C8B-B14F-4D97-AF65-F5344CB8AC3E}">
        <p14:creationId xmlns:p14="http://schemas.microsoft.com/office/powerpoint/2010/main" val="2862654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a:extLst>
            <a:ext uri="{FF2B5EF4-FFF2-40B4-BE49-F238E27FC236}">
              <a16:creationId xmlns:a16="http://schemas.microsoft.com/office/drawing/2014/main" id="{9BB54684-DE00-83EA-B7F3-B600CF806630}"/>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2093AA9A-9F29-D79A-8753-D0B226A03DDD}"/>
              </a:ext>
            </a:extLst>
          </p:cNvPr>
          <p:cNvSpPr/>
          <p:nvPr/>
        </p:nvSpPr>
        <p:spPr>
          <a:xfrm rot="16200000">
            <a:off x="3157538" y="-2000253"/>
            <a:ext cx="5800724" cy="10858499"/>
          </a:xfrm>
          <a:prstGeom prst="roundRect">
            <a:avLst>
              <a:gd name="adj" fmla="val 30761"/>
            </a:avLst>
          </a:prstGeom>
          <a:solidFill>
            <a:schemeClr val="accent6">
              <a:lumMod val="5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887E154-F8ED-3C3E-9396-7C6DE63BFA0C}"/>
              </a:ext>
            </a:extLst>
          </p:cNvPr>
          <p:cNvSpPr txBox="1"/>
          <p:nvPr/>
        </p:nvSpPr>
        <p:spPr>
          <a:xfrm rot="16200000">
            <a:off x="556038" y="3244330"/>
            <a:ext cx="1135854" cy="369332"/>
          </a:xfrm>
          <a:prstGeom prst="rect">
            <a:avLst/>
          </a:prstGeom>
          <a:noFill/>
        </p:spPr>
        <p:txBody>
          <a:bodyPr wrap="square" rtlCol="0">
            <a:spAutoFit/>
          </a:bodyPr>
          <a:lstStyle/>
          <a:p>
            <a:r>
              <a:rPr lang="en-US" dirty="0" err="1">
                <a:solidFill>
                  <a:schemeClr val="bg1"/>
                </a:solidFill>
              </a:rPr>
              <a:t>conndef</a:t>
            </a:r>
            <a:endParaRPr lang="en-US" dirty="0">
              <a:solidFill>
                <a:schemeClr val="bg1"/>
              </a:solidFill>
            </a:endParaRPr>
          </a:p>
        </p:txBody>
      </p:sp>
      <p:sp>
        <p:nvSpPr>
          <p:cNvPr id="6" name="TextBox 5">
            <a:extLst>
              <a:ext uri="{FF2B5EF4-FFF2-40B4-BE49-F238E27FC236}">
                <a16:creationId xmlns:a16="http://schemas.microsoft.com/office/drawing/2014/main" id="{6AE28822-D3F0-7D0A-6A3D-9A0E80D1CADC}"/>
              </a:ext>
            </a:extLst>
          </p:cNvPr>
          <p:cNvSpPr txBox="1"/>
          <p:nvPr/>
        </p:nvSpPr>
        <p:spPr>
          <a:xfrm>
            <a:off x="3007519" y="1178719"/>
            <a:ext cx="6986587" cy="1477328"/>
          </a:xfrm>
          <a:prstGeom prst="rect">
            <a:avLst/>
          </a:prstGeom>
          <a:noFill/>
        </p:spPr>
        <p:txBody>
          <a:bodyPr wrap="square" rtlCol="0">
            <a:spAutoFit/>
          </a:bodyPr>
          <a:lstStyle/>
          <a:p>
            <a:pPr algn="just"/>
            <a:r>
              <a:rPr lang="en-US" dirty="0">
                <a:solidFill>
                  <a:schemeClr val="bg1"/>
                </a:solidFill>
              </a:rPr>
              <a:t>Defines the standard </a:t>
            </a:r>
            <a:r>
              <a:rPr lang="en-US" b="1" dirty="0">
                <a:solidFill>
                  <a:schemeClr val="bg1"/>
                </a:solidFill>
              </a:rPr>
              <a:t>connectivity arrays</a:t>
            </a:r>
            <a:r>
              <a:rPr lang="en-US" dirty="0">
                <a:solidFill>
                  <a:schemeClr val="bg1"/>
                </a:solidFill>
              </a:rPr>
              <a:t> used in neighborhood-based pixel operations like dilation or erosion. It allows you to quickly generate standard structural matrices – such as 4-connected or 8-connected grids – ensuring consistent neighbor tracking across different image dimensions.</a:t>
            </a:r>
          </a:p>
        </p:txBody>
      </p:sp>
      <p:pic>
        <p:nvPicPr>
          <p:cNvPr id="7" name="Picture 6">
            <a:extLst>
              <a:ext uri="{FF2B5EF4-FFF2-40B4-BE49-F238E27FC236}">
                <a16:creationId xmlns:a16="http://schemas.microsoft.com/office/drawing/2014/main" id="{7BC96F7A-CEC9-93E6-B07C-099FAA1B7E87}"/>
              </a:ext>
            </a:extLst>
          </p:cNvPr>
          <p:cNvPicPr>
            <a:picLocks noChangeAspect="1"/>
          </p:cNvPicPr>
          <p:nvPr/>
        </p:nvPicPr>
        <p:blipFill>
          <a:blip r:embed="rId2"/>
          <a:stretch>
            <a:fillRect/>
          </a:stretch>
        </p:blipFill>
        <p:spPr>
          <a:xfrm>
            <a:off x="5420601" y="4885512"/>
            <a:ext cx="2160421" cy="993794"/>
          </a:xfrm>
          <a:prstGeom prst="rect">
            <a:avLst/>
          </a:prstGeom>
        </p:spPr>
      </p:pic>
      <p:pic>
        <p:nvPicPr>
          <p:cNvPr id="10" name="Picture 9">
            <a:extLst>
              <a:ext uri="{FF2B5EF4-FFF2-40B4-BE49-F238E27FC236}">
                <a16:creationId xmlns:a16="http://schemas.microsoft.com/office/drawing/2014/main" id="{8E744303-33A8-FC47-68F8-3BDC9D9FBDA0}"/>
              </a:ext>
            </a:extLst>
          </p:cNvPr>
          <p:cNvPicPr>
            <a:picLocks noChangeAspect="1"/>
          </p:cNvPicPr>
          <p:nvPr/>
        </p:nvPicPr>
        <p:blipFill>
          <a:blip r:embed="rId3"/>
          <a:stretch>
            <a:fillRect/>
          </a:stretch>
        </p:blipFill>
        <p:spPr>
          <a:xfrm>
            <a:off x="5029201" y="2752134"/>
            <a:ext cx="2936146" cy="1446162"/>
          </a:xfrm>
          <a:prstGeom prst="rect">
            <a:avLst/>
          </a:prstGeom>
        </p:spPr>
      </p:pic>
    </p:spTree>
    <p:extLst>
      <p:ext uri="{BB962C8B-B14F-4D97-AF65-F5344CB8AC3E}">
        <p14:creationId xmlns:p14="http://schemas.microsoft.com/office/powerpoint/2010/main" val="1659250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a:extLst>
            <a:ext uri="{FF2B5EF4-FFF2-40B4-BE49-F238E27FC236}">
              <a16:creationId xmlns:a16="http://schemas.microsoft.com/office/drawing/2014/main" id="{0C2CF861-01D5-240C-743E-1388DAF1BADA}"/>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09B52D3-E416-751B-437A-3CC2971B3163}"/>
              </a:ext>
            </a:extLst>
          </p:cNvPr>
          <p:cNvSpPr/>
          <p:nvPr/>
        </p:nvSpPr>
        <p:spPr>
          <a:xfrm rot="16200000">
            <a:off x="3157540" y="-2000252"/>
            <a:ext cx="5800724" cy="10858502"/>
          </a:xfrm>
          <a:prstGeom prst="roundRect">
            <a:avLst>
              <a:gd name="adj" fmla="val 30761"/>
            </a:avLst>
          </a:prstGeom>
          <a:solidFill>
            <a:schemeClr val="accent6">
              <a:lumMod val="5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9CE17BC-5095-8FF1-D4DB-E41998F6A9BF}"/>
              </a:ext>
            </a:extLst>
          </p:cNvPr>
          <p:cNvSpPr txBox="1"/>
          <p:nvPr/>
        </p:nvSpPr>
        <p:spPr>
          <a:xfrm rot="16200000">
            <a:off x="654269" y="3244332"/>
            <a:ext cx="1067985" cy="369332"/>
          </a:xfrm>
          <a:prstGeom prst="rect">
            <a:avLst/>
          </a:prstGeom>
          <a:noFill/>
        </p:spPr>
        <p:txBody>
          <a:bodyPr wrap="square" rtlCol="0">
            <a:spAutoFit/>
          </a:bodyPr>
          <a:lstStyle/>
          <a:p>
            <a:r>
              <a:rPr lang="en-US" dirty="0" err="1">
                <a:solidFill>
                  <a:schemeClr val="bg1"/>
                </a:solidFill>
              </a:rPr>
              <a:t>imhmax</a:t>
            </a:r>
            <a:endParaRPr lang="en-US" dirty="0">
              <a:solidFill>
                <a:schemeClr val="bg1"/>
              </a:solidFill>
            </a:endParaRPr>
          </a:p>
        </p:txBody>
      </p:sp>
      <p:sp>
        <p:nvSpPr>
          <p:cNvPr id="9" name="TextBox 8">
            <a:extLst>
              <a:ext uri="{FF2B5EF4-FFF2-40B4-BE49-F238E27FC236}">
                <a16:creationId xmlns:a16="http://schemas.microsoft.com/office/drawing/2014/main" id="{E4858BAD-A579-3CFE-C9AA-94D31C7FDD04}"/>
              </a:ext>
            </a:extLst>
          </p:cNvPr>
          <p:cNvSpPr txBox="1"/>
          <p:nvPr/>
        </p:nvSpPr>
        <p:spPr>
          <a:xfrm>
            <a:off x="2643188" y="1178719"/>
            <a:ext cx="7565231" cy="1200329"/>
          </a:xfrm>
          <a:prstGeom prst="rect">
            <a:avLst/>
          </a:prstGeom>
          <a:noFill/>
        </p:spPr>
        <p:txBody>
          <a:bodyPr wrap="square" rtlCol="0">
            <a:spAutoFit/>
          </a:bodyPr>
          <a:lstStyle/>
          <a:p>
            <a:r>
              <a:rPr lang="en-US" dirty="0">
                <a:solidFill>
                  <a:schemeClr val="bg1"/>
                </a:solidFill>
              </a:rPr>
              <a:t>Suppresses all local intensity peaks in a grayscale image that are lower than a specified </a:t>
            </a:r>
            <a:r>
              <a:rPr lang="en-US" b="1" dirty="0">
                <a:solidFill>
                  <a:schemeClr val="bg1"/>
                </a:solidFill>
              </a:rPr>
              <a:t>height threshold (h)</a:t>
            </a:r>
            <a:r>
              <a:rPr lang="en-US" dirty="0">
                <a:solidFill>
                  <a:schemeClr val="bg1"/>
                </a:solidFill>
              </a:rPr>
              <a:t>. It flattens out minor surface fluctuations and small image noise while preserving the shape and location of the dominant, major structural peaks.</a:t>
            </a:r>
          </a:p>
        </p:txBody>
      </p:sp>
      <p:pic>
        <p:nvPicPr>
          <p:cNvPr id="12" name="Picture 11">
            <a:extLst>
              <a:ext uri="{FF2B5EF4-FFF2-40B4-BE49-F238E27FC236}">
                <a16:creationId xmlns:a16="http://schemas.microsoft.com/office/drawing/2014/main" id="{6AEDE5B9-E3E7-F566-3427-784398C66CB9}"/>
              </a:ext>
            </a:extLst>
          </p:cNvPr>
          <p:cNvPicPr>
            <a:picLocks noChangeAspect="1"/>
          </p:cNvPicPr>
          <p:nvPr/>
        </p:nvPicPr>
        <p:blipFill>
          <a:blip r:embed="rId3"/>
          <a:stretch>
            <a:fillRect/>
          </a:stretch>
        </p:blipFill>
        <p:spPr>
          <a:xfrm>
            <a:off x="4990067" y="5364956"/>
            <a:ext cx="2211866" cy="821550"/>
          </a:xfrm>
          <a:prstGeom prst="rect">
            <a:avLst/>
          </a:prstGeom>
        </p:spPr>
      </p:pic>
      <p:pic>
        <p:nvPicPr>
          <p:cNvPr id="14" name="Picture 13">
            <a:extLst>
              <a:ext uri="{FF2B5EF4-FFF2-40B4-BE49-F238E27FC236}">
                <a16:creationId xmlns:a16="http://schemas.microsoft.com/office/drawing/2014/main" id="{56F5A5F2-76A2-B16F-1D43-B5898B437C23}"/>
              </a:ext>
            </a:extLst>
          </p:cNvPr>
          <p:cNvPicPr>
            <a:picLocks noChangeAspect="1"/>
          </p:cNvPicPr>
          <p:nvPr/>
        </p:nvPicPr>
        <p:blipFill>
          <a:blip r:embed="rId4"/>
          <a:stretch>
            <a:fillRect/>
          </a:stretch>
        </p:blipFill>
        <p:spPr>
          <a:xfrm>
            <a:off x="4571921" y="3000216"/>
            <a:ext cx="3048157" cy="2171812"/>
          </a:xfrm>
          <a:prstGeom prst="rect">
            <a:avLst/>
          </a:prstGeom>
        </p:spPr>
      </p:pic>
    </p:spTree>
    <p:extLst>
      <p:ext uri="{BB962C8B-B14F-4D97-AF65-F5344CB8AC3E}">
        <p14:creationId xmlns:p14="http://schemas.microsoft.com/office/powerpoint/2010/main" val="1101928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a:extLst>
            <a:ext uri="{FF2B5EF4-FFF2-40B4-BE49-F238E27FC236}">
              <a16:creationId xmlns:a16="http://schemas.microsoft.com/office/drawing/2014/main" id="{CBE75502-437D-703F-6C12-2FB1B64B2248}"/>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F2B0CBD-8CFC-FA5A-2B29-7B70F851BD32}"/>
              </a:ext>
            </a:extLst>
          </p:cNvPr>
          <p:cNvSpPr/>
          <p:nvPr/>
        </p:nvSpPr>
        <p:spPr>
          <a:xfrm rot="16200000">
            <a:off x="3157540" y="-2000252"/>
            <a:ext cx="5800724" cy="10858502"/>
          </a:xfrm>
          <a:prstGeom prst="roundRect">
            <a:avLst>
              <a:gd name="adj" fmla="val 30761"/>
            </a:avLst>
          </a:prstGeom>
          <a:solidFill>
            <a:schemeClr val="accent6">
              <a:lumMod val="50000"/>
              <a:alpha val="8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0DC9BCE-8B1A-A4F5-44A3-30A040772DB1}"/>
              </a:ext>
            </a:extLst>
          </p:cNvPr>
          <p:cNvSpPr txBox="1"/>
          <p:nvPr/>
        </p:nvSpPr>
        <p:spPr>
          <a:xfrm rot="16200000">
            <a:off x="338156" y="3208614"/>
            <a:ext cx="1700213" cy="369332"/>
          </a:xfrm>
          <a:prstGeom prst="rect">
            <a:avLst/>
          </a:prstGeom>
          <a:noFill/>
        </p:spPr>
        <p:txBody>
          <a:bodyPr wrap="square" rtlCol="0">
            <a:spAutoFit/>
          </a:bodyPr>
          <a:lstStyle/>
          <a:p>
            <a:r>
              <a:rPr lang="en-US" dirty="0" err="1">
                <a:solidFill>
                  <a:schemeClr val="bg1"/>
                </a:solidFill>
              </a:rPr>
              <a:t>imcomplement</a:t>
            </a:r>
            <a:endParaRPr lang="en-US" dirty="0">
              <a:solidFill>
                <a:schemeClr val="bg1"/>
              </a:solidFill>
            </a:endParaRPr>
          </a:p>
        </p:txBody>
      </p:sp>
      <p:sp>
        <p:nvSpPr>
          <p:cNvPr id="9" name="TextBox 8">
            <a:extLst>
              <a:ext uri="{FF2B5EF4-FFF2-40B4-BE49-F238E27FC236}">
                <a16:creationId xmlns:a16="http://schemas.microsoft.com/office/drawing/2014/main" id="{FA416049-1AD7-89D8-61B5-BA8F8287DEB1}"/>
              </a:ext>
            </a:extLst>
          </p:cNvPr>
          <p:cNvSpPr txBox="1"/>
          <p:nvPr/>
        </p:nvSpPr>
        <p:spPr>
          <a:xfrm>
            <a:off x="2643188" y="1178719"/>
            <a:ext cx="7565231" cy="1200329"/>
          </a:xfrm>
          <a:prstGeom prst="rect">
            <a:avLst/>
          </a:prstGeom>
          <a:noFill/>
        </p:spPr>
        <p:txBody>
          <a:bodyPr wrap="square" rtlCol="0">
            <a:spAutoFit/>
          </a:bodyPr>
          <a:lstStyle/>
          <a:p>
            <a:pPr algn="just"/>
            <a:r>
              <a:rPr lang="en-US" dirty="0">
                <a:solidFill>
                  <a:schemeClr val="bg1"/>
                </a:solidFill>
              </a:rPr>
              <a:t>Computes the </a:t>
            </a:r>
            <a:r>
              <a:rPr lang="en-US" b="1" dirty="0">
                <a:solidFill>
                  <a:schemeClr val="bg1"/>
                </a:solidFill>
              </a:rPr>
              <a:t>digital negative</a:t>
            </a:r>
            <a:r>
              <a:rPr lang="en-US" dirty="0">
                <a:solidFill>
                  <a:schemeClr val="bg1"/>
                </a:solidFill>
              </a:rPr>
              <a:t> of an image by flipping all intensity values to their exact opposite states. It subtracts integer pixel values from their maximum possible capacity (such as 255 for 8-bit images) and flips binary images so that black pixels become white and white pixels become black.</a:t>
            </a:r>
          </a:p>
        </p:txBody>
      </p:sp>
      <p:pic>
        <p:nvPicPr>
          <p:cNvPr id="3" name="Picture 2">
            <a:extLst>
              <a:ext uri="{FF2B5EF4-FFF2-40B4-BE49-F238E27FC236}">
                <a16:creationId xmlns:a16="http://schemas.microsoft.com/office/drawing/2014/main" id="{CBC69763-12DE-3070-8AD2-F51933A2333C}"/>
              </a:ext>
            </a:extLst>
          </p:cNvPr>
          <p:cNvPicPr>
            <a:picLocks noChangeAspect="1"/>
          </p:cNvPicPr>
          <p:nvPr/>
        </p:nvPicPr>
        <p:blipFill>
          <a:blip r:embed="rId3"/>
          <a:stretch>
            <a:fillRect/>
          </a:stretch>
        </p:blipFill>
        <p:spPr>
          <a:xfrm>
            <a:off x="5406702" y="5100639"/>
            <a:ext cx="2038201" cy="785812"/>
          </a:xfrm>
          <a:prstGeom prst="rect">
            <a:avLst/>
          </a:prstGeom>
        </p:spPr>
      </p:pic>
      <p:pic>
        <p:nvPicPr>
          <p:cNvPr id="7" name="Picture 6">
            <a:extLst>
              <a:ext uri="{FF2B5EF4-FFF2-40B4-BE49-F238E27FC236}">
                <a16:creationId xmlns:a16="http://schemas.microsoft.com/office/drawing/2014/main" id="{54D6E349-0BA7-05D3-A90A-48724B99872F}"/>
              </a:ext>
            </a:extLst>
          </p:cNvPr>
          <p:cNvPicPr>
            <a:picLocks noChangeAspect="1"/>
          </p:cNvPicPr>
          <p:nvPr/>
        </p:nvPicPr>
        <p:blipFill>
          <a:blip r:embed="rId4"/>
          <a:stretch>
            <a:fillRect/>
          </a:stretch>
        </p:blipFill>
        <p:spPr>
          <a:xfrm>
            <a:off x="4843788" y="2543173"/>
            <a:ext cx="3164355" cy="1776219"/>
          </a:xfrm>
          <a:prstGeom prst="rect">
            <a:avLst/>
          </a:prstGeom>
        </p:spPr>
      </p:pic>
    </p:spTree>
    <p:extLst>
      <p:ext uri="{BB962C8B-B14F-4D97-AF65-F5344CB8AC3E}">
        <p14:creationId xmlns:p14="http://schemas.microsoft.com/office/powerpoint/2010/main" val="19924973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a:extLst>
            <a:ext uri="{FF2B5EF4-FFF2-40B4-BE49-F238E27FC236}">
              <a16:creationId xmlns:a16="http://schemas.microsoft.com/office/drawing/2014/main" id="{304C5799-CE3D-0A63-D66B-552BD23FD381}"/>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6C877F0-C9B2-3C1A-E0B3-103404C46F04}"/>
              </a:ext>
            </a:extLst>
          </p:cNvPr>
          <p:cNvSpPr/>
          <p:nvPr/>
        </p:nvSpPr>
        <p:spPr>
          <a:xfrm rot="16200000">
            <a:off x="3195638" y="-2000251"/>
            <a:ext cx="5800724" cy="10858502"/>
          </a:xfrm>
          <a:prstGeom prst="roundRect">
            <a:avLst>
              <a:gd name="adj" fmla="val 30761"/>
            </a:avLst>
          </a:prstGeom>
          <a:solidFill>
            <a:schemeClr val="accent6">
              <a:lumMod val="50000"/>
              <a:alpha val="9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292EFAA-64F3-09CB-4631-703DC3F38493}"/>
              </a:ext>
            </a:extLst>
          </p:cNvPr>
          <p:cNvSpPr txBox="1"/>
          <p:nvPr/>
        </p:nvSpPr>
        <p:spPr>
          <a:xfrm rot="16200000">
            <a:off x="665763" y="3244331"/>
            <a:ext cx="1028699" cy="369332"/>
          </a:xfrm>
          <a:prstGeom prst="rect">
            <a:avLst/>
          </a:prstGeom>
          <a:noFill/>
        </p:spPr>
        <p:txBody>
          <a:bodyPr wrap="square" rtlCol="0">
            <a:spAutoFit/>
          </a:bodyPr>
          <a:lstStyle/>
          <a:p>
            <a:r>
              <a:rPr lang="en-US" dirty="0" err="1">
                <a:solidFill>
                  <a:schemeClr val="bg1"/>
                </a:solidFill>
              </a:rPr>
              <a:t>imhmin</a:t>
            </a:r>
            <a:endParaRPr lang="en-US" dirty="0">
              <a:solidFill>
                <a:schemeClr val="bg1"/>
              </a:solidFill>
            </a:endParaRPr>
          </a:p>
        </p:txBody>
      </p:sp>
      <p:sp>
        <p:nvSpPr>
          <p:cNvPr id="9" name="TextBox 8">
            <a:extLst>
              <a:ext uri="{FF2B5EF4-FFF2-40B4-BE49-F238E27FC236}">
                <a16:creationId xmlns:a16="http://schemas.microsoft.com/office/drawing/2014/main" id="{EF79C7EA-CDD6-0E81-B823-42B6928F0F82}"/>
              </a:ext>
            </a:extLst>
          </p:cNvPr>
          <p:cNvSpPr txBox="1"/>
          <p:nvPr/>
        </p:nvSpPr>
        <p:spPr>
          <a:xfrm>
            <a:off x="2650063" y="921517"/>
            <a:ext cx="7565231" cy="1200329"/>
          </a:xfrm>
          <a:prstGeom prst="rect">
            <a:avLst/>
          </a:prstGeom>
          <a:noFill/>
        </p:spPr>
        <p:txBody>
          <a:bodyPr wrap="square" rtlCol="0">
            <a:spAutoFit/>
          </a:bodyPr>
          <a:lstStyle/>
          <a:p>
            <a:pPr algn="just"/>
            <a:r>
              <a:rPr lang="en-US" dirty="0">
                <a:solidFill>
                  <a:schemeClr val="bg1"/>
                </a:solidFill>
              </a:rPr>
              <a:t>Suppresses all local intensity valleys (low points) in a grayscale image that are shallower than a specified </a:t>
            </a:r>
            <a:r>
              <a:rPr lang="en-US" b="1" dirty="0">
                <a:solidFill>
                  <a:schemeClr val="bg1"/>
                </a:solidFill>
              </a:rPr>
              <a:t>depth threshold (h)</a:t>
            </a:r>
            <a:r>
              <a:rPr lang="en-US" dirty="0">
                <a:solidFill>
                  <a:schemeClr val="bg1"/>
                </a:solidFill>
              </a:rPr>
              <a:t>. It fills in minor dark dips and small local holes, which prevents background textures from causing false detections during subsequent segmentation.</a:t>
            </a:r>
          </a:p>
        </p:txBody>
      </p:sp>
      <p:pic>
        <p:nvPicPr>
          <p:cNvPr id="6" name="Picture 5">
            <a:extLst>
              <a:ext uri="{FF2B5EF4-FFF2-40B4-BE49-F238E27FC236}">
                <a16:creationId xmlns:a16="http://schemas.microsoft.com/office/drawing/2014/main" id="{347DB736-CAF7-EACC-AA8D-F454F8D5DBF1}"/>
              </a:ext>
            </a:extLst>
          </p:cNvPr>
          <p:cNvPicPr>
            <a:picLocks noChangeAspect="1"/>
          </p:cNvPicPr>
          <p:nvPr/>
        </p:nvPicPr>
        <p:blipFill>
          <a:blip r:embed="rId3"/>
          <a:stretch>
            <a:fillRect/>
          </a:stretch>
        </p:blipFill>
        <p:spPr>
          <a:xfrm>
            <a:off x="4576119" y="4907784"/>
            <a:ext cx="3039760" cy="1028699"/>
          </a:xfrm>
          <a:prstGeom prst="rect">
            <a:avLst/>
          </a:prstGeom>
        </p:spPr>
      </p:pic>
      <p:pic>
        <p:nvPicPr>
          <p:cNvPr id="12" name="Picture 11">
            <a:extLst>
              <a:ext uri="{FF2B5EF4-FFF2-40B4-BE49-F238E27FC236}">
                <a16:creationId xmlns:a16="http://schemas.microsoft.com/office/drawing/2014/main" id="{89A86C6B-A3B2-447A-3D11-56FA1EA84C19}"/>
              </a:ext>
            </a:extLst>
          </p:cNvPr>
          <p:cNvPicPr>
            <a:picLocks noChangeAspect="1"/>
          </p:cNvPicPr>
          <p:nvPr/>
        </p:nvPicPr>
        <p:blipFill>
          <a:blip r:embed="rId4"/>
          <a:stretch>
            <a:fillRect/>
          </a:stretch>
        </p:blipFill>
        <p:spPr>
          <a:xfrm>
            <a:off x="4492542" y="2343094"/>
            <a:ext cx="3206915" cy="2171812"/>
          </a:xfrm>
          <a:prstGeom prst="rect">
            <a:avLst/>
          </a:prstGeom>
        </p:spPr>
      </p:pic>
    </p:spTree>
    <p:extLst>
      <p:ext uri="{BB962C8B-B14F-4D97-AF65-F5344CB8AC3E}">
        <p14:creationId xmlns:p14="http://schemas.microsoft.com/office/powerpoint/2010/main" val="206227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88000"/>
          </a:schemeClr>
        </a:solidFill>
        <a:effectLst/>
      </p:bgPr>
    </p:bg>
    <p:spTree>
      <p:nvGrpSpPr>
        <p:cNvPr id="1" name="">
          <a:extLst>
            <a:ext uri="{FF2B5EF4-FFF2-40B4-BE49-F238E27FC236}">
              <a16:creationId xmlns:a16="http://schemas.microsoft.com/office/drawing/2014/main" id="{327ADB35-3434-79CE-13DD-CB4C85C89155}"/>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B2256CA-4104-AAFA-EE8F-463F2A0764DE}"/>
              </a:ext>
            </a:extLst>
          </p:cNvPr>
          <p:cNvSpPr/>
          <p:nvPr/>
        </p:nvSpPr>
        <p:spPr>
          <a:xfrm rot="16200000">
            <a:off x="3195638" y="-2000251"/>
            <a:ext cx="5800724" cy="10858502"/>
          </a:xfrm>
          <a:prstGeom prst="roundRect">
            <a:avLst>
              <a:gd name="adj" fmla="val 30761"/>
            </a:avLst>
          </a:prstGeom>
          <a:solidFill>
            <a:schemeClr val="accent6">
              <a:lumMod val="50000"/>
              <a:alpha val="9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6742ADF-C1E6-306C-5384-66FCEDBD3D36}"/>
              </a:ext>
            </a:extLst>
          </p:cNvPr>
          <p:cNvSpPr txBox="1"/>
          <p:nvPr/>
        </p:nvSpPr>
        <p:spPr>
          <a:xfrm rot="16200000">
            <a:off x="594327" y="3172894"/>
            <a:ext cx="1171572" cy="369332"/>
          </a:xfrm>
          <a:prstGeom prst="rect">
            <a:avLst/>
          </a:prstGeom>
          <a:noFill/>
        </p:spPr>
        <p:txBody>
          <a:bodyPr wrap="square" rtlCol="0">
            <a:spAutoFit/>
          </a:bodyPr>
          <a:lstStyle/>
          <a:p>
            <a:r>
              <a:rPr lang="en-US" dirty="0" err="1">
                <a:solidFill>
                  <a:schemeClr val="bg1"/>
                </a:solidFill>
              </a:rPr>
              <a:t>colorangle</a:t>
            </a:r>
            <a:endParaRPr lang="en-US" dirty="0">
              <a:solidFill>
                <a:schemeClr val="bg1"/>
              </a:solidFill>
            </a:endParaRPr>
          </a:p>
        </p:txBody>
      </p:sp>
      <p:sp>
        <p:nvSpPr>
          <p:cNvPr id="9" name="TextBox 8">
            <a:extLst>
              <a:ext uri="{FF2B5EF4-FFF2-40B4-BE49-F238E27FC236}">
                <a16:creationId xmlns:a16="http://schemas.microsoft.com/office/drawing/2014/main" id="{EC649060-886E-4CC4-AD54-83F4A530C355}"/>
              </a:ext>
            </a:extLst>
          </p:cNvPr>
          <p:cNvSpPr txBox="1"/>
          <p:nvPr/>
        </p:nvSpPr>
        <p:spPr>
          <a:xfrm>
            <a:off x="2601937" y="740302"/>
            <a:ext cx="7565231" cy="1477328"/>
          </a:xfrm>
          <a:prstGeom prst="rect">
            <a:avLst/>
          </a:prstGeom>
          <a:noFill/>
        </p:spPr>
        <p:txBody>
          <a:bodyPr wrap="square" rtlCol="0">
            <a:spAutoFit/>
          </a:bodyPr>
          <a:lstStyle/>
          <a:p>
            <a:pPr algn="just"/>
            <a:r>
              <a:rPr lang="en-US" dirty="0">
                <a:solidFill>
                  <a:schemeClr val="bg1"/>
                </a:solidFill>
              </a:rPr>
              <a:t>Computes the geometric </a:t>
            </a:r>
            <a:r>
              <a:rPr lang="en-US" b="1" dirty="0">
                <a:solidFill>
                  <a:schemeClr val="bg1"/>
                </a:solidFill>
              </a:rPr>
              <a:t>angle in degrees between two RGB color vectors</a:t>
            </a:r>
            <a:r>
              <a:rPr lang="en-US" dirty="0">
                <a:solidFill>
                  <a:schemeClr val="bg1"/>
                </a:solidFill>
              </a:rPr>
              <a:t>, treating each color as a 3D coordinate point (R, G, B) originating from the black point (0,0,0). It is widely used as an angular error metric in color-constancy and white-balancing pipelines to evaluate how closely an estimated light source matches the true background lighting of a scene.</a:t>
            </a:r>
          </a:p>
        </p:txBody>
      </p:sp>
      <p:pic>
        <p:nvPicPr>
          <p:cNvPr id="8" name="Picture 7">
            <a:extLst>
              <a:ext uri="{FF2B5EF4-FFF2-40B4-BE49-F238E27FC236}">
                <a16:creationId xmlns:a16="http://schemas.microsoft.com/office/drawing/2014/main" id="{AFFC705E-1055-0F81-9A80-0F36885D9930}"/>
              </a:ext>
            </a:extLst>
          </p:cNvPr>
          <p:cNvPicPr>
            <a:picLocks noChangeAspect="1"/>
          </p:cNvPicPr>
          <p:nvPr/>
        </p:nvPicPr>
        <p:blipFill>
          <a:blip r:embed="rId3"/>
          <a:stretch>
            <a:fillRect/>
          </a:stretch>
        </p:blipFill>
        <p:spPr>
          <a:xfrm>
            <a:off x="4406503" y="2307778"/>
            <a:ext cx="3378994" cy="1844170"/>
          </a:xfrm>
          <a:prstGeom prst="rect">
            <a:avLst/>
          </a:prstGeom>
        </p:spPr>
      </p:pic>
      <p:pic>
        <p:nvPicPr>
          <p:cNvPr id="6" name="Picture 5">
            <a:extLst>
              <a:ext uri="{FF2B5EF4-FFF2-40B4-BE49-F238E27FC236}">
                <a16:creationId xmlns:a16="http://schemas.microsoft.com/office/drawing/2014/main" id="{BAC1D35B-95D0-87E9-46DE-B22610DEB316}"/>
              </a:ext>
            </a:extLst>
          </p:cNvPr>
          <p:cNvPicPr>
            <a:picLocks noChangeAspect="1"/>
          </p:cNvPicPr>
          <p:nvPr/>
        </p:nvPicPr>
        <p:blipFill>
          <a:blip r:embed="rId4"/>
          <a:stretch>
            <a:fillRect/>
          </a:stretch>
        </p:blipFill>
        <p:spPr>
          <a:xfrm>
            <a:off x="5053575" y="4646646"/>
            <a:ext cx="1809843" cy="1016052"/>
          </a:xfrm>
          <a:prstGeom prst="rect">
            <a:avLst/>
          </a:prstGeom>
        </p:spPr>
      </p:pic>
    </p:spTree>
    <p:extLst>
      <p:ext uri="{BB962C8B-B14F-4D97-AF65-F5344CB8AC3E}">
        <p14:creationId xmlns:p14="http://schemas.microsoft.com/office/powerpoint/2010/main" val="3560774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0B8000-E398-1493-C1B8-343472A74AF9}"/>
              </a:ext>
            </a:extLst>
          </p:cNvPr>
          <p:cNvSpPr txBox="1"/>
          <p:nvPr/>
        </p:nvSpPr>
        <p:spPr>
          <a:xfrm>
            <a:off x="1184672" y="2321004"/>
            <a:ext cx="9822656" cy="2215991"/>
          </a:xfrm>
          <a:prstGeom prst="rect">
            <a:avLst/>
          </a:prstGeom>
          <a:noFill/>
        </p:spPr>
        <p:txBody>
          <a:bodyPr wrap="square" rtlCol="0">
            <a:spAutoFit/>
          </a:bodyPr>
          <a:lstStyle/>
          <a:p>
            <a:pPr algn="ctr"/>
            <a:r>
              <a:rPr lang="en-US" sz="13800" dirty="0">
                <a:ln w="0"/>
                <a:effectLst>
                  <a:outerShdw blurRad="38100" dist="19050" dir="2700000" algn="tl" rotWithShape="0">
                    <a:schemeClr val="dk1">
                      <a:alpha val="40000"/>
                    </a:schemeClr>
                  </a:outerShdw>
                </a:effectLst>
              </a:rPr>
              <a:t>THANK YOU</a:t>
            </a:r>
          </a:p>
        </p:txBody>
      </p:sp>
    </p:spTree>
    <p:extLst>
      <p:ext uri="{BB962C8B-B14F-4D97-AF65-F5344CB8AC3E}">
        <p14:creationId xmlns:p14="http://schemas.microsoft.com/office/powerpoint/2010/main" val="4052254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372D66-9B66-4889-E924-930E37946745}"/>
              </a:ext>
            </a:extLst>
          </p:cNvPr>
          <p:cNvSpPr/>
          <p:nvPr/>
        </p:nvSpPr>
        <p:spPr>
          <a:xfrm>
            <a:off x="0" y="0"/>
            <a:ext cx="12192000" cy="3429000"/>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hough_line</a:t>
            </a:r>
            <a:endParaRPr lang="en-US" sz="3600" b="1" dirty="0"/>
          </a:p>
        </p:txBody>
      </p:sp>
      <p:sp>
        <p:nvSpPr>
          <p:cNvPr id="4" name="TextBox 3">
            <a:extLst>
              <a:ext uri="{FF2B5EF4-FFF2-40B4-BE49-F238E27FC236}">
                <a16:creationId xmlns:a16="http://schemas.microsoft.com/office/drawing/2014/main" id="{CC8BF08E-5669-F806-D59F-54E92639974C}"/>
              </a:ext>
            </a:extLst>
          </p:cNvPr>
          <p:cNvSpPr txBox="1"/>
          <p:nvPr/>
        </p:nvSpPr>
        <p:spPr>
          <a:xfrm>
            <a:off x="2064544" y="4907756"/>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53E3A506-4C65-1692-1525-4C70B7FEAB82}"/>
              </a:ext>
            </a:extLst>
          </p:cNvPr>
          <p:cNvSpPr txBox="1"/>
          <p:nvPr/>
        </p:nvSpPr>
        <p:spPr>
          <a:xfrm>
            <a:off x="638175" y="4630757"/>
            <a:ext cx="10915650" cy="646331"/>
          </a:xfrm>
          <a:prstGeom prst="rect">
            <a:avLst/>
          </a:prstGeom>
          <a:noFill/>
        </p:spPr>
        <p:txBody>
          <a:bodyPr wrap="square" rtlCol="0">
            <a:spAutoFit/>
          </a:bodyPr>
          <a:lstStyle/>
          <a:p>
            <a:pPr algn="just"/>
            <a:r>
              <a:rPr lang="en-US" dirty="0"/>
              <a:t>Computes the line transform using </a:t>
            </a:r>
            <a:r>
              <a:rPr lang="en-US" b="1" dirty="0"/>
              <a:t>radians</a:t>
            </a:r>
            <a:r>
              <a:rPr lang="en-US" dirty="0"/>
              <a:t> and native Octave conventions to build the raw voting matrix. It maps every edge pixel into a continuous sinusoidal curve based on the standard image origin.</a:t>
            </a:r>
          </a:p>
        </p:txBody>
      </p:sp>
    </p:spTree>
    <p:extLst>
      <p:ext uri="{BB962C8B-B14F-4D97-AF65-F5344CB8AC3E}">
        <p14:creationId xmlns:p14="http://schemas.microsoft.com/office/powerpoint/2010/main" val="3521740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C6C93-D52F-A32E-8C0F-A84B031E38D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0758076-B45D-CBCE-8955-5A63294CDCB4}"/>
              </a:ext>
            </a:extLst>
          </p:cNvPr>
          <p:cNvSpPr txBox="1"/>
          <p:nvPr/>
        </p:nvSpPr>
        <p:spPr>
          <a:xfrm>
            <a:off x="2064544" y="4907756"/>
            <a:ext cx="184731" cy="369332"/>
          </a:xfrm>
          <a:prstGeom prst="rect">
            <a:avLst/>
          </a:prstGeom>
          <a:noFill/>
        </p:spPr>
        <p:txBody>
          <a:bodyPr wrap="none" rtlCol="0">
            <a:spAutoFit/>
          </a:bodyPr>
          <a:lstStyle/>
          <a:p>
            <a:endParaRPr lang="en-US" dirty="0"/>
          </a:p>
        </p:txBody>
      </p:sp>
      <p:sp>
        <p:nvSpPr>
          <p:cNvPr id="6" name="Rectangle 5">
            <a:extLst>
              <a:ext uri="{FF2B5EF4-FFF2-40B4-BE49-F238E27FC236}">
                <a16:creationId xmlns:a16="http://schemas.microsoft.com/office/drawing/2014/main" id="{96EE4742-C42A-8ECA-13BC-A7E4DE47D9E0}"/>
              </a:ext>
            </a:extLst>
          </p:cNvPr>
          <p:cNvSpPr/>
          <p:nvPr/>
        </p:nvSpPr>
        <p:spPr>
          <a:xfrm>
            <a:off x="0" y="0"/>
            <a:ext cx="3933826" cy="6858000"/>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hough_line</a:t>
            </a:r>
            <a:endParaRPr lang="en-US" sz="3600" b="1" dirty="0"/>
          </a:p>
        </p:txBody>
      </p:sp>
      <p:pic>
        <p:nvPicPr>
          <p:cNvPr id="10" name="Picture 9">
            <a:extLst>
              <a:ext uri="{FF2B5EF4-FFF2-40B4-BE49-F238E27FC236}">
                <a16:creationId xmlns:a16="http://schemas.microsoft.com/office/drawing/2014/main" id="{5C2F4B04-9FF6-7144-46FF-C4CAAF5FE761}"/>
              </a:ext>
            </a:extLst>
          </p:cNvPr>
          <p:cNvPicPr>
            <a:picLocks noChangeAspect="1"/>
          </p:cNvPicPr>
          <p:nvPr/>
        </p:nvPicPr>
        <p:blipFill>
          <a:blip r:embed="rId2"/>
          <a:stretch>
            <a:fillRect/>
          </a:stretch>
        </p:blipFill>
        <p:spPr>
          <a:xfrm>
            <a:off x="6678538" y="777803"/>
            <a:ext cx="2921150" cy="2787793"/>
          </a:xfrm>
          <a:prstGeom prst="rect">
            <a:avLst/>
          </a:prstGeom>
        </p:spPr>
      </p:pic>
      <p:pic>
        <p:nvPicPr>
          <p:cNvPr id="12" name="Picture 11">
            <a:extLst>
              <a:ext uri="{FF2B5EF4-FFF2-40B4-BE49-F238E27FC236}">
                <a16:creationId xmlns:a16="http://schemas.microsoft.com/office/drawing/2014/main" id="{4DCC23FE-298F-4EAE-D548-CDEDF25D301D}"/>
              </a:ext>
            </a:extLst>
          </p:cNvPr>
          <p:cNvPicPr>
            <a:picLocks noChangeAspect="1"/>
          </p:cNvPicPr>
          <p:nvPr/>
        </p:nvPicPr>
        <p:blipFill>
          <a:blip r:embed="rId3"/>
          <a:stretch>
            <a:fillRect/>
          </a:stretch>
        </p:blipFill>
        <p:spPr>
          <a:xfrm>
            <a:off x="7145305" y="4608898"/>
            <a:ext cx="1992381" cy="597715"/>
          </a:xfrm>
          <a:prstGeom prst="rect">
            <a:avLst/>
          </a:prstGeom>
        </p:spPr>
      </p:pic>
    </p:spTree>
    <p:extLst>
      <p:ext uri="{BB962C8B-B14F-4D97-AF65-F5344CB8AC3E}">
        <p14:creationId xmlns:p14="http://schemas.microsoft.com/office/powerpoint/2010/main" val="10711968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E419396-6597-DBEA-04DA-FA208B93F8F1}"/>
              </a:ext>
            </a:extLst>
          </p:cNvPr>
          <p:cNvSpPr/>
          <p:nvPr/>
        </p:nvSpPr>
        <p:spPr>
          <a:xfrm>
            <a:off x="0" y="-11"/>
            <a:ext cx="12192000" cy="3429000"/>
          </a:xfrm>
          <a:prstGeom prst="rect">
            <a:avLst/>
          </a:prstGeom>
          <a:solidFill>
            <a:schemeClr val="accent5">
              <a:lumMod val="50000"/>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a:t>
            </a:r>
            <a:endParaRPr lang="en-US" sz="3600" b="1" dirty="0"/>
          </a:p>
        </p:txBody>
      </p:sp>
      <p:sp>
        <p:nvSpPr>
          <p:cNvPr id="5" name="TextBox 4">
            <a:extLst>
              <a:ext uri="{FF2B5EF4-FFF2-40B4-BE49-F238E27FC236}">
                <a16:creationId xmlns:a16="http://schemas.microsoft.com/office/drawing/2014/main" id="{9D0B06B0-71AF-F87E-023F-D610E9BE158B}"/>
              </a:ext>
            </a:extLst>
          </p:cNvPr>
          <p:cNvSpPr txBox="1"/>
          <p:nvPr/>
        </p:nvSpPr>
        <p:spPr>
          <a:xfrm>
            <a:off x="638175" y="4630757"/>
            <a:ext cx="10915650" cy="646331"/>
          </a:xfrm>
          <a:prstGeom prst="rect">
            <a:avLst/>
          </a:prstGeom>
          <a:noFill/>
        </p:spPr>
        <p:txBody>
          <a:bodyPr wrap="square" rtlCol="0">
            <a:spAutoFit/>
          </a:bodyPr>
          <a:lstStyle/>
          <a:p>
            <a:pPr algn="just"/>
            <a:r>
              <a:rPr lang="en-US" dirty="0"/>
              <a:t>Computes the line transform using </a:t>
            </a:r>
            <a:r>
              <a:rPr lang="en-US" b="1" dirty="0"/>
              <a:t>degrees</a:t>
            </a:r>
            <a:r>
              <a:rPr lang="en-US" dirty="0"/>
              <a:t> to build a MATLAB-compatible voting matrix. It structures the accumulator array using familiar angle steps, making it easier to integrate with standard post-processing tools.</a:t>
            </a:r>
          </a:p>
        </p:txBody>
      </p:sp>
    </p:spTree>
    <p:extLst>
      <p:ext uri="{BB962C8B-B14F-4D97-AF65-F5344CB8AC3E}">
        <p14:creationId xmlns:p14="http://schemas.microsoft.com/office/powerpoint/2010/main" val="3875970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83C72-4709-C7D0-1B19-E7C8C1C8F8B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CAE6472-1AE4-3BAB-41C1-9447C3C779D3}"/>
              </a:ext>
            </a:extLst>
          </p:cNvPr>
          <p:cNvPicPr>
            <a:picLocks noChangeAspect="1"/>
          </p:cNvPicPr>
          <p:nvPr/>
        </p:nvPicPr>
        <p:blipFill>
          <a:blip r:embed="rId2"/>
          <a:stretch>
            <a:fillRect/>
          </a:stretch>
        </p:blipFill>
        <p:spPr>
          <a:xfrm>
            <a:off x="7166580" y="4193382"/>
            <a:ext cx="1908399" cy="888956"/>
          </a:xfrm>
          <a:prstGeom prst="rect">
            <a:avLst/>
          </a:prstGeom>
        </p:spPr>
      </p:pic>
      <p:sp>
        <p:nvSpPr>
          <p:cNvPr id="7" name="Rectangle 6">
            <a:extLst>
              <a:ext uri="{FF2B5EF4-FFF2-40B4-BE49-F238E27FC236}">
                <a16:creationId xmlns:a16="http://schemas.microsoft.com/office/drawing/2014/main" id="{FC353968-3AE1-B2BC-A782-8B9C366F20D3}"/>
              </a:ext>
            </a:extLst>
          </p:cNvPr>
          <p:cNvSpPr/>
          <p:nvPr/>
        </p:nvSpPr>
        <p:spPr>
          <a:xfrm>
            <a:off x="0" y="-123"/>
            <a:ext cx="4129087" cy="6858121"/>
          </a:xfrm>
          <a:prstGeom prst="rect">
            <a:avLst/>
          </a:prstGeom>
          <a:solidFill>
            <a:schemeClr val="accent5">
              <a:lumMod val="50000"/>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a:t>
            </a:r>
            <a:endParaRPr lang="en-US" sz="3600" b="1" dirty="0"/>
          </a:p>
        </p:txBody>
      </p:sp>
      <p:pic>
        <p:nvPicPr>
          <p:cNvPr id="9" name="Picture 8">
            <a:extLst>
              <a:ext uri="{FF2B5EF4-FFF2-40B4-BE49-F238E27FC236}">
                <a16:creationId xmlns:a16="http://schemas.microsoft.com/office/drawing/2014/main" id="{2FDE8ED5-BD64-D336-BF5D-1555DAC5401B}"/>
              </a:ext>
            </a:extLst>
          </p:cNvPr>
          <p:cNvPicPr>
            <a:picLocks noChangeAspect="1"/>
          </p:cNvPicPr>
          <p:nvPr/>
        </p:nvPicPr>
        <p:blipFill>
          <a:blip r:embed="rId3"/>
          <a:stretch>
            <a:fillRect/>
          </a:stretch>
        </p:blipFill>
        <p:spPr>
          <a:xfrm>
            <a:off x="4631276" y="1692969"/>
            <a:ext cx="6979009" cy="1485976"/>
          </a:xfrm>
          <a:prstGeom prst="rect">
            <a:avLst/>
          </a:prstGeom>
        </p:spPr>
      </p:pic>
    </p:spTree>
    <p:extLst>
      <p:ext uri="{BB962C8B-B14F-4D97-AF65-F5344CB8AC3E}">
        <p14:creationId xmlns:p14="http://schemas.microsoft.com/office/powerpoint/2010/main" val="1436317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49B643-DF13-481B-9836-B2B72810611E}"/>
              </a:ext>
            </a:extLst>
          </p:cNvPr>
          <p:cNvSpPr/>
          <p:nvPr/>
        </p:nvSpPr>
        <p:spPr>
          <a:xfrm>
            <a:off x="1" y="-40"/>
            <a:ext cx="12200334" cy="3428956"/>
          </a:xfrm>
          <a:prstGeom prst="rect">
            <a:avLst/>
          </a:prstGeom>
          <a:solidFill>
            <a:schemeClr val="accent5">
              <a:lumMod val="50000"/>
              <a:alpha val="6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hough_circle</a:t>
            </a:r>
            <a:endParaRPr lang="en-US" sz="3600" b="1" dirty="0"/>
          </a:p>
        </p:txBody>
      </p:sp>
      <p:sp>
        <p:nvSpPr>
          <p:cNvPr id="5" name="TextBox 4">
            <a:extLst>
              <a:ext uri="{FF2B5EF4-FFF2-40B4-BE49-F238E27FC236}">
                <a16:creationId xmlns:a16="http://schemas.microsoft.com/office/drawing/2014/main" id="{620B55EE-E400-ABC7-814C-5047D13C85A5}"/>
              </a:ext>
            </a:extLst>
          </p:cNvPr>
          <p:cNvSpPr txBox="1"/>
          <p:nvPr/>
        </p:nvSpPr>
        <p:spPr>
          <a:xfrm>
            <a:off x="638175" y="4907646"/>
            <a:ext cx="10915650" cy="584775"/>
          </a:xfrm>
          <a:prstGeom prst="rect">
            <a:avLst/>
          </a:prstGeom>
          <a:noFill/>
        </p:spPr>
        <p:txBody>
          <a:bodyPr wrap="square" rtlCol="0">
            <a:spAutoFit/>
          </a:bodyPr>
          <a:lstStyle/>
          <a:p>
            <a:pPr algn="just"/>
            <a:r>
              <a:rPr lang="en-US" sz="1600" dirty="0"/>
              <a:t>Computes a specialized 3D transform that finds </a:t>
            </a:r>
            <a:r>
              <a:rPr lang="en-US" sz="1600" b="1" dirty="0"/>
              <a:t>circles of target radii</a:t>
            </a:r>
            <a:r>
              <a:rPr lang="en-US" sz="1600" dirty="0"/>
              <a:t> by allowing edge pixels to vote for potential center points. It maps 2D spatial pixels into a multi-layered voting space where the highest peaks reveal the center coordinates and sizes of circles.</a:t>
            </a:r>
          </a:p>
        </p:txBody>
      </p:sp>
    </p:spTree>
    <p:extLst>
      <p:ext uri="{BB962C8B-B14F-4D97-AF65-F5344CB8AC3E}">
        <p14:creationId xmlns:p14="http://schemas.microsoft.com/office/powerpoint/2010/main" val="17414536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DF97C-8CC3-2785-9FCC-8E1B37D1F5A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20EF33B-1ABD-B09D-CF32-B4A61F52CC2D}"/>
              </a:ext>
            </a:extLst>
          </p:cNvPr>
          <p:cNvSpPr/>
          <p:nvPr/>
        </p:nvSpPr>
        <p:spPr>
          <a:xfrm>
            <a:off x="8062913" y="-40"/>
            <a:ext cx="4137421" cy="6858040"/>
          </a:xfrm>
          <a:prstGeom prst="rect">
            <a:avLst/>
          </a:prstGeom>
          <a:solidFill>
            <a:schemeClr val="accent5">
              <a:lumMod val="50000"/>
              <a:alpha val="6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hough_circle</a:t>
            </a:r>
            <a:endParaRPr lang="en-US" sz="3600" b="1" dirty="0"/>
          </a:p>
        </p:txBody>
      </p:sp>
      <p:pic>
        <p:nvPicPr>
          <p:cNvPr id="9" name="Picture 8">
            <a:extLst>
              <a:ext uri="{FF2B5EF4-FFF2-40B4-BE49-F238E27FC236}">
                <a16:creationId xmlns:a16="http://schemas.microsoft.com/office/drawing/2014/main" id="{AB6426CA-E4F2-96AF-33A4-308865B981CA}"/>
              </a:ext>
            </a:extLst>
          </p:cNvPr>
          <p:cNvPicPr>
            <a:picLocks noChangeAspect="1"/>
          </p:cNvPicPr>
          <p:nvPr/>
        </p:nvPicPr>
        <p:blipFill>
          <a:blip r:embed="rId2"/>
          <a:stretch>
            <a:fillRect/>
          </a:stretch>
        </p:blipFill>
        <p:spPr>
          <a:xfrm>
            <a:off x="2543175" y="4679149"/>
            <a:ext cx="2324139" cy="430397"/>
          </a:xfrm>
          <a:prstGeom prst="rect">
            <a:avLst/>
          </a:prstGeom>
        </p:spPr>
      </p:pic>
      <p:pic>
        <p:nvPicPr>
          <p:cNvPr id="13" name="Picture 12">
            <a:extLst>
              <a:ext uri="{FF2B5EF4-FFF2-40B4-BE49-F238E27FC236}">
                <a16:creationId xmlns:a16="http://schemas.microsoft.com/office/drawing/2014/main" id="{9CE88581-5A28-E2B8-70D2-ADDF3EB76277}"/>
              </a:ext>
            </a:extLst>
          </p:cNvPr>
          <p:cNvPicPr>
            <a:picLocks noChangeAspect="1"/>
          </p:cNvPicPr>
          <p:nvPr/>
        </p:nvPicPr>
        <p:blipFill>
          <a:blip r:embed="rId3"/>
          <a:stretch>
            <a:fillRect/>
          </a:stretch>
        </p:blipFill>
        <p:spPr>
          <a:xfrm>
            <a:off x="2454229" y="1358849"/>
            <a:ext cx="2502029" cy="1968601"/>
          </a:xfrm>
          <a:prstGeom prst="rect">
            <a:avLst/>
          </a:prstGeom>
        </p:spPr>
      </p:pic>
    </p:spTree>
    <p:extLst>
      <p:ext uri="{BB962C8B-B14F-4D97-AF65-F5344CB8AC3E}">
        <p14:creationId xmlns:p14="http://schemas.microsoft.com/office/powerpoint/2010/main" val="2184514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37ADAF1-C729-A24F-66C8-759E4117B82C}"/>
              </a:ext>
            </a:extLst>
          </p:cNvPr>
          <p:cNvSpPr/>
          <p:nvPr/>
        </p:nvSpPr>
        <p:spPr>
          <a:xfrm>
            <a:off x="0" y="3429000"/>
            <a:ext cx="12192000" cy="3429001"/>
          </a:xfrm>
          <a:prstGeom prst="rect">
            <a:avLst/>
          </a:prstGeom>
          <a:solidFill>
            <a:schemeClr val="accent5">
              <a:lumMod val="5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err="1"/>
              <a:t>houghtf</a:t>
            </a:r>
            <a:endParaRPr lang="en-US" sz="3600" b="1" dirty="0"/>
          </a:p>
        </p:txBody>
      </p:sp>
      <p:sp>
        <p:nvSpPr>
          <p:cNvPr id="5" name="TextBox 4">
            <a:extLst>
              <a:ext uri="{FF2B5EF4-FFF2-40B4-BE49-F238E27FC236}">
                <a16:creationId xmlns:a16="http://schemas.microsoft.com/office/drawing/2014/main" id="{3E7D80A1-5EA0-B213-CBF4-0674C97A6FE3}"/>
              </a:ext>
            </a:extLst>
          </p:cNvPr>
          <p:cNvSpPr txBox="1"/>
          <p:nvPr/>
        </p:nvSpPr>
        <p:spPr>
          <a:xfrm>
            <a:off x="638175" y="1237475"/>
            <a:ext cx="10915650" cy="923330"/>
          </a:xfrm>
          <a:prstGeom prst="rect">
            <a:avLst/>
          </a:prstGeom>
          <a:noFill/>
        </p:spPr>
        <p:txBody>
          <a:bodyPr wrap="square" rtlCol="0">
            <a:spAutoFit/>
          </a:bodyPr>
          <a:lstStyle/>
          <a:p>
            <a:pPr algn="just"/>
            <a:r>
              <a:rPr lang="en-US" dirty="0"/>
              <a:t>Acts as the low-level, high-performance </a:t>
            </a:r>
            <a:r>
              <a:rPr lang="en-US" b="1" dirty="0"/>
              <a:t>underlying transformer engine</a:t>
            </a:r>
            <a:r>
              <a:rPr lang="en-US" dirty="0"/>
              <a:t> that executes the raw pixel-looping and math. It accepts a parameter toggle to switch its internal logic between line tracking and circle tracking, serving as the foundational backbone for the user-facing functions.</a:t>
            </a:r>
          </a:p>
        </p:txBody>
      </p:sp>
    </p:spTree>
    <p:extLst>
      <p:ext uri="{BB962C8B-B14F-4D97-AF65-F5344CB8AC3E}">
        <p14:creationId xmlns:p14="http://schemas.microsoft.com/office/powerpoint/2010/main" val="1437578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552</TotalTime>
  <Words>741</Words>
  <Application>Microsoft Office PowerPoint</Application>
  <PresentationFormat>Widescreen</PresentationFormat>
  <Paragraphs>58</Paragraphs>
  <Slides>25</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SCILAB IMAGE PROCESSING TOOLBOX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Jonadhan Jijo</dc:creator>
  <cp:lastModifiedBy>Jonadhan Jijo</cp:lastModifiedBy>
  <cp:revision>4</cp:revision>
  <dcterms:created xsi:type="dcterms:W3CDTF">2026-07-07T09:18:04Z</dcterms:created>
  <dcterms:modified xsi:type="dcterms:W3CDTF">2026-07-08T08:32:35Z</dcterms:modified>
</cp:coreProperties>
</file>