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12192000"/>
  <p:notesSz cx="6858000" cy="9144000"/>
  <p:embeddedFontLst>
    <p:embeddedFont>
      <p:font typeface="Lato"/>
      <p:regular r:id="rId18"/>
      <p:bold r:id="rId19"/>
      <p:italic r:id="rId20"/>
      <p:boldItalic r:id="rId21"/>
    </p:embeddedFont>
    <p:embeddedFont>
      <p:font typeface="Urbanist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italic.fntdata"/><Relationship Id="rId22" Type="http://schemas.openxmlformats.org/officeDocument/2006/relationships/font" Target="fonts/Urbanist-regular.fntdata"/><Relationship Id="rId21" Type="http://schemas.openxmlformats.org/officeDocument/2006/relationships/font" Target="fonts/Lato-boldItalic.fntdata"/><Relationship Id="rId24" Type="http://schemas.openxmlformats.org/officeDocument/2006/relationships/font" Target="fonts/Urbanist-italic.fntdata"/><Relationship Id="rId23" Type="http://schemas.openxmlformats.org/officeDocument/2006/relationships/font" Target="fonts/Urbanist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Urbanist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Lato-bold.fntdata"/><Relationship Id="rId18" Type="http://schemas.openxmlformats.org/officeDocument/2006/relationships/font" Target="fonts/Lato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2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Relationship Id="rId4" Type="http://schemas.openxmlformats.org/officeDocument/2006/relationships/image" Target="../media/image23.png"/><Relationship Id="rId11" Type="http://schemas.openxmlformats.org/officeDocument/2006/relationships/image" Target="../media/image13.png"/><Relationship Id="rId10" Type="http://schemas.openxmlformats.org/officeDocument/2006/relationships/image" Target="../media/image24.png"/><Relationship Id="rId12" Type="http://schemas.openxmlformats.org/officeDocument/2006/relationships/image" Target="../media/image20.png"/><Relationship Id="rId9" Type="http://schemas.openxmlformats.org/officeDocument/2006/relationships/image" Target="../media/image12.png"/><Relationship Id="rId5" Type="http://schemas.openxmlformats.org/officeDocument/2006/relationships/image" Target="../media/image27.png"/><Relationship Id="rId6" Type="http://schemas.openxmlformats.org/officeDocument/2006/relationships/image" Target="../media/image22.png"/><Relationship Id="rId7" Type="http://schemas.openxmlformats.org/officeDocument/2006/relationships/image" Target="../media/image14.png"/><Relationship Id="rId8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Relationship Id="rId4" Type="http://schemas.openxmlformats.org/officeDocument/2006/relationships/image" Target="../media/image16.png"/><Relationship Id="rId5" Type="http://schemas.openxmlformats.org/officeDocument/2006/relationships/image" Target="../media/image29.png"/><Relationship Id="rId6" Type="http://schemas.openxmlformats.org/officeDocument/2006/relationships/image" Target="../media/image17.png"/><Relationship Id="rId7" Type="http://schemas.openxmlformats.org/officeDocument/2006/relationships/image" Target="../media/image21.png"/><Relationship Id="rId8" Type="http://schemas.openxmlformats.org/officeDocument/2006/relationships/image" Target="../media/image2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25.png"/><Relationship Id="rId5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5" Type="http://schemas.openxmlformats.org/officeDocument/2006/relationships/image" Target="../media/image2.png"/><Relationship Id="rId6" Type="http://schemas.openxmlformats.org/officeDocument/2006/relationships/image" Target="../media/image8.png"/><Relationship Id="rId7" Type="http://schemas.openxmlformats.org/officeDocument/2006/relationships/image" Target="../media/image1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9.png"/><Relationship Id="rId5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295275" y="2038350"/>
            <a:ext cx="11601450" cy="13409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Fellowship Report: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48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Spiking Neural Networks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571500" y="3665041"/>
            <a:ext cx="11049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Case Studies </a:t>
            </a:r>
            <a:r>
              <a:rPr b="0" i="0" lang="en-US" sz="21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 in Scilab</a:t>
            </a:r>
            <a:endParaRPr/>
          </a:p>
        </p:txBody>
      </p:sp>
      <p:pic>
        <p:nvPicPr>
          <p:cNvPr descr="image.png" id="87" name="Google Shape;87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58133" y="476250"/>
            <a:ext cx="2992784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3"/>
          <p:cNvSpPr txBox="1"/>
          <p:nvPr/>
        </p:nvSpPr>
        <p:spPr>
          <a:xfrm>
            <a:off x="571500" y="5093791"/>
            <a:ext cx="110490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Sumat Dhuwariya</a:t>
            </a: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 | VIT Bhopal University</a:t>
            </a:r>
            <a:endParaRPr/>
          </a:p>
        </p:txBody>
      </p:sp>
      <p:sp>
        <p:nvSpPr>
          <p:cNvPr id="89" name="Google Shape;89;p13"/>
          <p:cNvSpPr txBox="1"/>
          <p:nvPr/>
        </p:nvSpPr>
        <p:spPr>
          <a:xfrm>
            <a:off x="571500" y="5570041"/>
            <a:ext cx="110490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Mentors: </a:t>
            </a:r>
            <a:r>
              <a:rPr b="1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Prof. Prabhu </a:t>
            </a:r>
            <a:r>
              <a:rPr b="1" lang="en-US" sz="1500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Ramchandran</a:t>
            </a: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 &amp; </a:t>
            </a:r>
            <a:r>
              <a:rPr b="1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Mrs. Rashmi Patankar</a:t>
            </a:r>
            <a:endParaRPr/>
          </a:p>
        </p:txBody>
      </p:sp>
      <p:sp>
        <p:nvSpPr>
          <p:cNvPr id="90" name="Google Shape;90;p13"/>
          <p:cNvSpPr txBox="1"/>
          <p:nvPr/>
        </p:nvSpPr>
        <p:spPr>
          <a:xfrm>
            <a:off x="571500" y="6046291"/>
            <a:ext cx="110490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July</a:t>
            </a:r>
            <a:r>
              <a:rPr lang="en-US" sz="1200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 1</a:t>
            </a:r>
            <a:r>
              <a:rPr b="0" i="0" lang="en-US" sz="12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, 2026 | FOSSEE Summer Fellowship</a:t>
            </a:r>
            <a:endParaRPr/>
          </a:p>
        </p:txBody>
      </p:sp>
      <p:pic>
        <p:nvPicPr>
          <p:cNvPr id="91" name="Google Shape;91;p13" title="Indian_Institute_of_Technology_Bombay_Logo.svg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62712" y="165650"/>
            <a:ext cx="1809437" cy="1764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8" name="Google Shape;198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9" name="Google Shape;199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362075"/>
            <a:ext cx="3492400" cy="2914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0" name="Google Shape;200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650" y="1362075"/>
            <a:ext cx="3492549" cy="2914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1" name="Google Shape;201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7950" y="1362075"/>
            <a:ext cx="3492400" cy="2914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2" name="Google Shape;202;p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66775" y="1657350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2"/>
          <p:cNvSpPr txBox="1"/>
          <p:nvPr/>
        </p:nvSpPr>
        <p:spPr>
          <a:xfrm>
            <a:off x="866775" y="2419350"/>
            <a:ext cx="3046943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1,000 Neurons</a:t>
            </a:r>
            <a:endParaRPr/>
          </a:p>
        </p:txBody>
      </p:sp>
      <p:sp>
        <p:nvSpPr>
          <p:cNvPr id="204" name="Google Shape;204;p22"/>
          <p:cNvSpPr txBox="1"/>
          <p:nvPr/>
        </p:nvSpPr>
        <p:spPr>
          <a:xfrm>
            <a:off x="866775" y="2933700"/>
            <a:ext cx="29018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Dense matrix simulation with 800 excitatory and 200 inhibitory cells.</a:t>
            </a:r>
            <a:endParaRPr/>
          </a:p>
        </p:txBody>
      </p:sp>
      <p:pic>
        <p:nvPicPr>
          <p:cNvPr descr="image.png" id="205" name="Google Shape;205;p2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44925" y="1657350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2"/>
          <p:cNvSpPr txBox="1"/>
          <p:nvPr/>
        </p:nvSpPr>
        <p:spPr>
          <a:xfrm>
            <a:off x="4644925" y="2419350"/>
            <a:ext cx="3047099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Brain Rhythms</a:t>
            </a:r>
            <a:endParaRPr/>
          </a:p>
        </p:txBody>
      </p:sp>
      <p:sp>
        <p:nvSpPr>
          <p:cNvPr id="207" name="Google Shape;207;p22"/>
          <p:cNvSpPr txBox="1"/>
          <p:nvPr/>
        </p:nvSpPr>
        <p:spPr>
          <a:xfrm>
            <a:off x="4644925" y="2933700"/>
            <a:ext cx="2901999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Reproduction of </a:t>
            </a:r>
            <a:r>
              <a:rPr b="1" i="0" lang="en-US" sz="1500" u="none" cap="none" strike="noStrike">
                <a:solidFill>
                  <a:srgbClr val="DEFF9A"/>
                </a:solidFill>
                <a:latin typeface="Lato"/>
                <a:ea typeface="Lato"/>
                <a:cs typeface="Lato"/>
                <a:sym typeface="Lato"/>
              </a:rPr>
              <a:t>Alpha (10Hz)</a:t>
            </a: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 and </a:t>
            </a:r>
            <a:r>
              <a:rPr b="1" i="0" lang="en-US" sz="1500" u="none" cap="none" strike="noStrike">
                <a:solidFill>
                  <a:srgbClr val="DEFF9A"/>
                </a:solidFill>
                <a:latin typeface="Lato"/>
                <a:ea typeface="Lato"/>
                <a:cs typeface="Lato"/>
                <a:sym typeface="Lato"/>
              </a:rPr>
              <a:t>Gamma (40Hz)</a:t>
            </a: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 vertical bands.</a:t>
            </a:r>
            <a:endParaRPr/>
          </a:p>
        </p:txBody>
      </p:sp>
      <p:pic>
        <p:nvPicPr>
          <p:cNvPr descr="image.png" id="208" name="Google Shape;208;p2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423225" y="1657350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2"/>
          <p:cNvSpPr txBox="1"/>
          <p:nvPr/>
        </p:nvSpPr>
        <p:spPr>
          <a:xfrm>
            <a:off x="8423225" y="2419350"/>
            <a:ext cx="3046943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Split-Step Euler</a:t>
            </a:r>
            <a:endParaRPr/>
          </a:p>
        </p:txBody>
      </p:sp>
      <p:sp>
        <p:nvSpPr>
          <p:cNvPr id="210" name="Google Shape;210;p22"/>
          <p:cNvSpPr txBox="1"/>
          <p:nvPr/>
        </p:nvSpPr>
        <p:spPr>
          <a:xfrm>
            <a:off x="8423225" y="2933700"/>
            <a:ext cx="2901850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0.5ms half-step dual integration ensured mathematical stability at 1ms resolution.</a:t>
            </a:r>
            <a:endParaRPr/>
          </a:p>
        </p:txBody>
      </p:sp>
      <p:pic>
        <p:nvPicPr>
          <p:cNvPr descr="image.png" id="211" name="Google Shape;211;p2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09650" y="1828800"/>
            <a:ext cx="28575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2" name="Google Shape;212;p2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787800" y="1828800"/>
            <a:ext cx="28575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3" name="Google Shape;213;p2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623250" y="1828800"/>
            <a:ext cx="17145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2"/>
          <p:cNvSpPr txBox="1"/>
          <p:nvPr/>
        </p:nvSpPr>
        <p:spPr>
          <a:xfrm>
            <a:off x="762000" y="476250"/>
            <a:ext cx="11401425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Large-Scale Cortical Dynamics</a:t>
            </a:r>
            <a:endParaRPr/>
          </a:p>
        </p:txBody>
      </p:sp>
      <p:sp>
        <p:nvSpPr>
          <p:cNvPr id="215" name="Google Shape;215;p22"/>
          <p:cNvSpPr/>
          <p:nvPr/>
        </p:nvSpPr>
        <p:spPr>
          <a:xfrm>
            <a:off x="571500" y="476250"/>
            <a:ext cx="57150" cy="504825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20" name="Google Shape;220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1" name="Google Shape;221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362075"/>
            <a:ext cx="11049000" cy="4733925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3"/>
          <p:cNvSpPr txBox="1"/>
          <p:nvPr/>
        </p:nvSpPr>
        <p:spPr>
          <a:xfrm>
            <a:off x="866775" y="1809750"/>
            <a:ext cx="1045845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195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Real-World Physics:</a:t>
            </a: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 Proved Scilab's capability to model stiff ODEs in biological timescales.</a:t>
            </a:r>
            <a:endParaRPr/>
          </a:p>
        </p:txBody>
      </p:sp>
      <p:sp>
        <p:nvSpPr>
          <p:cNvPr id="223" name="Google Shape;223;p23"/>
          <p:cNvSpPr txBox="1"/>
          <p:nvPr/>
        </p:nvSpPr>
        <p:spPr>
          <a:xfrm>
            <a:off x="866775" y="2381250"/>
            <a:ext cx="1045845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28625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Zero-Toolbox Dependency:</a:t>
            </a: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 All logic implemented via base mathematical integration.</a:t>
            </a:r>
            <a:endParaRPr/>
          </a:p>
        </p:txBody>
      </p:sp>
      <p:sp>
        <p:nvSpPr>
          <p:cNvPr id="224" name="Google Shape;224;p23"/>
          <p:cNvSpPr txBox="1"/>
          <p:nvPr/>
        </p:nvSpPr>
        <p:spPr>
          <a:xfrm>
            <a:off x="866775" y="2952750"/>
            <a:ext cx="1045845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28625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FOSS Advantage:</a:t>
            </a: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 Provided a high-fidelity alternative to proprietary neuroscience simulators.</a:t>
            </a:r>
            <a:endParaRPr/>
          </a:p>
        </p:txBody>
      </p:sp>
      <p:sp>
        <p:nvSpPr>
          <p:cNvPr id="225" name="Google Shape;225;p23"/>
          <p:cNvSpPr txBox="1"/>
          <p:nvPr/>
        </p:nvSpPr>
        <p:spPr>
          <a:xfrm>
            <a:off x="866775" y="3524250"/>
            <a:ext cx="1045845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8100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Scalability:</a:t>
            </a: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 Successfully demonstrated self-organization in massive pulse-coupled networks.</a:t>
            </a:r>
            <a:endParaRPr/>
          </a:p>
        </p:txBody>
      </p:sp>
      <p:pic>
        <p:nvPicPr>
          <p:cNvPr descr="image.png" id="226" name="Google Shape;226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6775" y="1862137"/>
            <a:ext cx="17145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7" name="Google Shape;227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66775" y="2433637"/>
            <a:ext cx="23812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8" name="Google Shape;228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66775" y="3005137"/>
            <a:ext cx="23812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9" name="Google Shape;229;p2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66775" y="3576637"/>
            <a:ext cx="1905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3"/>
          <p:cNvSpPr txBox="1"/>
          <p:nvPr/>
        </p:nvSpPr>
        <p:spPr>
          <a:xfrm>
            <a:off x="762000" y="476250"/>
            <a:ext cx="11401425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Conclusions &amp; Impact</a:t>
            </a:r>
            <a:endParaRPr/>
          </a:p>
        </p:txBody>
      </p:sp>
      <p:sp>
        <p:nvSpPr>
          <p:cNvPr id="231" name="Google Shape;231;p23"/>
          <p:cNvSpPr/>
          <p:nvPr/>
        </p:nvSpPr>
        <p:spPr>
          <a:xfrm>
            <a:off x="571500" y="476250"/>
            <a:ext cx="57150" cy="504825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36" name="Google Shape;23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4"/>
          <p:cNvSpPr txBox="1"/>
          <p:nvPr/>
        </p:nvSpPr>
        <p:spPr>
          <a:xfrm>
            <a:off x="295275" y="476250"/>
            <a:ext cx="116016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500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Thank You</a:t>
            </a:r>
            <a:endParaRPr/>
          </a:p>
        </p:txBody>
      </p:sp>
      <p:sp>
        <p:nvSpPr>
          <p:cNvPr id="238" name="Google Shape;238;p24"/>
          <p:cNvSpPr txBox="1"/>
          <p:nvPr/>
        </p:nvSpPr>
        <p:spPr>
          <a:xfrm>
            <a:off x="571500" y="1790700"/>
            <a:ext cx="11049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24"/>
          <p:cNvSpPr txBox="1"/>
          <p:nvPr/>
        </p:nvSpPr>
        <p:spPr>
          <a:xfrm>
            <a:off x="571500" y="2166150"/>
            <a:ext cx="110490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Sumat Dhuwariya</a:t>
            </a:r>
            <a:endParaRPr/>
          </a:p>
        </p:txBody>
      </p:sp>
      <p:sp>
        <p:nvSpPr>
          <p:cNvPr id="240" name="Google Shape;240;p24"/>
          <p:cNvSpPr txBox="1"/>
          <p:nvPr/>
        </p:nvSpPr>
        <p:spPr>
          <a:xfrm>
            <a:off x="571500" y="2642400"/>
            <a:ext cx="110490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Department of Computer Science, VIT Bhopal</a:t>
            </a:r>
            <a:endParaRPr/>
          </a:p>
        </p:txBody>
      </p:sp>
      <p:sp>
        <p:nvSpPr>
          <p:cNvPr id="241" name="Google Shape;241;p24"/>
          <p:cNvSpPr txBox="1"/>
          <p:nvPr/>
        </p:nvSpPr>
        <p:spPr>
          <a:xfrm>
            <a:off x="571500" y="3118650"/>
            <a:ext cx="110490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FOSSEE Summer Fellowship 2026 | IIT Bombay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6" name="Google Shape;9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7" name="Google Shape;97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271712"/>
            <a:ext cx="5238750" cy="2914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8" name="Google Shape;98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2271712"/>
            <a:ext cx="5238750" cy="291465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4"/>
          <p:cNvSpPr txBox="1"/>
          <p:nvPr/>
        </p:nvSpPr>
        <p:spPr>
          <a:xfrm>
            <a:off x="866775" y="2566987"/>
            <a:ext cx="4880610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Biophysical Accuracy</a:t>
            </a:r>
            <a:endParaRPr/>
          </a:p>
        </p:txBody>
      </p:sp>
      <p:sp>
        <p:nvSpPr>
          <p:cNvPr id="100" name="Google Shape;100;p14"/>
          <p:cNvSpPr txBox="1"/>
          <p:nvPr/>
        </p:nvSpPr>
        <p:spPr>
          <a:xfrm>
            <a:off x="866775" y="3081337"/>
            <a:ext cx="46482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Traditional models like </a:t>
            </a:r>
            <a:r>
              <a:rPr b="1" i="0" lang="en-US" sz="1500" u="none" cap="none" strike="noStrike">
                <a:solidFill>
                  <a:srgbClr val="DEFF9A"/>
                </a:solidFill>
                <a:latin typeface="Lato"/>
                <a:ea typeface="Lato"/>
                <a:cs typeface="Lato"/>
                <a:sym typeface="Lato"/>
              </a:rPr>
              <a:t>Hodgkin-Huxley</a:t>
            </a: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 offer high biological realism by modeling individual ion channels.</a:t>
            </a:r>
            <a:endParaRPr/>
          </a:p>
        </p:txBody>
      </p:sp>
      <p:sp>
        <p:nvSpPr>
          <p:cNvPr id="101" name="Google Shape;101;p14"/>
          <p:cNvSpPr txBox="1"/>
          <p:nvPr/>
        </p:nvSpPr>
        <p:spPr>
          <a:xfrm>
            <a:off x="866775" y="3843337"/>
            <a:ext cx="46482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However, they are </a:t>
            </a:r>
            <a:r>
              <a:rPr b="1" i="0" lang="en-US" sz="1500" u="none" cap="none" strike="noStrike">
                <a:solidFill>
                  <a:srgbClr val="DEFF9A"/>
                </a:solidFill>
                <a:latin typeface="Lato"/>
                <a:ea typeface="Lato"/>
                <a:cs typeface="Lato"/>
                <a:sym typeface="Lato"/>
              </a:rPr>
              <a:t>computationally prohibitive</a:t>
            </a: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 for large-scale networks due to high dimensionality.</a:t>
            </a:r>
            <a:endParaRPr/>
          </a:p>
        </p:txBody>
      </p:sp>
      <p:sp>
        <p:nvSpPr>
          <p:cNvPr id="102" name="Google Shape;102;p14"/>
          <p:cNvSpPr txBox="1"/>
          <p:nvPr/>
        </p:nvSpPr>
        <p:spPr>
          <a:xfrm>
            <a:off x="6677025" y="2566987"/>
            <a:ext cx="4880610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Computational Efficiency</a:t>
            </a:r>
            <a:endParaRPr/>
          </a:p>
        </p:txBody>
      </p:sp>
      <p:sp>
        <p:nvSpPr>
          <p:cNvPr id="103" name="Google Shape;103;p14"/>
          <p:cNvSpPr txBox="1"/>
          <p:nvPr/>
        </p:nvSpPr>
        <p:spPr>
          <a:xfrm>
            <a:off x="6677025" y="3081337"/>
            <a:ext cx="46482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Simplified models (e.g., Integrate-and-Fire) allow simulation of </a:t>
            </a:r>
            <a:r>
              <a:rPr b="1" i="0" lang="en-US" sz="1500" u="none" cap="none" strike="noStrike">
                <a:solidFill>
                  <a:srgbClr val="DEFF9A"/>
                </a:solidFill>
                <a:latin typeface="Lato"/>
                <a:ea typeface="Lato"/>
                <a:cs typeface="Lato"/>
                <a:sym typeface="Lato"/>
              </a:rPr>
              <a:t>millions of neurons</a:t>
            </a: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 but fail to capture rich firing dynamics.</a:t>
            </a:r>
            <a:endParaRPr/>
          </a:p>
        </p:txBody>
      </p:sp>
      <p:sp>
        <p:nvSpPr>
          <p:cNvPr id="104" name="Google Shape;104;p14"/>
          <p:cNvSpPr txBox="1"/>
          <p:nvPr/>
        </p:nvSpPr>
        <p:spPr>
          <a:xfrm>
            <a:off x="6677025" y="4129087"/>
            <a:ext cx="46482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Our goal: Bridge this gap using the </a:t>
            </a:r>
            <a:r>
              <a:rPr b="1" i="0" lang="en-US" sz="1500" u="none" cap="none" strike="noStrike">
                <a:solidFill>
                  <a:srgbClr val="DEFF9A"/>
                </a:solidFill>
                <a:latin typeface="Lato"/>
                <a:ea typeface="Lato"/>
                <a:cs typeface="Lato"/>
                <a:sym typeface="Lato"/>
              </a:rPr>
              <a:t>Izhikevich Model</a:t>
            </a: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 within the open-source Scilab environment.</a:t>
            </a:r>
            <a:endParaRPr/>
          </a:p>
        </p:txBody>
      </p:sp>
      <p:sp>
        <p:nvSpPr>
          <p:cNvPr id="105" name="Google Shape;105;p14"/>
          <p:cNvSpPr txBox="1"/>
          <p:nvPr/>
        </p:nvSpPr>
        <p:spPr>
          <a:xfrm>
            <a:off x="762000" y="476250"/>
            <a:ext cx="11401425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The Challenge of Neural Simulation</a:t>
            </a:r>
            <a:endParaRPr/>
          </a:p>
        </p:txBody>
      </p:sp>
      <p:sp>
        <p:nvSpPr>
          <p:cNvPr id="106" name="Google Shape;106;p14"/>
          <p:cNvSpPr/>
          <p:nvPr/>
        </p:nvSpPr>
        <p:spPr>
          <a:xfrm>
            <a:off x="571500" y="476250"/>
            <a:ext cx="57150" cy="504825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1" name="Google Shape;11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5"/>
          <p:cNvSpPr txBox="1"/>
          <p:nvPr/>
        </p:nvSpPr>
        <p:spPr>
          <a:xfrm>
            <a:off x="571500" y="1976437"/>
            <a:ext cx="52387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33375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CS 1:</a:t>
            </a: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 Handwritten Digit Classification using 64-input SNN architecture.</a:t>
            </a:r>
            <a:endParaRPr/>
          </a:p>
        </p:txBody>
      </p:sp>
      <p:sp>
        <p:nvSpPr>
          <p:cNvPr id="113" name="Google Shape;113;p15"/>
          <p:cNvSpPr txBox="1"/>
          <p:nvPr/>
        </p:nvSpPr>
        <p:spPr>
          <a:xfrm>
            <a:off x="571500" y="2786062"/>
            <a:ext cx="52387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33375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CS 2:</a:t>
            </a: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 Modeling biological chemical synapses via First-Order kinetics in Xcos.</a:t>
            </a:r>
            <a:endParaRPr/>
          </a:p>
        </p:txBody>
      </p:sp>
      <p:sp>
        <p:nvSpPr>
          <p:cNvPr id="114" name="Google Shape;114;p15"/>
          <p:cNvSpPr txBox="1"/>
          <p:nvPr/>
        </p:nvSpPr>
        <p:spPr>
          <a:xfrm>
            <a:off x="571500" y="3595687"/>
            <a:ext cx="52387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33375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CS 3:</a:t>
            </a: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 Interactive Dashboard for Izhikevich firing patterns &amp; Network rhythms.</a:t>
            </a:r>
            <a:endParaRPr/>
          </a:p>
        </p:txBody>
      </p:sp>
      <p:pic>
        <p:nvPicPr>
          <p:cNvPr descr="image.png" id="115" name="Google Shape;115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028825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6" name="Google Shape;116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838450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7" name="Google Shape;117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3648075"/>
            <a:ext cx="1905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5"/>
          <p:cNvSpPr txBox="1"/>
          <p:nvPr/>
        </p:nvSpPr>
        <p:spPr>
          <a:xfrm>
            <a:off x="762000" y="476250"/>
            <a:ext cx="11401425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Fellowship Scope &amp; Methodology</a:t>
            </a:r>
            <a:endParaRPr/>
          </a:p>
        </p:txBody>
      </p:sp>
      <p:sp>
        <p:nvSpPr>
          <p:cNvPr id="119" name="Google Shape;119;p15"/>
          <p:cNvSpPr/>
          <p:nvPr/>
        </p:nvSpPr>
        <p:spPr>
          <a:xfrm>
            <a:off x="571500" y="476250"/>
            <a:ext cx="57150" cy="504825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24" name="Google Shape;12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6"/>
          <p:cNvSpPr txBox="1"/>
          <p:nvPr/>
        </p:nvSpPr>
        <p:spPr>
          <a:xfrm>
            <a:off x="571500" y="1123950"/>
            <a:ext cx="5200650" cy="1009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Case Study 1: SNN Image Classification</a:t>
            </a:r>
            <a:endParaRPr/>
          </a:p>
        </p:txBody>
      </p:sp>
      <p:sp>
        <p:nvSpPr>
          <p:cNvPr id="126" name="Google Shape;126;p16"/>
          <p:cNvSpPr txBox="1"/>
          <p:nvPr/>
        </p:nvSpPr>
        <p:spPr>
          <a:xfrm>
            <a:off x="571500" y="2705100"/>
            <a:ext cx="49530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Translating static images into stochastic spikes using </a:t>
            </a:r>
            <a:r>
              <a:rPr b="1" i="0" lang="en-US" sz="1500" u="none" cap="none" strike="noStrike">
                <a:solidFill>
                  <a:srgbClr val="DEFF9A"/>
                </a:solidFill>
                <a:latin typeface="Lato"/>
                <a:ea typeface="Lato"/>
                <a:cs typeface="Lato"/>
                <a:sym typeface="Lato"/>
              </a:rPr>
              <a:t>Poisson Encoding</a:t>
            </a: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/>
          </a:p>
        </p:txBody>
      </p:sp>
      <p:sp>
        <p:nvSpPr>
          <p:cNvPr id="127" name="Google Shape;127;p16"/>
          <p:cNvSpPr txBox="1"/>
          <p:nvPr/>
        </p:nvSpPr>
        <p:spPr>
          <a:xfrm>
            <a:off x="482600" y="3740150"/>
            <a:ext cx="4953000" cy="5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A supervised </a:t>
            </a:r>
            <a:r>
              <a:rPr b="1" i="0" lang="en-US" sz="1500" u="none" cap="none" strike="noStrike">
                <a:solidFill>
                  <a:srgbClr val="DEFF9A"/>
                </a:solidFill>
                <a:latin typeface="Lato"/>
                <a:ea typeface="Lato"/>
                <a:cs typeface="Lato"/>
                <a:sym typeface="Lato"/>
              </a:rPr>
              <a:t>Spike-Perceptron</a:t>
            </a: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 learning rule was implemented to train the network on 8x8 digit matrices.</a:t>
            </a:r>
            <a:endParaRPr/>
          </a:p>
        </p:txBody>
      </p:sp>
      <p:pic>
        <p:nvPicPr>
          <p:cNvPr id="128" name="Google Shape;128;p16" title="SNN_Statistical_Dashboard.png"/>
          <p:cNvPicPr preferRelativeResize="0"/>
          <p:nvPr/>
        </p:nvPicPr>
        <p:blipFill rotWithShape="1">
          <a:blip r:embed="rId4">
            <a:alphaModFix/>
          </a:blip>
          <a:srcRect b="0" l="1667" r="53889" t="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3" name="Google Shape;13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7"/>
          <p:cNvSpPr txBox="1"/>
          <p:nvPr/>
        </p:nvSpPr>
        <p:spPr>
          <a:xfrm>
            <a:off x="571500" y="2619375"/>
            <a:ext cx="52387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91.90%</a:t>
            </a:r>
            <a:endParaRPr/>
          </a:p>
        </p:txBody>
      </p:sp>
      <p:sp>
        <p:nvSpPr>
          <p:cNvPr id="135" name="Google Shape;135;p17"/>
          <p:cNvSpPr txBox="1"/>
          <p:nvPr/>
        </p:nvSpPr>
        <p:spPr>
          <a:xfrm>
            <a:off x="571500" y="3762375"/>
            <a:ext cx="5238750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DAFFDE"/>
                </a:solidFill>
                <a:latin typeface="Urbanist"/>
                <a:ea typeface="Urbanist"/>
                <a:cs typeface="Urbanist"/>
                <a:sym typeface="Urbanist"/>
              </a:rPr>
              <a:t>CLASSIFICATION ACCURACY</a:t>
            </a:r>
            <a:endParaRPr/>
          </a:p>
        </p:txBody>
      </p:sp>
      <p:sp>
        <p:nvSpPr>
          <p:cNvPr id="136" name="Google Shape;136;p17"/>
          <p:cNvSpPr txBox="1"/>
          <p:nvPr/>
        </p:nvSpPr>
        <p:spPr>
          <a:xfrm>
            <a:off x="6381750" y="2619375"/>
            <a:ext cx="5500687" cy="219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Balanced Learning</a:t>
            </a:r>
            <a:endParaRPr/>
          </a:p>
        </p:txBody>
      </p:sp>
      <p:sp>
        <p:nvSpPr>
          <p:cNvPr id="137" name="Google Shape;137;p17"/>
          <p:cNvSpPr txBox="1"/>
          <p:nvPr/>
        </p:nvSpPr>
        <p:spPr>
          <a:xfrm>
            <a:off x="6381750" y="3028950"/>
            <a:ext cx="52387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Proximity of </a:t>
            </a:r>
            <a:r>
              <a:rPr b="1" i="0" lang="en-US" sz="1500" u="none" cap="none" strike="noStrike">
                <a:solidFill>
                  <a:srgbClr val="DEFF9A"/>
                </a:solidFill>
                <a:latin typeface="Lato"/>
                <a:ea typeface="Lato"/>
                <a:cs typeface="Lato"/>
                <a:sym typeface="Lato"/>
              </a:rPr>
              <a:t>Macro F1-Score (92.03%)</a:t>
            </a: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 to Global Accuracy validates balanced learning across all ten digit classes.</a:t>
            </a:r>
            <a:endParaRPr/>
          </a:p>
        </p:txBody>
      </p:sp>
      <p:sp>
        <p:nvSpPr>
          <p:cNvPr id="138" name="Google Shape;138;p17"/>
          <p:cNvSpPr txBox="1"/>
          <p:nvPr/>
        </p:nvSpPr>
        <p:spPr>
          <a:xfrm>
            <a:off x="6381750" y="3790950"/>
            <a:ext cx="5238750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Incorporated </a:t>
            </a:r>
            <a:r>
              <a:rPr b="1" i="0" lang="en-US" sz="1500" u="none" cap="none" strike="noStrike">
                <a:solidFill>
                  <a:srgbClr val="DEFF9A"/>
                </a:solidFill>
                <a:latin typeface="Lato"/>
                <a:ea typeface="Lato"/>
                <a:cs typeface="Lato"/>
                <a:sym typeface="Lato"/>
              </a:rPr>
              <a:t>L2 Regularization</a:t>
            </a: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 and Momentum-assisted weight updates to prevent overfitting on overlapping structures like 8 and 9.</a:t>
            </a:r>
            <a:endParaRPr/>
          </a:p>
        </p:txBody>
      </p:sp>
      <p:sp>
        <p:nvSpPr>
          <p:cNvPr id="139" name="Google Shape;139;p17"/>
          <p:cNvSpPr txBox="1"/>
          <p:nvPr/>
        </p:nvSpPr>
        <p:spPr>
          <a:xfrm>
            <a:off x="762000" y="476250"/>
            <a:ext cx="11401425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Case Study 1: Performance Metrics</a:t>
            </a:r>
            <a:endParaRPr/>
          </a:p>
        </p:txBody>
      </p:sp>
      <p:sp>
        <p:nvSpPr>
          <p:cNvPr id="140" name="Google Shape;140;p17"/>
          <p:cNvSpPr/>
          <p:nvPr/>
        </p:nvSpPr>
        <p:spPr>
          <a:xfrm>
            <a:off x="571500" y="476250"/>
            <a:ext cx="57150" cy="504825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5" name="Google Shape;14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7750" y="1585912"/>
            <a:ext cx="4286250" cy="428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8" title="Untitled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9000" y="1687500"/>
            <a:ext cx="5583750" cy="3255875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8"/>
          <p:cNvSpPr txBox="1"/>
          <p:nvPr/>
        </p:nvSpPr>
        <p:spPr>
          <a:xfrm>
            <a:off x="6381750" y="2371725"/>
            <a:ext cx="5500687" cy="219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Continuous-Time Xcos Blocks</a:t>
            </a:r>
            <a:endParaRPr/>
          </a:p>
        </p:txBody>
      </p:sp>
      <p:sp>
        <p:nvSpPr>
          <p:cNvPr id="148" name="Google Shape;148;p18"/>
          <p:cNvSpPr txBox="1"/>
          <p:nvPr/>
        </p:nvSpPr>
        <p:spPr>
          <a:xfrm>
            <a:off x="6381750" y="2781300"/>
            <a:ext cx="52387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Eliminated artificial square-wave pulses in favor of </a:t>
            </a:r>
            <a:r>
              <a:rPr b="1" i="0" lang="en-US" sz="1500" u="none" cap="none" strike="noStrike">
                <a:solidFill>
                  <a:srgbClr val="DEFF9A"/>
                </a:solidFill>
                <a:latin typeface="Lato"/>
                <a:ea typeface="Lato"/>
                <a:cs typeface="Lato"/>
                <a:sym typeface="Lato"/>
              </a:rPr>
              <a:t>First-Order kinetics</a:t>
            </a: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 derived from AMPA/GABA receptor properties.</a:t>
            </a:r>
            <a:endParaRPr/>
          </a:p>
        </p:txBody>
      </p:sp>
      <p:sp>
        <p:nvSpPr>
          <p:cNvPr id="149" name="Google Shape;149;p18"/>
          <p:cNvSpPr txBox="1"/>
          <p:nvPr/>
        </p:nvSpPr>
        <p:spPr>
          <a:xfrm>
            <a:off x="6381750" y="3765550"/>
            <a:ext cx="5238900" cy="5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Synaptic interaction between two HH neurons modeled with reconfigurable superblocks for high fidelity.</a:t>
            </a:r>
            <a:endParaRPr/>
          </a:p>
        </p:txBody>
      </p:sp>
      <p:sp>
        <p:nvSpPr>
          <p:cNvPr id="150" name="Google Shape;150;p18"/>
          <p:cNvSpPr txBox="1"/>
          <p:nvPr/>
        </p:nvSpPr>
        <p:spPr>
          <a:xfrm>
            <a:off x="762000" y="476250"/>
            <a:ext cx="11401425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Case Study 2: Hodgkin-Huxley Synapses</a:t>
            </a:r>
            <a:endParaRPr/>
          </a:p>
        </p:txBody>
      </p:sp>
      <p:sp>
        <p:nvSpPr>
          <p:cNvPr id="151" name="Google Shape;151;p18"/>
          <p:cNvSpPr/>
          <p:nvPr/>
        </p:nvSpPr>
        <p:spPr>
          <a:xfrm>
            <a:off x="571500" y="476250"/>
            <a:ext cx="57150" cy="504825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56" name="Google Shape;156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7" name="Google Shape;157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87438" y="1336676"/>
            <a:ext cx="3993466" cy="2092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8" name="Google Shape;158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72063" y="1336676"/>
            <a:ext cx="3993466" cy="2092325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9"/>
          <p:cNvSpPr txBox="1"/>
          <p:nvPr/>
        </p:nvSpPr>
        <p:spPr>
          <a:xfrm>
            <a:off x="1412524" y="1650100"/>
            <a:ext cx="3720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1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Excitatory (EPSP)</a:t>
            </a:r>
            <a:endParaRPr sz="1067"/>
          </a:p>
        </p:txBody>
      </p:sp>
      <p:sp>
        <p:nvSpPr>
          <p:cNvPr id="160" name="Google Shape;160;p19"/>
          <p:cNvSpPr txBox="1"/>
          <p:nvPr/>
        </p:nvSpPr>
        <p:spPr>
          <a:xfrm>
            <a:off x="1412524" y="2042186"/>
            <a:ext cx="3543300" cy="1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43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Reversal potential set to </a:t>
            </a:r>
            <a:r>
              <a:rPr b="1" i="0" lang="en-US" sz="1143" u="none" cap="none" strike="noStrike">
                <a:solidFill>
                  <a:srgbClr val="DEFF9A"/>
                </a:solidFill>
                <a:latin typeface="Lato"/>
                <a:ea typeface="Lato"/>
                <a:cs typeface="Lato"/>
                <a:sym typeface="Lato"/>
              </a:rPr>
              <a:t>Sodium (115mV)</a:t>
            </a:r>
            <a:r>
              <a:rPr b="0" i="0" lang="en-US" sz="1143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067"/>
          </a:p>
        </p:txBody>
      </p:sp>
      <p:sp>
        <p:nvSpPr>
          <p:cNvPr id="161" name="Google Shape;161;p19"/>
          <p:cNvSpPr txBox="1"/>
          <p:nvPr/>
        </p:nvSpPr>
        <p:spPr>
          <a:xfrm>
            <a:off x="1412524" y="2405228"/>
            <a:ext cx="3543300" cy="7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43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Pre-synaptic firing actively drives the post-synaptic voltage toward the threshold, causing a chain reaction of spikes.</a:t>
            </a:r>
            <a:endParaRPr sz="1067"/>
          </a:p>
        </p:txBody>
      </p:sp>
      <p:sp>
        <p:nvSpPr>
          <p:cNvPr id="162" name="Google Shape;162;p19"/>
          <p:cNvSpPr txBox="1"/>
          <p:nvPr/>
        </p:nvSpPr>
        <p:spPr>
          <a:xfrm>
            <a:off x="6897149" y="1650100"/>
            <a:ext cx="3720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1" u="none" cap="none" strike="noStrike">
                <a:solidFill>
                  <a:srgbClr val="DEFF9A"/>
                </a:solidFill>
                <a:latin typeface="Urbanist"/>
                <a:ea typeface="Urbanist"/>
                <a:cs typeface="Urbanist"/>
                <a:sym typeface="Urbanist"/>
              </a:rPr>
              <a:t>Inhibitory (IPSP)</a:t>
            </a:r>
            <a:endParaRPr sz="1067"/>
          </a:p>
        </p:txBody>
      </p:sp>
      <p:sp>
        <p:nvSpPr>
          <p:cNvPr id="163" name="Google Shape;163;p19"/>
          <p:cNvSpPr txBox="1"/>
          <p:nvPr/>
        </p:nvSpPr>
        <p:spPr>
          <a:xfrm>
            <a:off x="6897149" y="2042186"/>
            <a:ext cx="3543300" cy="1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43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Reversal potential set to </a:t>
            </a:r>
            <a:r>
              <a:rPr b="1" i="0" lang="en-US" sz="1143" u="none" cap="none" strike="noStrike">
                <a:solidFill>
                  <a:srgbClr val="DEFF9A"/>
                </a:solidFill>
                <a:latin typeface="Lato"/>
                <a:ea typeface="Lato"/>
                <a:cs typeface="Lato"/>
                <a:sym typeface="Lato"/>
              </a:rPr>
              <a:t>Potassium (-12mV)</a:t>
            </a:r>
            <a:r>
              <a:rPr b="0" i="0" lang="en-US" sz="1143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067"/>
          </a:p>
        </p:txBody>
      </p:sp>
      <p:sp>
        <p:nvSpPr>
          <p:cNvPr id="164" name="Google Shape;164;p19"/>
          <p:cNvSpPr txBox="1"/>
          <p:nvPr/>
        </p:nvSpPr>
        <p:spPr>
          <a:xfrm>
            <a:off x="6897149" y="2405228"/>
            <a:ext cx="3543300" cy="7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43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Negative current injection drags the target neuron membrane downward, suppressing spike initiation even under stimulus.</a:t>
            </a:r>
            <a:endParaRPr sz="1067"/>
          </a:p>
        </p:txBody>
      </p:sp>
      <p:sp>
        <p:nvSpPr>
          <p:cNvPr id="165" name="Google Shape;165;p19"/>
          <p:cNvSpPr txBox="1"/>
          <p:nvPr/>
        </p:nvSpPr>
        <p:spPr>
          <a:xfrm>
            <a:off x="762000" y="476250"/>
            <a:ext cx="11401425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Case Study 2: EPSP vs. IPSP Validation</a:t>
            </a:r>
            <a:endParaRPr/>
          </a:p>
        </p:txBody>
      </p:sp>
      <p:sp>
        <p:nvSpPr>
          <p:cNvPr id="166" name="Google Shape;166;p19"/>
          <p:cNvSpPr/>
          <p:nvPr/>
        </p:nvSpPr>
        <p:spPr>
          <a:xfrm>
            <a:off x="571500" y="476250"/>
            <a:ext cx="57150" cy="504825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7" name="Google Shape;167;p19" title="Screenshot 2026-07-01 at 8.25.27 P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4961" y="3531561"/>
            <a:ext cx="4958449" cy="3123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9" title="Screenshot 2026-07-01 at 8.26.06 P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89575" y="3564238"/>
            <a:ext cx="4958449" cy="3057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3" name="Google Shape;173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0"/>
          <p:cNvSpPr/>
          <p:nvPr/>
        </p:nvSpPr>
        <p:spPr>
          <a:xfrm>
            <a:off x="5619750" y="1733550"/>
            <a:ext cx="952500" cy="38100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20"/>
          <p:cNvSpPr txBox="1"/>
          <p:nvPr/>
        </p:nvSpPr>
        <p:spPr>
          <a:xfrm>
            <a:off x="295275" y="2152650"/>
            <a:ext cx="1160145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Case Study 3: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6000" u="none" cap="none" strike="noStrik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The Izhikevich Model</a:t>
            </a:r>
            <a:endParaRPr/>
          </a:p>
        </p:txBody>
      </p:sp>
      <p:sp>
        <p:nvSpPr>
          <p:cNvPr id="176" name="Google Shape;176;p20"/>
          <p:cNvSpPr txBox="1"/>
          <p:nvPr/>
        </p:nvSpPr>
        <p:spPr>
          <a:xfrm>
            <a:off x="571500" y="4248150"/>
            <a:ext cx="11049000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DEFF9A"/>
                </a:solidFill>
                <a:latin typeface="Lato"/>
                <a:ea typeface="Lato"/>
                <a:cs typeface="Lato"/>
                <a:sym typeface="Lato"/>
              </a:rPr>
              <a:t>8 Canonical Firing Patterns and Cortical Dynamics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81" name="Google Shape;181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2" name="Google Shape;182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0" y="1824037"/>
            <a:ext cx="52387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1"/>
          <p:cNvSpPr txBox="1"/>
          <p:nvPr/>
        </p:nvSpPr>
        <p:spPr>
          <a:xfrm>
            <a:off x="571500" y="1824037"/>
            <a:ext cx="5500687" cy="219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4" u="none" cap="none" strike="noStrik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Real-Time Tuning</a:t>
            </a:r>
            <a:endParaRPr/>
          </a:p>
        </p:txBody>
      </p:sp>
      <p:sp>
        <p:nvSpPr>
          <p:cNvPr id="184" name="Google Shape;184;p21"/>
          <p:cNvSpPr txBox="1"/>
          <p:nvPr/>
        </p:nvSpPr>
        <p:spPr>
          <a:xfrm>
            <a:off x="571500" y="2233612"/>
            <a:ext cx="52387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Developed a comprehensive dashboard to explore the four-parameter space (a, b, c, d) of the model.</a:t>
            </a:r>
            <a:endParaRPr/>
          </a:p>
        </p:txBody>
      </p:sp>
      <p:pic>
        <p:nvPicPr>
          <p:cNvPr id="185" name="Google Shape;185;p21" title="Screenshot 2026-07-01 at 8.30.25 PM.png"/>
          <p:cNvPicPr preferRelativeResize="0"/>
          <p:nvPr/>
        </p:nvPicPr>
        <p:blipFill rotWithShape="1">
          <a:blip r:embed="rId5">
            <a:alphaModFix/>
          </a:blip>
          <a:srcRect b="-1085" l="21005" r="0" t="12878"/>
          <a:stretch/>
        </p:blipFill>
        <p:spPr>
          <a:xfrm>
            <a:off x="6391275" y="1833562"/>
            <a:ext cx="5219702" cy="3790949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1"/>
          <p:cNvSpPr txBox="1"/>
          <p:nvPr/>
        </p:nvSpPr>
        <p:spPr>
          <a:xfrm>
            <a:off x="647700" y="2995612"/>
            <a:ext cx="1143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87" name="Google Shape;187;p21"/>
          <p:cNvSpPr txBox="1"/>
          <p:nvPr/>
        </p:nvSpPr>
        <p:spPr>
          <a:xfrm>
            <a:off x="762000" y="2995612"/>
            <a:ext cx="504825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1430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DEFF9A"/>
                </a:solidFill>
                <a:latin typeface="Lato"/>
                <a:ea typeface="Lato"/>
                <a:cs typeface="Lato"/>
                <a:sym typeface="Lato"/>
              </a:rPr>
              <a:t>Live Feedback:</a:t>
            </a: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 Dynamic equation substitution in axis titles.</a:t>
            </a:r>
            <a:endParaRPr/>
          </a:p>
        </p:txBody>
      </p:sp>
      <p:sp>
        <p:nvSpPr>
          <p:cNvPr id="188" name="Google Shape;188;p21"/>
          <p:cNvSpPr txBox="1"/>
          <p:nvPr/>
        </p:nvSpPr>
        <p:spPr>
          <a:xfrm>
            <a:off x="647700" y="3281362"/>
            <a:ext cx="1143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89" name="Google Shape;189;p21"/>
          <p:cNvSpPr txBox="1"/>
          <p:nvPr/>
        </p:nvSpPr>
        <p:spPr>
          <a:xfrm>
            <a:off x="762000" y="3281362"/>
            <a:ext cx="50482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1430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DEFF9A"/>
                </a:solidFill>
                <a:latin typeface="Lato"/>
                <a:ea typeface="Lato"/>
                <a:cs typeface="Lato"/>
                <a:sym typeface="Lato"/>
              </a:rPr>
              <a:t>Protocol Selection:</a:t>
            </a: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 Instant switching between RS, IB, CH, FS, and Resonator modes.</a:t>
            </a:r>
            <a:endParaRPr/>
          </a:p>
        </p:txBody>
      </p:sp>
      <p:sp>
        <p:nvSpPr>
          <p:cNvPr id="190" name="Google Shape;190;p21"/>
          <p:cNvSpPr txBox="1"/>
          <p:nvPr/>
        </p:nvSpPr>
        <p:spPr>
          <a:xfrm>
            <a:off x="647700" y="3852862"/>
            <a:ext cx="1143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endParaRPr/>
          </a:p>
        </p:txBody>
      </p:sp>
      <p:sp>
        <p:nvSpPr>
          <p:cNvPr id="191" name="Google Shape;191;p21"/>
          <p:cNvSpPr txBox="1"/>
          <p:nvPr/>
        </p:nvSpPr>
        <p:spPr>
          <a:xfrm>
            <a:off x="762000" y="3852862"/>
            <a:ext cx="50482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1430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DEFF9A"/>
                </a:solidFill>
                <a:latin typeface="Lato"/>
                <a:ea typeface="Lato"/>
                <a:cs typeface="Lato"/>
                <a:sym typeface="Lato"/>
              </a:rPr>
              <a:t>Stability:</a:t>
            </a:r>
            <a:r>
              <a:rPr b="0" i="0" lang="en-US" sz="1500" u="none" cap="none" strike="noStrike">
                <a:solidFill>
                  <a:srgbClr val="DAFFDE"/>
                </a:solidFill>
                <a:latin typeface="Lato"/>
                <a:ea typeface="Lato"/>
                <a:cs typeface="Lato"/>
                <a:sym typeface="Lato"/>
              </a:rPr>
              <a:t> Robust handle management prevents Scilab UI crashes.</a:t>
            </a:r>
            <a:endParaRPr/>
          </a:p>
        </p:txBody>
      </p:sp>
      <p:sp>
        <p:nvSpPr>
          <p:cNvPr id="192" name="Google Shape;192;p21"/>
          <p:cNvSpPr txBox="1"/>
          <p:nvPr/>
        </p:nvSpPr>
        <p:spPr>
          <a:xfrm>
            <a:off x="762000" y="476250"/>
            <a:ext cx="11401425" cy="504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5F5F5"/>
                </a:solidFill>
                <a:latin typeface="Urbanist"/>
                <a:ea typeface="Urbanist"/>
                <a:cs typeface="Urbanist"/>
                <a:sym typeface="Urbanist"/>
              </a:rPr>
              <a:t>Interactive GUI Dashboard</a:t>
            </a:r>
            <a:endParaRPr/>
          </a:p>
        </p:txBody>
      </p:sp>
      <p:sp>
        <p:nvSpPr>
          <p:cNvPr id="193" name="Google Shape;193;p21"/>
          <p:cNvSpPr/>
          <p:nvPr/>
        </p:nvSpPr>
        <p:spPr>
          <a:xfrm>
            <a:off x="571500" y="476250"/>
            <a:ext cx="57150" cy="504825"/>
          </a:xfrm>
          <a:prstGeom prst="rect">
            <a:avLst/>
          </a:prstGeom>
          <a:solidFill>
            <a:srgbClr val="DEFF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