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10287000" cx="18288000"/>
  <p:notesSz cx="6858000" cy="9144000"/>
  <p:embeddedFontLst>
    <p:embeddedFont>
      <p:font typeface="DM Sans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7" roundtripDataSignature="AMtx7miOIoQndwaknqLZEvq7KuSRDbby3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A86E37B-0689-4383-BE72-EF35470320A0}">
  <a:tblStyle styleId="{0A86E37B-0689-4383-BE72-EF35470320A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DMSans-regular.fntdata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DMSans-italic.fntdata"/><Relationship Id="rId12" Type="http://schemas.openxmlformats.org/officeDocument/2006/relationships/slide" Target="slides/slide6.xml"/><Relationship Id="rId34" Type="http://schemas.openxmlformats.org/officeDocument/2006/relationships/font" Target="fonts/DMSans-bold.fntdata"/><Relationship Id="rId15" Type="http://schemas.openxmlformats.org/officeDocument/2006/relationships/slide" Target="slides/slide9.xml"/><Relationship Id="rId37" Type="http://customschemas.google.com/relationships/presentationmetadata" Target="metadata"/><Relationship Id="rId14" Type="http://schemas.openxmlformats.org/officeDocument/2006/relationships/slide" Target="slides/slide8.xml"/><Relationship Id="rId36" Type="http://schemas.openxmlformats.org/officeDocument/2006/relationships/font" Target="fonts/DMSans-bold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6" name="Google Shape;23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7" name="Google Shape;25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4" name="Google Shape;274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2" name="Google Shape;292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8" name="Google Shape;30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7" name="Google Shape;327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3" name="Google Shape;34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0" name="Google Shape;36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5" name="Google Shape;375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4" name="Google Shape;394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1" name="Google Shape;411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8" name="Google Shape;428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7" name="Google Shape;447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4" name="Google Shape;464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0" name="Google Shape;480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7" name="Google Shape;497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13" name="Google Shape;513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" name="Google Shape;11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3" name="Google Shape;13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" name="Google Shape;15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" name="Google Shape;16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" name="Google Shape;187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3" name="Google Shape;203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0" name="Google Shape;22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0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1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1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8.png"/><Relationship Id="rId4" Type="http://schemas.openxmlformats.org/officeDocument/2006/relationships/image" Target="../media/image36.png"/><Relationship Id="rId5" Type="http://schemas.openxmlformats.org/officeDocument/2006/relationships/image" Target="../media/image4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png"/><Relationship Id="rId4" Type="http://schemas.openxmlformats.org/officeDocument/2006/relationships/image" Target="../media/image16.png"/><Relationship Id="rId5" Type="http://schemas.openxmlformats.org/officeDocument/2006/relationships/image" Target="../media/image18.png"/><Relationship Id="rId6" Type="http://schemas.openxmlformats.org/officeDocument/2006/relationships/image" Target="../media/image24.png"/><Relationship Id="rId7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Relationship Id="rId4" Type="http://schemas.openxmlformats.org/officeDocument/2006/relationships/image" Target="../media/image16.png"/><Relationship Id="rId5" Type="http://schemas.openxmlformats.org/officeDocument/2006/relationships/image" Target="../media/image18.png"/><Relationship Id="rId6" Type="http://schemas.openxmlformats.org/officeDocument/2006/relationships/image" Target="../media/image3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Relationship Id="rId4" Type="http://schemas.openxmlformats.org/officeDocument/2006/relationships/image" Target="../media/image26.png"/><Relationship Id="rId5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png"/><Relationship Id="rId4" Type="http://schemas.openxmlformats.org/officeDocument/2006/relationships/image" Target="../media/image25.png"/><Relationship Id="rId5" Type="http://schemas.openxmlformats.org/officeDocument/2006/relationships/image" Target="../media/image23.png"/><Relationship Id="rId6" Type="http://schemas.openxmlformats.org/officeDocument/2006/relationships/image" Target="../media/image27.png"/><Relationship Id="rId7" Type="http://schemas.openxmlformats.org/officeDocument/2006/relationships/image" Target="../media/image33.png"/><Relationship Id="rId8" Type="http://schemas.openxmlformats.org/officeDocument/2006/relationships/image" Target="../media/image4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png"/><Relationship Id="rId4" Type="http://schemas.openxmlformats.org/officeDocument/2006/relationships/image" Target="../media/image25.png"/><Relationship Id="rId5" Type="http://schemas.openxmlformats.org/officeDocument/2006/relationships/image" Target="../media/image23.png"/><Relationship Id="rId6" Type="http://schemas.openxmlformats.org/officeDocument/2006/relationships/image" Target="../media/image27.png"/><Relationship Id="rId7" Type="http://schemas.openxmlformats.org/officeDocument/2006/relationships/image" Target="../media/image4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39.png"/><Relationship Id="rId5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6.png"/><Relationship Id="rId4" Type="http://schemas.openxmlformats.org/officeDocument/2006/relationships/image" Target="../media/image44.png"/><Relationship Id="rId5" Type="http://schemas.openxmlformats.org/officeDocument/2006/relationships/image" Target="../media/image40.png"/><Relationship Id="rId6" Type="http://schemas.openxmlformats.org/officeDocument/2006/relationships/image" Target="../media/image3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6.png"/><Relationship Id="rId4" Type="http://schemas.openxmlformats.org/officeDocument/2006/relationships/image" Target="../media/image44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3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2.png"/><Relationship Id="rId4" Type="http://schemas.openxmlformats.org/officeDocument/2006/relationships/image" Target="../media/image49.png"/><Relationship Id="rId5" Type="http://schemas.openxmlformats.org/officeDocument/2006/relationships/image" Target="../media/image43.png"/><Relationship Id="rId6" Type="http://schemas.openxmlformats.org/officeDocument/2006/relationships/image" Target="../media/image3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26.png"/><Relationship Id="rId5" Type="http://schemas.openxmlformats.org/officeDocument/2006/relationships/image" Target="../media/image1.png"/><Relationship Id="rId6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14.png"/><Relationship Id="rId6" Type="http://schemas.openxmlformats.org/officeDocument/2006/relationships/image" Target="../media/image19.png"/><Relationship Id="rId7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Relationship Id="rId6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26.png"/><Relationship Id="rId5" Type="http://schemas.openxmlformats.org/officeDocument/2006/relationships/image" Target="../media/image12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89" name="Google Shape;89;p1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2" name="Google Shape;92;p1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p1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1"/>
          <p:cNvSpPr txBox="1"/>
          <p:nvPr/>
        </p:nvSpPr>
        <p:spPr>
          <a:xfrm>
            <a:off x="3912036" y="2694003"/>
            <a:ext cx="10492502" cy="1485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8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936"/>
              <a:buFont typeface="Arial"/>
              <a:buNone/>
            </a:pPr>
            <a:r>
              <a:rPr b="1" i="0" lang="en-US" sz="6936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FOSSEE Summer Fellowship Report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2447114" y="4313645"/>
            <a:ext cx="13393773" cy="28003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37"/>
              <a:buFont typeface="Arial"/>
              <a:buNone/>
            </a:pPr>
            <a:r>
              <a:rPr b="1" i="0" lang="en-US" sz="1143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SCILAB CASE STUDIES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3912036" y="7275138"/>
            <a:ext cx="10492502" cy="2087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61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Sanyam Bhavsar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61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Int. M.Tech Student, Data Science and Computation, VIT Bhopal University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61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Guide: Prof. Prabhu Ramachandran, IIT Bombay  |  Mentor: Rashmi Patankar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61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July 2026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13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239" name="Google Shape;239;p13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3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1" name="Google Shape;241;p13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242" name="Google Shape;242;p13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243" name="Google Shape;243;p13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4" name="Google Shape;244;p13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5" name="Google Shape;245;p13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6" name="Google Shape;246;p13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Google Shape;247;p13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8" name="Google Shape;248;p13"/>
          <p:cNvSpPr/>
          <p:nvPr/>
        </p:nvSpPr>
        <p:spPr>
          <a:xfrm>
            <a:off x="2251681" y="1896672"/>
            <a:ext cx="4331564" cy="6493656"/>
          </a:xfrm>
          <a:custGeom>
            <a:rect b="b" l="l" r="r" t="t"/>
            <a:pathLst>
              <a:path extrusionOk="0" h="6493656" w="4331564">
                <a:moveTo>
                  <a:pt x="0" y="0"/>
                </a:moveTo>
                <a:lnTo>
                  <a:pt x="4331564" y="0"/>
                </a:lnTo>
                <a:lnTo>
                  <a:pt x="4331564" y="6493656"/>
                </a:lnTo>
                <a:lnTo>
                  <a:pt x="0" y="64936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13"/>
          <p:cNvSpPr/>
          <p:nvPr/>
        </p:nvSpPr>
        <p:spPr>
          <a:xfrm>
            <a:off x="8110894" y="1982913"/>
            <a:ext cx="8551193" cy="2636077"/>
          </a:xfrm>
          <a:custGeom>
            <a:rect b="b" l="l" r="r" t="t"/>
            <a:pathLst>
              <a:path extrusionOk="0" h="2636077" w="8551193">
                <a:moveTo>
                  <a:pt x="0" y="0"/>
                </a:moveTo>
                <a:lnTo>
                  <a:pt x="8551193" y="0"/>
                </a:lnTo>
                <a:lnTo>
                  <a:pt x="8551193" y="2636077"/>
                </a:lnTo>
                <a:lnTo>
                  <a:pt x="0" y="26360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341" r="-1341" t="0"/>
            </a:stretch>
          </a:blipFill>
          <a:ln>
            <a:noFill/>
          </a:ln>
        </p:spPr>
      </p:sp>
      <p:sp>
        <p:nvSpPr>
          <p:cNvPr id="250" name="Google Shape;250;p13"/>
          <p:cNvSpPr/>
          <p:nvPr/>
        </p:nvSpPr>
        <p:spPr>
          <a:xfrm>
            <a:off x="8110894" y="5440488"/>
            <a:ext cx="7920030" cy="2475275"/>
          </a:xfrm>
          <a:custGeom>
            <a:rect b="b" l="l" r="r" t="t"/>
            <a:pathLst>
              <a:path extrusionOk="0" h="2475275" w="7920030">
                <a:moveTo>
                  <a:pt x="0" y="0"/>
                </a:moveTo>
                <a:lnTo>
                  <a:pt x="7920030" y="0"/>
                </a:lnTo>
                <a:lnTo>
                  <a:pt x="7920030" y="2475275"/>
                </a:lnTo>
                <a:lnTo>
                  <a:pt x="0" y="24752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327" l="0" r="0" t="-3327"/>
            </a:stretch>
          </a:blipFill>
          <a:ln>
            <a:noFill/>
          </a:ln>
        </p:spPr>
      </p:sp>
      <p:sp>
        <p:nvSpPr>
          <p:cNvPr id="251" name="Google Shape;251;p13"/>
          <p:cNvSpPr txBox="1"/>
          <p:nvPr/>
        </p:nvSpPr>
        <p:spPr>
          <a:xfrm>
            <a:off x="4995148" y="664934"/>
            <a:ext cx="8297704" cy="8021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Flowchart &amp; Xcos Models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3"/>
          <p:cNvSpPr txBox="1"/>
          <p:nvPr/>
        </p:nvSpPr>
        <p:spPr>
          <a:xfrm>
            <a:off x="1288680" y="8590393"/>
            <a:ext cx="6257565" cy="1098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9924" lvl="1" marL="459848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Char char="•"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Step-by-step control logic from vehicle deceleration through energy recovery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None/>
            </a:pPr>
            <a:r>
              <a:t/>
            </a:r>
            <a:endParaRPr b="0" i="0" sz="2129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53" name="Google Shape;253;p13"/>
          <p:cNvSpPr txBox="1"/>
          <p:nvPr/>
        </p:nvSpPr>
        <p:spPr>
          <a:xfrm>
            <a:off x="10404522" y="4580890"/>
            <a:ext cx="6257565" cy="726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9924" lvl="1" marL="459848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Char char="•"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PI Controller Model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None/>
            </a:pPr>
            <a:r>
              <a:t/>
            </a:r>
            <a:endParaRPr b="0" i="0" sz="2129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54" name="Google Shape;254;p13"/>
          <p:cNvSpPr txBox="1"/>
          <p:nvPr/>
        </p:nvSpPr>
        <p:spPr>
          <a:xfrm>
            <a:off x="10404522" y="8696813"/>
            <a:ext cx="6257565" cy="726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9924" lvl="1" marL="459848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Char char="•"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SMC Controller Model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None/>
            </a:pPr>
            <a:r>
              <a:t/>
            </a:r>
            <a:endParaRPr b="0" i="0" sz="2129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14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260" name="Google Shape;260;p14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14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2" name="Google Shape;262;p14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263" name="Google Shape;263;p14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264" name="Google Shape;264;p14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5" name="Google Shape;265;p14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6" name="Google Shape;266;p14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7" name="Google Shape;267;p14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8" name="Google Shape;268;p14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9" name="Google Shape;269;p14"/>
          <p:cNvSpPr/>
          <p:nvPr/>
        </p:nvSpPr>
        <p:spPr>
          <a:xfrm>
            <a:off x="3304323" y="1880483"/>
            <a:ext cx="11853230" cy="6431688"/>
          </a:xfrm>
          <a:custGeom>
            <a:rect b="b" l="l" r="r" t="t"/>
            <a:pathLst>
              <a:path extrusionOk="0" h="6431688" w="11853230">
                <a:moveTo>
                  <a:pt x="0" y="0"/>
                </a:moveTo>
                <a:lnTo>
                  <a:pt x="11853230" y="0"/>
                </a:lnTo>
                <a:lnTo>
                  <a:pt x="11853230" y="6431687"/>
                </a:lnTo>
                <a:lnTo>
                  <a:pt x="0" y="64316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14"/>
          <p:cNvSpPr txBox="1"/>
          <p:nvPr/>
        </p:nvSpPr>
        <p:spPr>
          <a:xfrm>
            <a:off x="4995148" y="664934"/>
            <a:ext cx="8297704" cy="8021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Flowchart &amp; Xcos Models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4"/>
          <p:cNvSpPr txBox="1"/>
          <p:nvPr/>
        </p:nvSpPr>
        <p:spPr>
          <a:xfrm>
            <a:off x="7185561" y="8683645"/>
            <a:ext cx="6257565" cy="726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9924" lvl="1" marL="459848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Char char="•"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Boost Converter Model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None/>
            </a:pPr>
            <a:r>
              <a:t/>
            </a:r>
            <a:endParaRPr b="0" i="0" sz="2129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15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277" name="Google Shape;277;p15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5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15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280" name="Google Shape;280;p15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281" name="Google Shape;281;p15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2" name="Google Shape;282;p15"/>
          <p:cNvSpPr/>
          <p:nvPr/>
        </p:nvSpPr>
        <p:spPr>
          <a:xfrm>
            <a:off x="14389705" y="8246597"/>
            <a:ext cx="4234769" cy="3742477"/>
          </a:xfrm>
          <a:custGeom>
            <a:rect b="b" l="l" r="r" t="t"/>
            <a:pathLst>
              <a:path extrusionOk="0" h="3742477" w="4234769">
                <a:moveTo>
                  <a:pt x="0" y="0"/>
                </a:moveTo>
                <a:lnTo>
                  <a:pt x="4234769" y="0"/>
                </a:lnTo>
                <a:lnTo>
                  <a:pt x="4234769" y="3742477"/>
                </a:lnTo>
                <a:lnTo>
                  <a:pt x="0" y="37424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3" name="Google Shape;283;p15"/>
          <p:cNvSpPr/>
          <p:nvPr/>
        </p:nvSpPr>
        <p:spPr>
          <a:xfrm>
            <a:off x="14475835" y="-3357740"/>
            <a:ext cx="4116091" cy="7604787"/>
          </a:xfrm>
          <a:custGeom>
            <a:rect b="b" l="l" r="r" t="t"/>
            <a:pathLst>
              <a:path extrusionOk="0" h="7604787" w="4116091">
                <a:moveTo>
                  <a:pt x="0" y="0"/>
                </a:moveTo>
                <a:lnTo>
                  <a:pt x="4116091" y="0"/>
                </a:lnTo>
                <a:lnTo>
                  <a:pt x="4116091" y="7604787"/>
                </a:lnTo>
                <a:lnTo>
                  <a:pt x="0" y="76047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4" name="Google Shape;284;p15"/>
          <p:cNvSpPr/>
          <p:nvPr/>
        </p:nvSpPr>
        <p:spPr>
          <a:xfrm>
            <a:off x="-1594634" y="2416477"/>
            <a:ext cx="2264230" cy="4990038"/>
          </a:xfrm>
          <a:custGeom>
            <a:rect b="b" l="l" r="r" t="t"/>
            <a:pathLst>
              <a:path extrusionOk="0" h="4990038" w="2264230">
                <a:moveTo>
                  <a:pt x="0" y="0"/>
                </a:moveTo>
                <a:lnTo>
                  <a:pt x="2264229" y="0"/>
                </a:lnTo>
                <a:lnTo>
                  <a:pt x="2264229" y="4990038"/>
                </a:lnTo>
                <a:lnTo>
                  <a:pt x="0" y="4990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5" name="Google Shape;285;p15"/>
          <p:cNvSpPr/>
          <p:nvPr/>
        </p:nvSpPr>
        <p:spPr>
          <a:xfrm>
            <a:off x="10869235" y="2899284"/>
            <a:ext cx="5664646" cy="4488432"/>
          </a:xfrm>
          <a:custGeom>
            <a:rect b="b" l="l" r="r" t="t"/>
            <a:pathLst>
              <a:path extrusionOk="0" h="4488432" w="5664646">
                <a:moveTo>
                  <a:pt x="0" y="0"/>
                </a:moveTo>
                <a:lnTo>
                  <a:pt x="5664645" y="0"/>
                </a:lnTo>
                <a:lnTo>
                  <a:pt x="5664645" y="4488432"/>
                </a:lnTo>
                <a:lnTo>
                  <a:pt x="0" y="44884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6" name="Google Shape;286;p15"/>
          <p:cNvSpPr/>
          <p:nvPr/>
        </p:nvSpPr>
        <p:spPr>
          <a:xfrm>
            <a:off x="2379851" y="2990697"/>
            <a:ext cx="5612285" cy="4305606"/>
          </a:xfrm>
          <a:custGeom>
            <a:rect b="b" l="l" r="r" t="t"/>
            <a:pathLst>
              <a:path extrusionOk="0" h="4305606" w="5612285">
                <a:moveTo>
                  <a:pt x="0" y="0"/>
                </a:moveTo>
                <a:lnTo>
                  <a:pt x="5612285" y="0"/>
                </a:lnTo>
                <a:lnTo>
                  <a:pt x="5612285" y="4305606"/>
                </a:lnTo>
                <a:lnTo>
                  <a:pt x="0" y="43056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182" l="0" r="0" t="-2182"/>
            </a:stretch>
          </a:blipFill>
          <a:ln>
            <a:noFill/>
          </a:ln>
        </p:spPr>
      </p:sp>
      <p:sp>
        <p:nvSpPr>
          <p:cNvPr id="287" name="Google Shape;287;p15"/>
          <p:cNvSpPr txBox="1"/>
          <p:nvPr/>
        </p:nvSpPr>
        <p:spPr>
          <a:xfrm>
            <a:off x="4995148" y="1478028"/>
            <a:ext cx="8297704" cy="13736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Results: Speed, Distance &amp; Current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5"/>
          <p:cNvSpPr txBox="1"/>
          <p:nvPr/>
        </p:nvSpPr>
        <p:spPr>
          <a:xfrm>
            <a:off x="10567907" y="7368415"/>
            <a:ext cx="6691393" cy="1098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None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Distance Comparison: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9924" lvl="1" marL="459848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Char char="•"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SMC achieved approximately 1.56% more distance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None/>
            </a:pPr>
            <a:r>
              <a:t/>
            </a:r>
            <a:endParaRPr b="0" i="0" sz="2129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89" name="Google Shape;289;p15"/>
          <p:cNvSpPr txBox="1"/>
          <p:nvPr/>
        </p:nvSpPr>
        <p:spPr>
          <a:xfrm>
            <a:off x="1984183" y="7368415"/>
            <a:ext cx="8057642" cy="1841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None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Speed Comparison: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9924" lvl="1" marL="459848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Char char="•"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SMC provides smoother speed regulation with reduced oscillations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9924" lvl="1" marL="459848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Char char="•"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Indicates better current tracking and efficient energy conversion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None/>
            </a:pPr>
            <a:r>
              <a:t/>
            </a:r>
            <a:endParaRPr b="0" i="0" sz="2129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" name="Google Shape;294;p16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295" name="Google Shape;295;p16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6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16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298" name="Google Shape;298;p16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299" name="Google Shape;299;p16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0" name="Google Shape;300;p16"/>
          <p:cNvSpPr/>
          <p:nvPr/>
        </p:nvSpPr>
        <p:spPr>
          <a:xfrm>
            <a:off x="14389705" y="8246597"/>
            <a:ext cx="4234769" cy="3742477"/>
          </a:xfrm>
          <a:custGeom>
            <a:rect b="b" l="l" r="r" t="t"/>
            <a:pathLst>
              <a:path extrusionOk="0" h="3742477" w="4234769">
                <a:moveTo>
                  <a:pt x="0" y="0"/>
                </a:moveTo>
                <a:lnTo>
                  <a:pt x="4234769" y="0"/>
                </a:lnTo>
                <a:lnTo>
                  <a:pt x="4234769" y="3742477"/>
                </a:lnTo>
                <a:lnTo>
                  <a:pt x="0" y="37424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1" name="Google Shape;301;p16"/>
          <p:cNvSpPr/>
          <p:nvPr/>
        </p:nvSpPr>
        <p:spPr>
          <a:xfrm>
            <a:off x="14475835" y="-3357740"/>
            <a:ext cx="4116091" cy="7604787"/>
          </a:xfrm>
          <a:custGeom>
            <a:rect b="b" l="l" r="r" t="t"/>
            <a:pathLst>
              <a:path extrusionOk="0" h="7604787" w="4116091">
                <a:moveTo>
                  <a:pt x="0" y="0"/>
                </a:moveTo>
                <a:lnTo>
                  <a:pt x="4116091" y="0"/>
                </a:lnTo>
                <a:lnTo>
                  <a:pt x="4116091" y="7604787"/>
                </a:lnTo>
                <a:lnTo>
                  <a:pt x="0" y="76047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2" name="Google Shape;302;p16"/>
          <p:cNvSpPr/>
          <p:nvPr/>
        </p:nvSpPr>
        <p:spPr>
          <a:xfrm>
            <a:off x="-1594634" y="2416477"/>
            <a:ext cx="2264230" cy="4990038"/>
          </a:xfrm>
          <a:custGeom>
            <a:rect b="b" l="l" r="r" t="t"/>
            <a:pathLst>
              <a:path extrusionOk="0" h="4990038" w="2264230">
                <a:moveTo>
                  <a:pt x="0" y="0"/>
                </a:moveTo>
                <a:lnTo>
                  <a:pt x="2264229" y="0"/>
                </a:lnTo>
                <a:lnTo>
                  <a:pt x="2264229" y="4990038"/>
                </a:lnTo>
                <a:lnTo>
                  <a:pt x="0" y="4990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3" name="Google Shape;303;p16"/>
          <p:cNvSpPr/>
          <p:nvPr/>
        </p:nvSpPr>
        <p:spPr>
          <a:xfrm>
            <a:off x="5435910" y="2316236"/>
            <a:ext cx="7416179" cy="5654529"/>
          </a:xfrm>
          <a:custGeom>
            <a:rect b="b" l="l" r="r" t="t"/>
            <a:pathLst>
              <a:path extrusionOk="0" h="5654529" w="7416179">
                <a:moveTo>
                  <a:pt x="0" y="0"/>
                </a:moveTo>
                <a:lnTo>
                  <a:pt x="7416180" y="0"/>
                </a:lnTo>
                <a:lnTo>
                  <a:pt x="7416180" y="5654528"/>
                </a:lnTo>
                <a:lnTo>
                  <a:pt x="0" y="5654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4" name="Google Shape;304;p16"/>
          <p:cNvSpPr txBox="1"/>
          <p:nvPr/>
        </p:nvSpPr>
        <p:spPr>
          <a:xfrm>
            <a:off x="4995148" y="1033321"/>
            <a:ext cx="8297704" cy="13736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Results: Speed, Distance &amp; Current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6"/>
          <p:cNvSpPr txBox="1"/>
          <p:nvPr/>
        </p:nvSpPr>
        <p:spPr>
          <a:xfrm>
            <a:off x="5115179" y="8318674"/>
            <a:ext cx="8057642" cy="1841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None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Current Response: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9924" lvl="1" marL="459848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Char char="•"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PI: 7% undershoot at brake start, 8% overshoot at brake 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9924" lvl="1" marL="459848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Char char="•"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SMC: &lt;2% overshoot, reaches target in ~40ms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9924" lvl="1" marL="459848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Char char="•"/>
            </a:pPr>
            <a:r>
              <a:rPr b="0" i="0" lang="en-US" sz="212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SMC ripple: only ±0.02A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29"/>
              <a:buFont typeface="Arial"/>
              <a:buNone/>
            </a:pPr>
            <a:r>
              <a:t/>
            </a:r>
            <a:endParaRPr b="0" i="0" sz="2129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17"/>
          <p:cNvGrpSpPr/>
          <p:nvPr/>
        </p:nvGrpSpPr>
        <p:grpSpPr>
          <a:xfrm>
            <a:off x="1047750" y="-317981"/>
            <a:ext cx="16230600" cy="10918071"/>
            <a:chOff x="0" y="-38100"/>
            <a:chExt cx="4274726" cy="2875541"/>
          </a:xfrm>
        </p:grpSpPr>
        <p:sp>
          <p:nvSpPr>
            <p:cNvPr id="311" name="Google Shape;311;p17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7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3" name="Google Shape;313;p17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314" name="Google Shape;314;p17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315" name="Google Shape;315;p17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6" name="Google Shape;316;p17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7" name="Google Shape;317;p17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8" name="Google Shape;318;p17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9" name="Google Shape;319;p17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Google Shape;320;p17"/>
          <p:cNvSpPr/>
          <p:nvPr/>
        </p:nvSpPr>
        <p:spPr>
          <a:xfrm>
            <a:off x="2045020" y="3258888"/>
            <a:ext cx="6359451" cy="5054667"/>
          </a:xfrm>
          <a:custGeom>
            <a:rect b="b" l="l" r="r" t="t"/>
            <a:pathLst>
              <a:path extrusionOk="0" h="5054667" w="6359451">
                <a:moveTo>
                  <a:pt x="0" y="0"/>
                </a:moveTo>
                <a:lnTo>
                  <a:pt x="6359451" y="0"/>
                </a:lnTo>
                <a:lnTo>
                  <a:pt x="6359451" y="5054667"/>
                </a:lnTo>
                <a:lnTo>
                  <a:pt x="0" y="50546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1" name="Google Shape;321;p17"/>
          <p:cNvSpPr txBox="1"/>
          <p:nvPr/>
        </p:nvSpPr>
        <p:spPr>
          <a:xfrm>
            <a:off x="4995148" y="1650741"/>
            <a:ext cx="8297704" cy="13736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Energy Recovery &amp; Performance Summary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7"/>
          <p:cNvSpPr txBox="1"/>
          <p:nvPr/>
        </p:nvSpPr>
        <p:spPr>
          <a:xfrm>
            <a:off x="3305721" y="8637405"/>
            <a:ext cx="3378855" cy="273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85"/>
              <a:buFont typeface="Arial"/>
              <a:buNone/>
            </a:pPr>
            <a:r>
              <a:rPr b="1" i="0" lang="en-US" sz="2385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Energy Recovery Graph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7"/>
          <p:cNvSpPr txBox="1"/>
          <p:nvPr/>
        </p:nvSpPr>
        <p:spPr>
          <a:xfrm>
            <a:off x="10302019" y="3344613"/>
            <a:ext cx="2990833" cy="5116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85"/>
              <a:buFont typeface="Arial"/>
              <a:buNone/>
            </a:pPr>
            <a:r>
              <a:rPr b="1" i="0" lang="en-US" sz="2385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Performance Summary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7"/>
          <p:cNvSpPr txBox="1"/>
          <p:nvPr/>
        </p:nvSpPr>
        <p:spPr>
          <a:xfrm>
            <a:off x="10282356" y="4266230"/>
            <a:ext cx="5284865" cy="3589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7"/>
              <a:buFont typeface="Arial"/>
              <a:buNone/>
            </a:pPr>
            <a:r>
              <a:rPr b="0" i="0" lang="en-US" sz="2287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Energy Recovery Graph: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6957" lvl="1" marL="493913" marR="0" rtl="0" algn="just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7"/>
              <a:buFont typeface="Arial"/>
              <a:buChar char="•"/>
            </a:pPr>
            <a:r>
              <a:rPr b="0" i="0" lang="en-US" sz="2287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SMC recovers 6.76% more energy per braking event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6957" lvl="1" marL="493913" marR="0" rtl="0" algn="just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7"/>
              <a:buFont typeface="Arial"/>
              <a:buChar char="•"/>
            </a:pPr>
            <a:r>
              <a:rPr b="0" i="0" lang="en-US" sz="2287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PI loses energy due to: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9276" lvl="2" marL="987827" marR="0" rtl="0" algn="just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7"/>
              <a:buFont typeface="Arial"/>
              <a:buChar char="⚬"/>
            </a:pPr>
            <a:r>
              <a:rPr b="0" i="0" lang="en-US" sz="2287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1.5s settling window at brake start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9276" lvl="2" marL="987827" marR="0" rtl="0" algn="just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7"/>
              <a:buFont typeface="Arial"/>
              <a:buChar char="⚬"/>
            </a:pPr>
            <a:r>
              <a:rPr b="0" i="0" lang="en-US" sz="2287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1.0s windup discharge at brake 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9276" lvl="2" marL="987827" marR="0" rtl="0" algn="just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7"/>
              <a:buFont typeface="Arial"/>
              <a:buChar char="⚬"/>
            </a:pPr>
            <a:r>
              <a:rPr b="0" i="0" lang="en-US" sz="2287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±0.8A steady-state ripple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7"/>
              <a:buFont typeface="Arial"/>
              <a:buNone/>
            </a:pPr>
            <a:r>
              <a:t/>
            </a:r>
            <a:endParaRPr b="0" i="0" sz="2287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18"/>
          <p:cNvGrpSpPr/>
          <p:nvPr/>
        </p:nvGrpSpPr>
        <p:grpSpPr>
          <a:xfrm>
            <a:off x="1047750" y="-317981"/>
            <a:ext cx="16230600" cy="10918071"/>
            <a:chOff x="0" y="-38100"/>
            <a:chExt cx="4274726" cy="2875541"/>
          </a:xfrm>
        </p:grpSpPr>
        <p:sp>
          <p:nvSpPr>
            <p:cNvPr id="330" name="Google Shape;330;p18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8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2" name="Google Shape;332;p18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333" name="Google Shape;333;p18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334" name="Google Shape;334;p18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5" name="Google Shape;335;p18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6" name="Google Shape;336;p18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7" name="Google Shape;337;p18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8" name="Google Shape;338;p18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9" name="Google Shape;339;p18"/>
          <p:cNvSpPr txBox="1"/>
          <p:nvPr/>
        </p:nvSpPr>
        <p:spPr>
          <a:xfrm>
            <a:off x="4995148" y="1650741"/>
            <a:ext cx="8297704" cy="13736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Performance Summary Table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40" name="Google Shape;340;p18"/>
          <p:cNvGraphicFramePr/>
          <p:nvPr/>
        </p:nvGraphicFramePr>
        <p:xfrm>
          <a:off x="3298892" y="33830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{0A86E37B-0689-4383-BE72-EF35470320A0}</a:tableStyleId>
              </a:tblPr>
              <a:tblGrid>
                <a:gridCol w="3156725"/>
                <a:gridCol w="3156725"/>
                <a:gridCol w="3156725"/>
                <a:gridCol w="3156725"/>
              </a:tblGrid>
              <a:tr h="101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Parameter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PI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SMC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Improvement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01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Total Distance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0.0978 km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0.0993 km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1.56%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02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Recovered Energy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1.2775 Wh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1.3639 Wh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6.76%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01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Settling Time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1.5 s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0.04 s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SMC faster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02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Current Undershoot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7%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&lt;2%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SMC better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01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Current Ripple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±0.8 A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±0.02 A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b="1" lang="en-US" sz="2100" u="none" cap="none" strike="noStrike"/>
                        <a:t>SMC better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oogle Shape;345;p19"/>
          <p:cNvGrpSpPr/>
          <p:nvPr/>
        </p:nvGrpSpPr>
        <p:grpSpPr>
          <a:xfrm>
            <a:off x="1038225" y="-317981"/>
            <a:ext cx="16230600" cy="10918071"/>
            <a:chOff x="0" y="-38100"/>
            <a:chExt cx="4274726" cy="2875541"/>
          </a:xfrm>
        </p:grpSpPr>
        <p:sp>
          <p:nvSpPr>
            <p:cNvPr id="346" name="Google Shape;346;p19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9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8" name="Google Shape;348;p19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349" name="Google Shape;349;p19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350" name="Google Shape;350;p19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1" name="Google Shape;351;p19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2" name="Google Shape;352;p19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3" name="Google Shape;353;p19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4" name="Google Shape;354;p19"/>
          <p:cNvSpPr txBox="1"/>
          <p:nvPr/>
        </p:nvSpPr>
        <p:spPr>
          <a:xfrm>
            <a:off x="4468761" y="1650741"/>
            <a:ext cx="9173497" cy="1394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 3: PCA-Based Facial Recognition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9"/>
          <p:cNvSpPr txBox="1"/>
          <p:nvPr/>
        </p:nvSpPr>
        <p:spPr>
          <a:xfrm>
            <a:off x="3315102" y="3640914"/>
            <a:ext cx="11795757" cy="3520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3"/>
              <a:buFont typeface="Arial"/>
              <a:buNone/>
            </a:pPr>
            <a:r>
              <a:rPr b="1" i="0" lang="en-US" sz="20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Objective:</a:t>
            </a:r>
            <a:r>
              <a:rPr b="0" i="0" lang="en-US" sz="20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Implement the Eigenfaces algorithm using Principal Component Analysis (PCA) in Scilab for automated facial recognition.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3"/>
              <a:buFont typeface="Arial"/>
              <a:buNone/>
            </a:pPr>
            <a:r>
              <a:rPr b="0" i="0" lang="en-US" sz="20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Dataset: AT&amp;T ORL Face Database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6294" lvl="1" marL="432587" marR="0" rtl="0" algn="just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3"/>
              <a:buFont typeface="Arial"/>
              <a:buChar char="•"/>
            </a:pPr>
            <a:r>
              <a:rPr b="0" i="0" lang="en-US" sz="20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400 images across 40 subjects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6294" lvl="1" marL="432587" marR="0" rtl="0" algn="just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3"/>
              <a:buFont typeface="Arial"/>
              <a:buChar char="•"/>
            </a:pPr>
            <a:r>
              <a:rPr b="0" i="0" lang="en-US" sz="20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Training: 320 images (first 8 per person)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6294" lvl="1" marL="432587" marR="0" rtl="0" algn="just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3"/>
              <a:buFont typeface="Arial"/>
              <a:buChar char="•"/>
            </a:pPr>
            <a:r>
              <a:rPr b="0" i="0" lang="en-US" sz="20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Testing: 80 images (remaining 2 per person)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3"/>
              <a:buFont typeface="Arial"/>
              <a:buNone/>
            </a:pPr>
            <a:r>
              <a:rPr b="1" i="0" lang="en-US" sz="20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Method: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6294" lvl="1" marL="432587" marR="0" rtl="0" algn="just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3"/>
              <a:buFont typeface="Arial"/>
              <a:buChar char="•"/>
            </a:pPr>
            <a:r>
              <a:rPr b="0" i="0" lang="en-US" sz="20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Each face compressed from 10,304 pixels to just 50 Eigenface weights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6294" lvl="1" marL="432587" marR="0" rtl="0" algn="just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3"/>
              <a:buFont typeface="Arial"/>
              <a:buChar char="•"/>
            </a:pPr>
            <a:r>
              <a:rPr b="0" i="0" lang="en-US" sz="20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Dimensionality reduction enables fast, accurate recognition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3"/>
              <a:buFont typeface="Arial"/>
              <a:buNone/>
            </a:pPr>
            <a:r>
              <a:t/>
            </a:r>
            <a:endParaRPr b="0" i="0" sz="2003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56" name="Google Shape;356;p19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7" name="Google Shape;357;p19"/>
          <p:cNvSpPr txBox="1"/>
          <p:nvPr/>
        </p:nvSpPr>
        <p:spPr>
          <a:xfrm>
            <a:off x="3315103" y="7611040"/>
            <a:ext cx="8218136" cy="2368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99"/>
              <a:buFont typeface="Arial"/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Key Highlights: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99"/>
              <a:buFont typeface="Arial"/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PCA extracts most discriminative facial features (Eigenfaces)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99"/>
              <a:buFont typeface="Arial"/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Recognition via Euclidean distance in reduced feature space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99"/>
              <a:buFont typeface="Arial"/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Custom GUI for training, testing, and reconstruction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99"/>
              <a:buFont typeface="Arial"/>
              <a:buNone/>
            </a:pPr>
            <a:r>
              <a:t/>
            </a:r>
            <a:endParaRPr b="0" i="0" sz="2199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20"/>
          <p:cNvGrpSpPr/>
          <p:nvPr/>
        </p:nvGrpSpPr>
        <p:grpSpPr>
          <a:xfrm>
            <a:off x="1028700" y="-712434"/>
            <a:ext cx="16230600" cy="10918071"/>
            <a:chOff x="0" y="-38100"/>
            <a:chExt cx="4274726" cy="2875541"/>
          </a:xfrm>
        </p:grpSpPr>
        <p:sp>
          <p:nvSpPr>
            <p:cNvPr id="363" name="Google Shape;363;p20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0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5" name="Google Shape;365;p20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366" name="Google Shape;366;p20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367" name="Google Shape;367;p20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8" name="Google Shape;368;p20"/>
          <p:cNvSpPr/>
          <p:nvPr/>
        </p:nvSpPr>
        <p:spPr>
          <a:xfrm>
            <a:off x="17500906" y="2244705"/>
            <a:ext cx="546747" cy="6432313"/>
          </a:xfrm>
          <a:custGeom>
            <a:rect b="b" l="l" r="r" t="t"/>
            <a:pathLst>
              <a:path extrusionOk="0" h="6432313" w="546747">
                <a:moveTo>
                  <a:pt x="0" y="0"/>
                </a:moveTo>
                <a:lnTo>
                  <a:pt x="546747" y="0"/>
                </a:lnTo>
                <a:lnTo>
                  <a:pt x="546747" y="6432313"/>
                </a:lnTo>
                <a:lnTo>
                  <a:pt x="0" y="64323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20"/>
          <p:cNvSpPr/>
          <p:nvPr/>
        </p:nvSpPr>
        <p:spPr>
          <a:xfrm>
            <a:off x="14961946" y="8545300"/>
            <a:ext cx="4213489" cy="2759835"/>
          </a:xfrm>
          <a:custGeom>
            <a:rect b="b" l="l" r="r" t="t"/>
            <a:pathLst>
              <a:path extrusionOk="0" h="2759835" w="4213489">
                <a:moveTo>
                  <a:pt x="0" y="0"/>
                </a:moveTo>
                <a:lnTo>
                  <a:pt x="4213489" y="0"/>
                </a:lnTo>
                <a:lnTo>
                  <a:pt x="4213489" y="2759835"/>
                </a:lnTo>
                <a:lnTo>
                  <a:pt x="0" y="2759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20"/>
          <p:cNvSpPr/>
          <p:nvPr/>
        </p:nvSpPr>
        <p:spPr>
          <a:xfrm>
            <a:off x="-3026316" y="630057"/>
            <a:ext cx="6142232" cy="9312952"/>
          </a:xfrm>
          <a:custGeom>
            <a:rect b="b" l="l" r="r" t="t"/>
            <a:pathLst>
              <a:path extrusionOk="0" h="9312952" w="6142232">
                <a:moveTo>
                  <a:pt x="0" y="0"/>
                </a:moveTo>
                <a:lnTo>
                  <a:pt x="6142232" y="0"/>
                </a:lnTo>
                <a:lnTo>
                  <a:pt x="6142232" y="9312953"/>
                </a:lnTo>
                <a:lnTo>
                  <a:pt x="0" y="9312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1" name="Google Shape;371;p20"/>
          <p:cNvSpPr txBox="1"/>
          <p:nvPr/>
        </p:nvSpPr>
        <p:spPr>
          <a:xfrm>
            <a:off x="4995148" y="1650741"/>
            <a:ext cx="8297704" cy="8021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Problem Statement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0"/>
          <p:cNvSpPr txBox="1"/>
          <p:nvPr/>
        </p:nvSpPr>
        <p:spPr>
          <a:xfrm>
            <a:off x="2702052" y="3451312"/>
            <a:ext cx="13731695" cy="46505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9"/>
              <a:buFont typeface="Arial"/>
              <a:buNone/>
            </a:pPr>
            <a:r>
              <a:rPr b="1" i="0" lang="en-US" sz="267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The Challenge: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9265" lvl="1" marL="57853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9"/>
              <a:buFont typeface="Arial"/>
              <a:buChar char="•"/>
            </a:pPr>
            <a:r>
              <a:rPr b="0" i="0" lang="en-US" sz="267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Single image = 112 × 92 = 10,304 pixels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9265" lvl="1" marL="57853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9"/>
              <a:buFont typeface="Arial"/>
              <a:buChar char="•"/>
            </a:pPr>
            <a:r>
              <a:rPr b="0" i="0" lang="en-US" sz="267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Pixel-by-pixel comparison requires too much computation and memory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9265" lvl="1" marL="57853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9"/>
              <a:buFont typeface="Arial"/>
              <a:buChar char="•"/>
            </a:pPr>
            <a:r>
              <a:rPr b="0" i="0" lang="en-US" sz="267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Variations in lighting, expressions, hairstyle, and image quality cause inaccuracies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9"/>
              <a:buFont typeface="Arial"/>
              <a:buNone/>
            </a:pPr>
            <a:r>
              <a:rPr b="1" i="0" lang="en-US" sz="267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The Solution: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9265" lvl="1" marL="57853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9"/>
              <a:buFont typeface="Arial"/>
              <a:buChar char="•"/>
            </a:pPr>
            <a:r>
              <a:rPr b="0" i="0" lang="en-US" sz="267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Principal Component Analysis (PCA) reduces dimensionality while retaining essential facial information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9265" lvl="1" marL="57853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9"/>
              <a:buFont typeface="Arial"/>
              <a:buChar char="•"/>
            </a:pPr>
            <a:r>
              <a:rPr b="0" i="0" lang="en-US" sz="267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Each face represented by only 50 weights instead of 10,304 pixels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9265" lvl="1" marL="57853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9"/>
              <a:buFont typeface="Arial"/>
              <a:buChar char="•"/>
            </a:pPr>
            <a:r>
              <a:rPr b="0" i="0" lang="en-US" sz="267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"Eigenfaces" = Principal components of face images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2907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79"/>
              <a:buFont typeface="Arial"/>
              <a:buNone/>
            </a:pPr>
            <a:r>
              <a:t/>
            </a:r>
            <a:endParaRPr b="0" i="0" sz="2679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" name="Google Shape;377;p21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378" name="Google Shape;378;p21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1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0" name="Google Shape;380;p21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381" name="Google Shape;381;p21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382" name="Google Shape;382;p21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3" name="Google Shape;383;p21"/>
          <p:cNvSpPr/>
          <p:nvPr/>
        </p:nvSpPr>
        <p:spPr>
          <a:xfrm>
            <a:off x="17501764" y="2140639"/>
            <a:ext cx="546360" cy="6622544"/>
          </a:xfrm>
          <a:custGeom>
            <a:rect b="b" l="l" r="r" t="t"/>
            <a:pathLst>
              <a:path extrusionOk="0" h="6622544" w="546360">
                <a:moveTo>
                  <a:pt x="0" y="0"/>
                </a:moveTo>
                <a:lnTo>
                  <a:pt x="546359" y="0"/>
                </a:lnTo>
                <a:lnTo>
                  <a:pt x="546359" y="6622544"/>
                </a:lnTo>
                <a:lnTo>
                  <a:pt x="0" y="6622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4" name="Google Shape;384;p21"/>
          <p:cNvSpPr/>
          <p:nvPr/>
        </p:nvSpPr>
        <p:spPr>
          <a:xfrm>
            <a:off x="14309190" y="7087572"/>
            <a:ext cx="4214604" cy="4426511"/>
          </a:xfrm>
          <a:custGeom>
            <a:rect b="b" l="l" r="r" t="t"/>
            <a:pathLst>
              <a:path extrusionOk="0" h="4426511" w="4214604">
                <a:moveTo>
                  <a:pt x="0" y="0"/>
                </a:moveTo>
                <a:lnTo>
                  <a:pt x="4214604" y="0"/>
                </a:lnTo>
                <a:lnTo>
                  <a:pt x="4214604" y="4426511"/>
                </a:lnTo>
                <a:lnTo>
                  <a:pt x="0" y="44265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5" name="Google Shape;385;p21"/>
          <p:cNvSpPr/>
          <p:nvPr/>
        </p:nvSpPr>
        <p:spPr>
          <a:xfrm>
            <a:off x="14114692" y="-1676988"/>
            <a:ext cx="4242933" cy="5058638"/>
          </a:xfrm>
          <a:custGeom>
            <a:rect b="b" l="l" r="r" t="t"/>
            <a:pathLst>
              <a:path extrusionOk="0" h="5058638" w="4242933">
                <a:moveTo>
                  <a:pt x="0" y="0"/>
                </a:moveTo>
                <a:lnTo>
                  <a:pt x="4242932" y="0"/>
                </a:lnTo>
                <a:lnTo>
                  <a:pt x="4242932" y="5058638"/>
                </a:lnTo>
                <a:lnTo>
                  <a:pt x="0" y="50586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6" name="Google Shape;386;p21"/>
          <p:cNvSpPr/>
          <p:nvPr/>
        </p:nvSpPr>
        <p:spPr>
          <a:xfrm>
            <a:off x="-1725894" y="2702037"/>
            <a:ext cx="4120383" cy="4120383"/>
          </a:xfrm>
          <a:custGeom>
            <a:rect b="b" l="l" r="r" t="t"/>
            <a:pathLst>
              <a:path extrusionOk="0" h="4120383" w="4120383">
                <a:moveTo>
                  <a:pt x="0" y="0"/>
                </a:moveTo>
                <a:lnTo>
                  <a:pt x="4120383" y="0"/>
                </a:lnTo>
                <a:lnTo>
                  <a:pt x="4120383" y="4120383"/>
                </a:lnTo>
                <a:lnTo>
                  <a:pt x="0" y="4120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7" name="Google Shape;387;p21"/>
          <p:cNvSpPr/>
          <p:nvPr/>
        </p:nvSpPr>
        <p:spPr>
          <a:xfrm>
            <a:off x="3699536" y="1599027"/>
            <a:ext cx="3451267" cy="7267618"/>
          </a:xfrm>
          <a:custGeom>
            <a:rect b="b" l="l" r="r" t="t"/>
            <a:pathLst>
              <a:path extrusionOk="0" h="7267618" w="3451267">
                <a:moveTo>
                  <a:pt x="0" y="0"/>
                </a:moveTo>
                <a:lnTo>
                  <a:pt x="3451266" y="0"/>
                </a:lnTo>
                <a:lnTo>
                  <a:pt x="3451266" y="7267618"/>
                </a:lnTo>
                <a:lnTo>
                  <a:pt x="0" y="72676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8" name="Google Shape;388;p21"/>
          <p:cNvSpPr/>
          <p:nvPr/>
        </p:nvSpPr>
        <p:spPr>
          <a:xfrm>
            <a:off x="9930552" y="1860630"/>
            <a:ext cx="4184139" cy="7440198"/>
          </a:xfrm>
          <a:custGeom>
            <a:rect b="b" l="l" r="r" t="t"/>
            <a:pathLst>
              <a:path extrusionOk="0" h="7440198" w="4184139">
                <a:moveTo>
                  <a:pt x="0" y="0"/>
                </a:moveTo>
                <a:lnTo>
                  <a:pt x="4184140" y="0"/>
                </a:lnTo>
                <a:lnTo>
                  <a:pt x="4184140" y="7440198"/>
                </a:lnTo>
                <a:lnTo>
                  <a:pt x="0" y="74401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9" name="Google Shape;389;p21"/>
          <p:cNvSpPr txBox="1"/>
          <p:nvPr/>
        </p:nvSpPr>
        <p:spPr>
          <a:xfrm>
            <a:off x="4995148" y="796897"/>
            <a:ext cx="8297704" cy="8021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Flowcharts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21"/>
          <p:cNvSpPr txBox="1"/>
          <p:nvPr/>
        </p:nvSpPr>
        <p:spPr>
          <a:xfrm>
            <a:off x="4237850" y="9386553"/>
            <a:ext cx="2912953" cy="5116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85"/>
              <a:buFont typeface="Arial"/>
              <a:buNone/>
            </a:pPr>
            <a:r>
              <a:rPr b="1" i="0" lang="en-US" sz="2385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Training Phase Flowchart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1"/>
          <p:cNvSpPr txBox="1"/>
          <p:nvPr/>
        </p:nvSpPr>
        <p:spPr>
          <a:xfrm>
            <a:off x="10451343" y="9386553"/>
            <a:ext cx="2990833" cy="5116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85"/>
              <a:buFont typeface="Arial"/>
              <a:buNone/>
            </a:pPr>
            <a:r>
              <a:rPr b="1" i="0" lang="en-US" sz="2385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Recognition Phase Flowchart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22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397" name="Google Shape;397;p22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2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9" name="Google Shape;399;p22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400" name="Google Shape;400;p22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401" name="Google Shape;401;p22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2" name="Google Shape;402;p22"/>
          <p:cNvSpPr/>
          <p:nvPr/>
        </p:nvSpPr>
        <p:spPr>
          <a:xfrm>
            <a:off x="17501764" y="2140639"/>
            <a:ext cx="546360" cy="6622544"/>
          </a:xfrm>
          <a:custGeom>
            <a:rect b="b" l="l" r="r" t="t"/>
            <a:pathLst>
              <a:path extrusionOk="0" h="6622544" w="546360">
                <a:moveTo>
                  <a:pt x="0" y="0"/>
                </a:moveTo>
                <a:lnTo>
                  <a:pt x="546359" y="0"/>
                </a:lnTo>
                <a:lnTo>
                  <a:pt x="546359" y="6622544"/>
                </a:lnTo>
                <a:lnTo>
                  <a:pt x="0" y="6622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3" name="Google Shape;403;p22"/>
          <p:cNvSpPr/>
          <p:nvPr/>
        </p:nvSpPr>
        <p:spPr>
          <a:xfrm>
            <a:off x="14309190" y="7087572"/>
            <a:ext cx="4214604" cy="4426511"/>
          </a:xfrm>
          <a:custGeom>
            <a:rect b="b" l="l" r="r" t="t"/>
            <a:pathLst>
              <a:path extrusionOk="0" h="4426511" w="4214604">
                <a:moveTo>
                  <a:pt x="0" y="0"/>
                </a:moveTo>
                <a:lnTo>
                  <a:pt x="4214604" y="0"/>
                </a:lnTo>
                <a:lnTo>
                  <a:pt x="4214604" y="4426511"/>
                </a:lnTo>
                <a:lnTo>
                  <a:pt x="0" y="44265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4" name="Google Shape;404;p22"/>
          <p:cNvSpPr/>
          <p:nvPr/>
        </p:nvSpPr>
        <p:spPr>
          <a:xfrm>
            <a:off x="14114692" y="-1676988"/>
            <a:ext cx="4242933" cy="5058638"/>
          </a:xfrm>
          <a:custGeom>
            <a:rect b="b" l="l" r="r" t="t"/>
            <a:pathLst>
              <a:path extrusionOk="0" h="5058638" w="4242933">
                <a:moveTo>
                  <a:pt x="0" y="0"/>
                </a:moveTo>
                <a:lnTo>
                  <a:pt x="4242932" y="0"/>
                </a:lnTo>
                <a:lnTo>
                  <a:pt x="4242932" y="5058638"/>
                </a:lnTo>
                <a:lnTo>
                  <a:pt x="0" y="50586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5" name="Google Shape;405;p22"/>
          <p:cNvSpPr/>
          <p:nvPr/>
        </p:nvSpPr>
        <p:spPr>
          <a:xfrm>
            <a:off x="-1725894" y="2702037"/>
            <a:ext cx="4120383" cy="4120383"/>
          </a:xfrm>
          <a:custGeom>
            <a:rect b="b" l="l" r="r" t="t"/>
            <a:pathLst>
              <a:path extrusionOk="0" h="4120383" w="4120383">
                <a:moveTo>
                  <a:pt x="0" y="0"/>
                </a:moveTo>
                <a:lnTo>
                  <a:pt x="4120383" y="0"/>
                </a:lnTo>
                <a:lnTo>
                  <a:pt x="4120383" y="4120383"/>
                </a:lnTo>
                <a:lnTo>
                  <a:pt x="0" y="4120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6" name="Google Shape;406;p22"/>
          <p:cNvSpPr/>
          <p:nvPr/>
        </p:nvSpPr>
        <p:spPr>
          <a:xfrm>
            <a:off x="1977573" y="3436897"/>
            <a:ext cx="7030931" cy="3281880"/>
          </a:xfrm>
          <a:custGeom>
            <a:rect b="b" l="l" r="r" t="t"/>
            <a:pathLst>
              <a:path extrusionOk="0" h="3281880" w="7030931">
                <a:moveTo>
                  <a:pt x="0" y="0"/>
                </a:moveTo>
                <a:lnTo>
                  <a:pt x="7030931" y="0"/>
                </a:lnTo>
                <a:lnTo>
                  <a:pt x="7030931" y="3281879"/>
                </a:lnTo>
                <a:lnTo>
                  <a:pt x="0" y="3281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7" name="Google Shape;407;p22"/>
          <p:cNvSpPr txBox="1"/>
          <p:nvPr/>
        </p:nvSpPr>
        <p:spPr>
          <a:xfrm>
            <a:off x="4995148" y="796897"/>
            <a:ext cx="8297704" cy="13736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GUI Overview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t/>
            </a:r>
            <a:endParaRPr b="1" i="0" sz="56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22"/>
          <p:cNvSpPr txBox="1"/>
          <p:nvPr/>
        </p:nvSpPr>
        <p:spPr>
          <a:xfrm>
            <a:off x="9246629" y="2263499"/>
            <a:ext cx="8012671" cy="78421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GUI Features: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Custom GUI developed natively in Scilab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Buttons: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Train Model </a:t>
            </a:r>
            <a:r>
              <a:rPr b="0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— Loads 320 images, computes eigenfaces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Upload Test Image</a:t>
            </a:r>
            <a:r>
              <a:rPr b="0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— Select image from test set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Recognize Face </a:t>
            </a:r>
            <a:r>
              <a:rPr b="0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— Projects and finds closest match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Reconstruct Face</a:t>
            </a:r>
            <a:r>
              <a:rPr b="0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— Rebuilds face from eigenface weights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Test Accuracy</a:t>
            </a:r>
            <a:r>
              <a:rPr b="0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— Evaluates on all 80 test images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Display Panels: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Test Image (left)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Matched Face (center)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Reconstruction (right)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5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102" name="Google Shape;102;p5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5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" name="Google Shape;104;p5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105" name="Google Shape;105;p5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106" name="Google Shape;106;p5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" name="Google Shape;107;p5"/>
          <p:cNvSpPr/>
          <p:nvPr/>
        </p:nvSpPr>
        <p:spPr>
          <a:xfrm>
            <a:off x="17500584" y="-871110"/>
            <a:ext cx="579141" cy="12521966"/>
          </a:xfrm>
          <a:custGeom>
            <a:rect b="b" l="l" r="r" t="t"/>
            <a:pathLst>
              <a:path extrusionOk="0" h="12521966" w="579141">
                <a:moveTo>
                  <a:pt x="0" y="0"/>
                </a:moveTo>
                <a:lnTo>
                  <a:pt x="579141" y="0"/>
                </a:lnTo>
                <a:lnTo>
                  <a:pt x="579141" y="12521966"/>
                </a:lnTo>
                <a:lnTo>
                  <a:pt x="0" y="125219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5"/>
          <p:cNvSpPr/>
          <p:nvPr/>
        </p:nvSpPr>
        <p:spPr>
          <a:xfrm>
            <a:off x="14988238" y="7650645"/>
            <a:ext cx="4213489" cy="3596881"/>
          </a:xfrm>
          <a:custGeom>
            <a:rect b="b" l="l" r="r" t="t"/>
            <a:pathLst>
              <a:path extrusionOk="0" h="3596881" w="4213489">
                <a:moveTo>
                  <a:pt x="0" y="0"/>
                </a:moveTo>
                <a:lnTo>
                  <a:pt x="4213489" y="0"/>
                </a:lnTo>
                <a:lnTo>
                  <a:pt x="4213489" y="3596881"/>
                </a:lnTo>
                <a:lnTo>
                  <a:pt x="0" y="35968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5"/>
          <p:cNvSpPr/>
          <p:nvPr/>
        </p:nvSpPr>
        <p:spPr>
          <a:xfrm>
            <a:off x="15002648" y="-1887005"/>
            <a:ext cx="4213489" cy="3263817"/>
          </a:xfrm>
          <a:custGeom>
            <a:rect b="b" l="l" r="r" t="t"/>
            <a:pathLst>
              <a:path extrusionOk="0" h="3263817" w="4213489">
                <a:moveTo>
                  <a:pt x="0" y="0"/>
                </a:moveTo>
                <a:lnTo>
                  <a:pt x="4213488" y="0"/>
                </a:lnTo>
                <a:lnTo>
                  <a:pt x="4213488" y="3263816"/>
                </a:lnTo>
                <a:lnTo>
                  <a:pt x="0" y="32638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5"/>
          <p:cNvSpPr txBox="1"/>
          <p:nvPr/>
        </p:nvSpPr>
        <p:spPr>
          <a:xfrm>
            <a:off x="4995148" y="1650741"/>
            <a:ext cx="8297704" cy="13736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 1: Smart Irrigation System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 txBox="1"/>
          <p:nvPr/>
        </p:nvSpPr>
        <p:spPr>
          <a:xfrm>
            <a:off x="3520598" y="5342248"/>
            <a:ext cx="11917487" cy="3070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b="0" i="0" lang="en-US" sz="248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Key Features: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87" lvl="1" marL="537573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Char char="•"/>
            </a:pPr>
            <a:r>
              <a:rPr b="0" i="0" lang="en-US" sz="248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Simulates real-time sensor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87" lvl="1" marL="537573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Char char="•"/>
            </a:pPr>
            <a:r>
              <a:rPr b="0" i="0" lang="en-US" sz="248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Redundant sensors for fault tolerance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87" lvl="1" marL="537573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Char char="•"/>
            </a:pPr>
            <a:r>
              <a:rPr b="0" i="0" lang="en-US" sz="248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Fault detection via range checks, sudden-jump detection, and residual analysis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9581" lvl="1" marL="559163" marR="0" rtl="0" algn="just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89"/>
              <a:buFont typeface="Arial"/>
              <a:buChar char="•"/>
            </a:pPr>
            <a:r>
              <a:rPr b="0" i="0" lang="en-US" sz="258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Corrected data drives intelligent irrigation control logic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87" lvl="1" marL="537573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Char char="•"/>
            </a:pPr>
            <a:r>
              <a:rPr b="0" i="0" lang="en-US" sz="248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Automated irrigation ON/OFF based on threshold (40%)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2" name="Google Shape;112;p5"/>
          <p:cNvSpPr txBox="1"/>
          <p:nvPr/>
        </p:nvSpPr>
        <p:spPr>
          <a:xfrm>
            <a:off x="3520598" y="4241757"/>
            <a:ext cx="11022474" cy="17463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3"/>
              <a:buFont typeface="Arial"/>
              <a:buNone/>
            </a:pPr>
            <a:r>
              <a:rPr b="1" i="0" lang="en-US" sz="25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Objective: Develop a Scilab-based system using soil moisture, temperature, and humidity sensors to automate irrigation decisions.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3"/>
              <a:buFont typeface="Arial"/>
              <a:buNone/>
            </a:pPr>
            <a:r>
              <a:t/>
            </a:r>
            <a:endParaRPr b="1" i="0" sz="2503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just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3"/>
              <a:buFont typeface="Arial"/>
              <a:buNone/>
            </a:pPr>
            <a:r>
              <a:t/>
            </a:r>
            <a:endParaRPr b="1" i="0" sz="2503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23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414" name="Google Shape;414;p23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3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6" name="Google Shape;416;p23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417" name="Google Shape;417;p23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418" name="Google Shape;418;p23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9" name="Google Shape;419;p23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0" name="Google Shape;420;p23"/>
          <p:cNvSpPr/>
          <p:nvPr/>
        </p:nvSpPr>
        <p:spPr>
          <a:xfrm>
            <a:off x="14309962" y="7512392"/>
            <a:ext cx="4213489" cy="3792140"/>
          </a:xfrm>
          <a:custGeom>
            <a:rect b="b" l="l" r="r" t="t"/>
            <a:pathLst>
              <a:path extrusionOk="0" h="3792140" w="4213489">
                <a:moveTo>
                  <a:pt x="0" y="0"/>
                </a:moveTo>
                <a:lnTo>
                  <a:pt x="4213489" y="0"/>
                </a:lnTo>
                <a:lnTo>
                  <a:pt x="4213489" y="3792140"/>
                </a:lnTo>
                <a:lnTo>
                  <a:pt x="0" y="37921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1" name="Google Shape;421;p23"/>
          <p:cNvSpPr/>
          <p:nvPr/>
        </p:nvSpPr>
        <p:spPr>
          <a:xfrm>
            <a:off x="14277983" y="-2743477"/>
            <a:ext cx="4215457" cy="4600771"/>
          </a:xfrm>
          <a:custGeom>
            <a:rect b="b" l="l" r="r" t="t"/>
            <a:pathLst>
              <a:path extrusionOk="0" h="4600771" w="4215457">
                <a:moveTo>
                  <a:pt x="0" y="0"/>
                </a:moveTo>
                <a:lnTo>
                  <a:pt x="4215457" y="0"/>
                </a:lnTo>
                <a:lnTo>
                  <a:pt x="4215457" y="4600771"/>
                </a:lnTo>
                <a:lnTo>
                  <a:pt x="0" y="46007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2" name="Google Shape;422;p23"/>
          <p:cNvSpPr/>
          <p:nvPr/>
        </p:nvSpPr>
        <p:spPr>
          <a:xfrm>
            <a:off x="-1423737" y="3060162"/>
            <a:ext cx="2153483" cy="4772263"/>
          </a:xfrm>
          <a:custGeom>
            <a:rect b="b" l="l" r="r" t="t"/>
            <a:pathLst>
              <a:path extrusionOk="0" h="4772263" w="2153483">
                <a:moveTo>
                  <a:pt x="0" y="0"/>
                </a:moveTo>
                <a:lnTo>
                  <a:pt x="2153484" y="0"/>
                </a:lnTo>
                <a:lnTo>
                  <a:pt x="2153484" y="4772263"/>
                </a:lnTo>
                <a:lnTo>
                  <a:pt x="0" y="47722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3" name="Google Shape;423;p23"/>
          <p:cNvSpPr/>
          <p:nvPr/>
        </p:nvSpPr>
        <p:spPr>
          <a:xfrm>
            <a:off x="2129750" y="3964817"/>
            <a:ext cx="7014250" cy="3390609"/>
          </a:xfrm>
          <a:custGeom>
            <a:rect b="b" l="l" r="r" t="t"/>
            <a:pathLst>
              <a:path extrusionOk="0" h="3390609" w="7014250">
                <a:moveTo>
                  <a:pt x="0" y="0"/>
                </a:moveTo>
                <a:lnTo>
                  <a:pt x="7014250" y="0"/>
                </a:lnTo>
                <a:lnTo>
                  <a:pt x="7014250" y="3390609"/>
                </a:lnTo>
                <a:lnTo>
                  <a:pt x="0" y="3390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4" name="Google Shape;424;p23"/>
          <p:cNvSpPr txBox="1"/>
          <p:nvPr/>
        </p:nvSpPr>
        <p:spPr>
          <a:xfrm>
            <a:off x="4995148" y="1650741"/>
            <a:ext cx="8297704" cy="13736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Training Results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t/>
            </a:r>
            <a:endParaRPr b="1" i="0" sz="56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3"/>
          <p:cNvSpPr txBox="1"/>
          <p:nvPr/>
        </p:nvSpPr>
        <p:spPr>
          <a:xfrm>
            <a:off x="9360915" y="3335463"/>
            <a:ext cx="7863874" cy="46016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b="1" i="0" lang="en-US" sz="294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Mean Face: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b="0" i="0" lang="en-US" sz="294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Blurred average of all training images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b="0" i="0" lang="en-US" sz="294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Contains only common facial features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b="1" i="0" lang="en-US" sz="294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Eigenfaces: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b="0" i="0" lang="en-US" sz="294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"Ghost-like" patterns encoding facial variations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b="0" i="0" lang="en-US" sz="294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1st Eigenface: Overall transformations (face width, structure)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40"/>
              <a:buFont typeface="Arial"/>
              <a:buNone/>
            </a:pPr>
            <a:r>
              <a:rPr b="0" i="0" lang="en-US" sz="294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Higher Eigenfaces: More specific details (contours, textures)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24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431" name="Google Shape;431;p24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3" name="Google Shape;433;p24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434" name="Google Shape;434;p24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435" name="Google Shape;435;p24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6" name="Google Shape;436;p24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7" name="Google Shape;437;p24"/>
          <p:cNvSpPr/>
          <p:nvPr/>
        </p:nvSpPr>
        <p:spPr>
          <a:xfrm>
            <a:off x="14309962" y="7512392"/>
            <a:ext cx="4213489" cy="3792140"/>
          </a:xfrm>
          <a:custGeom>
            <a:rect b="b" l="l" r="r" t="t"/>
            <a:pathLst>
              <a:path extrusionOk="0" h="3792140" w="4213489">
                <a:moveTo>
                  <a:pt x="0" y="0"/>
                </a:moveTo>
                <a:lnTo>
                  <a:pt x="4213489" y="0"/>
                </a:lnTo>
                <a:lnTo>
                  <a:pt x="4213489" y="3792140"/>
                </a:lnTo>
                <a:lnTo>
                  <a:pt x="0" y="37921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8" name="Google Shape;438;p24"/>
          <p:cNvSpPr/>
          <p:nvPr/>
        </p:nvSpPr>
        <p:spPr>
          <a:xfrm>
            <a:off x="14277983" y="-2743477"/>
            <a:ext cx="4215457" cy="4600771"/>
          </a:xfrm>
          <a:custGeom>
            <a:rect b="b" l="l" r="r" t="t"/>
            <a:pathLst>
              <a:path extrusionOk="0" h="4600771" w="4215457">
                <a:moveTo>
                  <a:pt x="0" y="0"/>
                </a:moveTo>
                <a:lnTo>
                  <a:pt x="4215457" y="0"/>
                </a:lnTo>
                <a:lnTo>
                  <a:pt x="4215457" y="4600771"/>
                </a:lnTo>
                <a:lnTo>
                  <a:pt x="0" y="46007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9" name="Google Shape;439;p24"/>
          <p:cNvSpPr/>
          <p:nvPr/>
        </p:nvSpPr>
        <p:spPr>
          <a:xfrm>
            <a:off x="-1423737" y="3060162"/>
            <a:ext cx="2153483" cy="4772263"/>
          </a:xfrm>
          <a:custGeom>
            <a:rect b="b" l="l" r="r" t="t"/>
            <a:pathLst>
              <a:path extrusionOk="0" h="4772263" w="2153483">
                <a:moveTo>
                  <a:pt x="0" y="0"/>
                </a:moveTo>
                <a:lnTo>
                  <a:pt x="2153484" y="0"/>
                </a:lnTo>
                <a:lnTo>
                  <a:pt x="2153484" y="4772263"/>
                </a:lnTo>
                <a:lnTo>
                  <a:pt x="0" y="47722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0" name="Google Shape;440;p24"/>
          <p:cNvSpPr/>
          <p:nvPr/>
        </p:nvSpPr>
        <p:spPr>
          <a:xfrm>
            <a:off x="1844886" y="4012444"/>
            <a:ext cx="6973219" cy="3278108"/>
          </a:xfrm>
          <a:custGeom>
            <a:rect b="b" l="l" r="r" t="t"/>
            <a:pathLst>
              <a:path extrusionOk="0" h="3278108" w="6973219">
                <a:moveTo>
                  <a:pt x="0" y="0"/>
                </a:moveTo>
                <a:lnTo>
                  <a:pt x="6973219" y="0"/>
                </a:lnTo>
                <a:lnTo>
                  <a:pt x="6973219" y="3278108"/>
                </a:lnTo>
                <a:lnTo>
                  <a:pt x="0" y="32781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1" name="Google Shape;441;p24"/>
          <p:cNvSpPr/>
          <p:nvPr/>
        </p:nvSpPr>
        <p:spPr>
          <a:xfrm>
            <a:off x="9996193" y="4012444"/>
            <a:ext cx="6948665" cy="3278108"/>
          </a:xfrm>
          <a:custGeom>
            <a:rect b="b" l="l" r="r" t="t"/>
            <a:pathLst>
              <a:path extrusionOk="0" h="3278108" w="6948665">
                <a:moveTo>
                  <a:pt x="0" y="0"/>
                </a:moveTo>
                <a:lnTo>
                  <a:pt x="6948665" y="0"/>
                </a:lnTo>
                <a:lnTo>
                  <a:pt x="6948665" y="3278108"/>
                </a:lnTo>
                <a:lnTo>
                  <a:pt x="0" y="32781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2" name="Google Shape;442;p24"/>
          <p:cNvSpPr txBox="1"/>
          <p:nvPr/>
        </p:nvSpPr>
        <p:spPr>
          <a:xfrm>
            <a:off x="4995148" y="1437958"/>
            <a:ext cx="8297704" cy="19451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Recognition &amp; Reconstruction Results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t/>
            </a:r>
            <a:endParaRPr b="1" i="0" sz="56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4"/>
          <p:cNvSpPr txBox="1"/>
          <p:nvPr/>
        </p:nvSpPr>
        <p:spPr>
          <a:xfrm>
            <a:off x="3200204" y="8365524"/>
            <a:ext cx="3666087" cy="488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6"/>
              <a:buFont typeface="Arial"/>
              <a:buNone/>
            </a:pPr>
            <a:r>
              <a:rPr b="0" i="0" lang="en-US" sz="2906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Recognition Result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24"/>
          <p:cNvSpPr txBox="1"/>
          <p:nvPr/>
        </p:nvSpPr>
        <p:spPr>
          <a:xfrm>
            <a:off x="12719624" y="8365524"/>
            <a:ext cx="3666087" cy="488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6"/>
              <a:buFont typeface="Arial"/>
              <a:buNone/>
            </a:pPr>
            <a:r>
              <a:rPr b="0" i="0" lang="en-US" sz="2906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Reconstruction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25"/>
          <p:cNvGrpSpPr/>
          <p:nvPr/>
        </p:nvGrpSpPr>
        <p:grpSpPr>
          <a:xfrm>
            <a:off x="1336304" y="-186931"/>
            <a:ext cx="16230600" cy="10918071"/>
            <a:chOff x="0" y="-38100"/>
            <a:chExt cx="4274726" cy="2875541"/>
          </a:xfrm>
        </p:grpSpPr>
        <p:sp>
          <p:nvSpPr>
            <p:cNvPr id="450" name="Google Shape;450;p25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5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2" name="Google Shape;452;p25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453" name="Google Shape;453;p25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454" name="Google Shape;454;p25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5" name="Google Shape;455;p25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6" name="Google Shape;456;p25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7" name="Google Shape;457;p25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8" name="Google Shape;458;p25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9" name="Google Shape;459;p25"/>
          <p:cNvSpPr txBox="1"/>
          <p:nvPr/>
        </p:nvSpPr>
        <p:spPr>
          <a:xfrm>
            <a:off x="5009436" y="1657285"/>
            <a:ext cx="8297704" cy="1030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56"/>
              <a:buFont typeface="Arial"/>
              <a:buNone/>
            </a:pPr>
            <a:r>
              <a:rPr b="1" i="0" lang="en-US" sz="715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Accuracy Summary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5"/>
          <p:cNvSpPr txBox="1"/>
          <p:nvPr/>
        </p:nvSpPr>
        <p:spPr>
          <a:xfrm>
            <a:off x="4723642" y="8575688"/>
            <a:ext cx="11186893" cy="1308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0556" lvl="1" marL="541113" marR="0" rtl="0" algn="just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6"/>
              <a:buFont typeface="Arial"/>
              <a:buChar char="•"/>
            </a:pPr>
            <a:r>
              <a:rPr b="0" i="0" lang="en-US" sz="2506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95% accuracy achieved using only 50 Eigenface weights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0556" lvl="1" marL="541113" marR="0" rtl="0" algn="just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6"/>
              <a:buFont typeface="Arial"/>
              <a:buChar char="•"/>
            </a:pPr>
            <a:r>
              <a:rPr b="0" i="0" lang="en-US" sz="2506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Dimensionality reduction: 10,304 → 50 features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6"/>
              <a:buFont typeface="Arial"/>
              <a:buNone/>
            </a:pPr>
            <a:r>
              <a:t/>
            </a:r>
            <a:endParaRPr b="0" i="0" sz="2506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aphicFrame>
        <p:nvGraphicFramePr>
          <p:cNvPr id="461" name="Google Shape;461;p25"/>
          <p:cNvGraphicFramePr/>
          <p:nvPr/>
        </p:nvGraphicFramePr>
        <p:xfrm>
          <a:off x="4495800" y="377100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{0A86E37B-0689-4383-BE72-EF35470320A0}</a:tableStyleId>
              </a:tblPr>
              <a:tblGrid>
                <a:gridCol w="5067300"/>
                <a:gridCol w="5067300"/>
              </a:tblGrid>
              <a:tr h="638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Parameter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Result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38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Training Images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320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38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Test Images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80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38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Number of Subjects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40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38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Selected Eigenfaces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50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38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Recognition Method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Euclidean Distance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38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Recognition Accuracy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lang="en-US" sz="1500" u="none" cap="none" strike="noStrike"/>
                        <a:t>95%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6" name="Google Shape;466;p26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467" name="Google Shape;467;p26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6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9" name="Google Shape;469;p26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470" name="Google Shape;470;p26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471" name="Google Shape;471;p26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26"/>
          <p:cNvSpPr/>
          <p:nvPr/>
        </p:nvSpPr>
        <p:spPr>
          <a:xfrm>
            <a:off x="17419823" y="3513030"/>
            <a:ext cx="638493" cy="4480652"/>
          </a:xfrm>
          <a:custGeom>
            <a:rect b="b" l="l" r="r" t="t"/>
            <a:pathLst>
              <a:path extrusionOk="0" h="4480652" w="638493">
                <a:moveTo>
                  <a:pt x="0" y="0"/>
                </a:moveTo>
                <a:lnTo>
                  <a:pt x="638493" y="0"/>
                </a:lnTo>
                <a:lnTo>
                  <a:pt x="638493" y="4480652"/>
                </a:lnTo>
                <a:lnTo>
                  <a:pt x="0" y="44806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3" name="Google Shape;473;p26"/>
          <p:cNvSpPr/>
          <p:nvPr/>
        </p:nvSpPr>
        <p:spPr>
          <a:xfrm>
            <a:off x="14888988" y="8611896"/>
            <a:ext cx="4213489" cy="2759835"/>
          </a:xfrm>
          <a:custGeom>
            <a:rect b="b" l="l" r="r" t="t"/>
            <a:pathLst>
              <a:path extrusionOk="0" h="2759835" w="4213489">
                <a:moveTo>
                  <a:pt x="0" y="0"/>
                </a:moveTo>
                <a:lnTo>
                  <a:pt x="4213489" y="0"/>
                </a:lnTo>
                <a:lnTo>
                  <a:pt x="4213489" y="2759835"/>
                </a:lnTo>
                <a:lnTo>
                  <a:pt x="0" y="2759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4" name="Google Shape;474;p26"/>
          <p:cNvSpPr/>
          <p:nvPr/>
        </p:nvSpPr>
        <p:spPr>
          <a:xfrm>
            <a:off x="15490995" y="-1734046"/>
            <a:ext cx="4277981" cy="4122904"/>
          </a:xfrm>
          <a:custGeom>
            <a:rect b="b" l="l" r="r" t="t"/>
            <a:pathLst>
              <a:path extrusionOk="0" h="4122904" w="4277981">
                <a:moveTo>
                  <a:pt x="0" y="0"/>
                </a:moveTo>
                <a:lnTo>
                  <a:pt x="4277981" y="0"/>
                </a:lnTo>
                <a:lnTo>
                  <a:pt x="4277981" y="4122904"/>
                </a:lnTo>
                <a:lnTo>
                  <a:pt x="0" y="4122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5" name="Google Shape;475;p26"/>
          <p:cNvSpPr txBox="1"/>
          <p:nvPr/>
        </p:nvSpPr>
        <p:spPr>
          <a:xfrm>
            <a:off x="4995148" y="1688841"/>
            <a:ext cx="8297704" cy="1349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4"/>
              <a:buFont typeface="Arial"/>
              <a:buNone/>
            </a:pPr>
            <a:r>
              <a:rPr b="1" i="0" lang="en-US" sz="94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26"/>
          <p:cNvSpPr txBox="1"/>
          <p:nvPr/>
        </p:nvSpPr>
        <p:spPr>
          <a:xfrm>
            <a:off x="2299352" y="4225894"/>
            <a:ext cx="14026267" cy="4527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11166" lvl="1" marL="622333" marR="0" rtl="0" algn="just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82"/>
              <a:buFont typeface="DM Sans"/>
              <a:buAutoNum type="arabicPeriod"/>
            </a:pPr>
            <a:r>
              <a:rPr b="0" i="0" lang="en-US" sz="288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Successfully implemented three diverse case studies using Scilab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66" lvl="1" marL="622333" marR="0" rtl="0" algn="just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82"/>
              <a:buFont typeface="DM Sans"/>
              <a:buAutoNum type="arabicPeriod"/>
            </a:pPr>
            <a:r>
              <a:rPr b="0" i="0" lang="en-US" sz="288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Demonstrated Scilab's versatility across: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82"/>
              <a:buFont typeface="Arial"/>
              <a:buNone/>
            </a:pPr>
            <a:r>
              <a:rPr b="0" i="0" lang="en-US" sz="288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      Agriculture (Smart Irrigation)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82"/>
              <a:buFont typeface="Arial"/>
              <a:buNone/>
            </a:pPr>
            <a:r>
              <a:rPr b="0" i="0" lang="en-US" sz="288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      Automotive (Regenerative Braking)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82"/>
              <a:buFont typeface="Arial"/>
              <a:buNone/>
            </a:pPr>
            <a:r>
              <a:rPr b="0" i="0" lang="en-US" sz="288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      Image Processing (Facial Recognition)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82"/>
              <a:buFont typeface="Arial"/>
              <a:buNone/>
            </a:pPr>
            <a:r>
              <a:rPr b="0" i="0" lang="en-US" sz="288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3. Open-source tools like Scilab bridge the gap between theory and practice in engineering education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82"/>
              <a:buFont typeface="Arial"/>
              <a:buNone/>
            </a:pPr>
            <a:r>
              <a:rPr b="0" i="0" lang="en-US" sz="288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  4. Reduced dependency on proprietary software while maintaining high-quality results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82"/>
              <a:buFont typeface="Arial"/>
              <a:buNone/>
            </a:pPr>
            <a:r>
              <a:t/>
            </a:r>
            <a:endParaRPr b="0" i="0" sz="2882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77" name="Google Shape;477;p26"/>
          <p:cNvSpPr/>
          <p:nvPr/>
        </p:nvSpPr>
        <p:spPr>
          <a:xfrm>
            <a:off x="-2088428" y="3142879"/>
            <a:ext cx="2764740" cy="4948081"/>
          </a:xfrm>
          <a:custGeom>
            <a:rect b="b" l="l" r="r" t="t"/>
            <a:pathLst>
              <a:path extrusionOk="0" h="4948081" w="2764740">
                <a:moveTo>
                  <a:pt x="0" y="0"/>
                </a:moveTo>
                <a:lnTo>
                  <a:pt x="2764740" y="0"/>
                </a:lnTo>
                <a:lnTo>
                  <a:pt x="2764740" y="4948081"/>
                </a:lnTo>
                <a:lnTo>
                  <a:pt x="0" y="49480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27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483" name="Google Shape;483;p27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7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5" name="Google Shape;485;p27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486" name="Google Shape;486;p27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487" name="Google Shape;487;p27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8" name="Google Shape;488;p27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9" name="Google Shape;489;p27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0" name="Google Shape;490;p27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1" name="Google Shape;491;p27"/>
          <p:cNvSpPr txBox="1"/>
          <p:nvPr/>
        </p:nvSpPr>
        <p:spPr>
          <a:xfrm>
            <a:off x="2907324" y="7077041"/>
            <a:ext cx="5094018" cy="380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82525" lvl="1" marL="365050" marR="0" rtl="0" algn="just">
              <a:lnSpc>
                <a:spcPct val="20005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90"/>
              <a:buFont typeface="DM Sans"/>
              <a:buAutoNum type="arabicPeriod"/>
            </a:pPr>
            <a:r>
              <a:rPr b="0" i="0" lang="en-US" sz="169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PCA for dimensionality reduction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7"/>
          <p:cNvSpPr txBox="1"/>
          <p:nvPr/>
        </p:nvSpPr>
        <p:spPr>
          <a:xfrm>
            <a:off x="5009436" y="1695385"/>
            <a:ext cx="8297704" cy="10833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1" i="0" lang="en-US" sz="8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Key Learnings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27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4" name="Google Shape;494;p27"/>
          <p:cNvSpPr txBox="1"/>
          <p:nvPr/>
        </p:nvSpPr>
        <p:spPr>
          <a:xfrm>
            <a:off x="2343100" y="4011150"/>
            <a:ext cx="15249900" cy="53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00622" lvl="1" marL="801243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11"/>
              <a:buFont typeface="DM Sans"/>
              <a:buAutoNum type="arabicPeriod"/>
            </a:pPr>
            <a:r>
              <a:rPr b="0" i="0" lang="en-US" sz="3711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Practical experience with Scilab and Xcos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0622" lvl="1" marL="801243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11"/>
              <a:buFont typeface="DM Sans"/>
              <a:buAutoNum type="arabicPeriod"/>
            </a:pPr>
            <a:r>
              <a:rPr b="0" i="0" lang="en-US" sz="3711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Control system design and implementation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0622" lvl="1" marL="801243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11"/>
              <a:buFont typeface="DM Sans"/>
              <a:buAutoNum type="arabicPeriod"/>
            </a:pPr>
            <a:r>
              <a:rPr b="0" i="0" lang="en-US" sz="3711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Sensor fault detection and data validation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0622" lvl="1" marL="801243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11"/>
              <a:buFont typeface="DM Sans"/>
              <a:buAutoNum type="arabicPeriod"/>
            </a:pPr>
            <a:r>
              <a:rPr b="0" i="0" lang="en-US" sz="3711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Principal Component Analysis for dimensionality reduction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0622" lvl="1" marL="801243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11"/>
              <a:buFont typeface="DM Sans"/>
              <a:buAutoNum type="arabicPeriod"/>
            </a:pPr>
            <a:r>
              <a:rPr b="0" i="0" lang="en-US" sz="3711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GUI development for user-friendly interfaces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0622" lvl="1" marL="801243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11"/>
              <a:buFont typeface="DM Sans"/>
              <a:buAutoNum type="arabicPeriod"/>
            </a:pPr>
            <a:r>
              <a:rPr b="0" i="0" lang="en-US" sz="3711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Importance of open-source software in engineering education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11"/>
              <a:buFont typeface="Arial"/>
              <a:buNone/>
            </a:pPr>
            <a:r>
              <a:t/>
            </a:r>
            <a:endParaRPr b="0" i="0" sz="3711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" name="Google Shape;499;p28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500" name="Google Shape;500;p28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8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2" name="Google Shape;502;p28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503" name="Google Shape;503;p28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504" name="Google Shape;504;p28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5" name="Google Shape;505;p28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6" name="Google Shape;506;p28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7" name="Google Shape;507;p28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8" name="Google Shape;508;p28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9" name="Google Shape;509;p28"/>
          <p:cNvSpPr txBox="1"/>
          <p:nvPr/>
        </p:nvSpPr>
        <p:spPr>
          <a:xfrm>
            <a:off x="4911213" y="1032387"/>
            <a:ext cx="8381639" cy="11688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4"/>
              <a:buFont typeface="Arial"/>
              <a:buNone/>
            </a:pPr>
            <a:r>
              <a:rPr b="1" i="0" lang="en-US" sz="94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8"/>
          <p:cNvSpPr txBox="1"/>
          <p:nvPr/>
        </p:nvSpPr>
        <p:spPr>
          <a:xfrm>
            <a:off x="1969477" y="2201233"/>
            <a:ext cx="15035413" cy="7815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0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1</a:t>
            </a:r>
            <a:r>
              <a:rPr b="1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 Automatic Irrigation System using Soil Moisture Sensor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0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https://www.researchgate.net/publication/362701179_Automatic_Irrigation_System_using_Soil_Moisture_Sensor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t/>
            </a:r>
            <a:endParaRPr b="0" i="0" sz="2034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1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2. Sensor Fault Detection and Isolation for Smart Irrigation using Parity Space Approach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0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https://pdfs.semanticscholar.org/240a/bf4b9733b62074dd2a54bcbcb89190f7a179.pdf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t/>
            </a:r>
            <a:endParaRPr b="0" i="0" sz="2034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1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3. Energy-Regenerative Braking Control of Electric Vehicles Using Three-Phase BLDC Motors (MDPI, 2014)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0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https://www.mdpi.com/1996-1073/7/1/99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t/>
            </a:r>
            <a:endParaRPr b="0" i="0" sz="2034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1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4. Eigenfaces for Recognition — Matthew Turk and Alex Pentland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0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https://www.face-rec.org/algorithms/PCA/jcn.pdf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t/>
            </a:r>
            <a:endParaRPr b="0" i="0" sz="2034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1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5. Scilab - An Open Source Software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0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https://www.scilab.in/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t/>
            </a:r>
            <a:endParaRPr b="0" i="0" sz="2034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0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6</a:t>
            </a:r>
            <a:r>
              <a:rPr b="1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 FOSSEE Project, IIT Bombay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rPr b="0" i="0" lang="en-US" sz="2034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https://fossee.in/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34"/>
              <a:buFont typeface="Arial"/>
              <a:buNone/>
            </a:pPr>
            <a:r>
              <a:t/>
            </a:r>
            <a:endParaRPr b="0" i="0" sz="2034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29"/>
          <p:cNvGrpSpPr/>
          <p:nvPr/>
        </p:nvGrpSpPr>
        <p:grpSpPr>
          <a:xfrm>
            <a:off x="1028700" y="-387866"/>
            <a:ext cx="16230600" cy="10918071"/>
            <a:chOff x="0" y="-38100"/>
            <a:chExt cx="4274726" cy="2875541"/>
          </a:xfrm>
        </p:grpSpPr>
        <p:sp>
          <p:nvSpPr>
            <p:cNvPr id="516" name="Google Shape;516;p29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9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8" name="Google Shape;518;p29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519" name="Google Shape;519;p29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520" name="Google Shape;520;p29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1" name="Google Shape;521;p29"/>
          <p:cNvSpPr/>
          <p:nvPr/>
        </p:nvSpPr>
        <p:spPr>
          <a:xfrm rot="5400000">
            <a:off x="8570997" y="5288441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0" y="0"/>
                </a:lnTo>
                <a:lnTo>
                  <a:pt x="6733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2" name="Google Shape;522;p29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3" name="Google Shape;523;p29"/>
          <p:cNvSpPr txBox="1"/>
          <p:nvPr/>
        </p:nvSpPr>
        <p:spPr>
          <a:xfrm>
            <a:off x="2754150" y="3680571"/>
            <a:ext cx="12779699" cy="21794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339"/>
              <a:buFont typeface="Arial"/>
              <a:buNone/>
            </a:pPr>
            <a:r>
              <a:rPr b="1" i="0" lang="en-US" sz="153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29"/>
          <p:cNvSpPr/>
          <p:nvPr/>
        </p:nvSpPr>
        <p:spPr>
          <a:xfrm rot="10800000">
            <a:off x="17727341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2760657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760657" y="0"/>
                </a:lnTo>
                <a:lnTo>
                  <a:pt x="2760657" y="41148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5" name="Google Shape;525;p29"/>
          <p:cNvSpPr txBox="1"/>
          <p:nvPr/>
        </p:nvSpPr>
        <p:spPr>
          <a:xfrm>
            <a:off x="6850262" y="5536767"/>
            <a:ext cx="4114800" cy="323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99"/>
              <a:buFont typeface="Arial"/>
              <a:buNone/>
            </a:pPr>
            <a:r>
              <a:rPr b="1" i="0" lang="en-US" sz="18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fossee.in | IIT Bombay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6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118" name="Google Shape;118;p6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6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" name="Google Shape;120;p6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121" name="Google Shape;121;p6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122" name="Google Shape;122;p6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" name="Google Shape;123;p6"/>
          <p:cNvSpPr/>
          <p:nvPr/>
        </p:nvSpPr>
        <p:spPr>
          <a:xfrm>
            <a:off x="17500906" y="2244705"/>
            <a:ext cx="546747" cy="6432313"/>
          </a:xfrm>
          <a:custGeom>
            <a:rect b="b" l="l" r="r" t="t"/>
            <a:pathLst>
              <a:path extrusionOk="0" h="6432313" w="546747">
                <a:moveTo>
                  <a:pt x="0" y="0"/>
                </a:moveTo>
                <a:lnTo>
                  <a:pt x="546747" y="0"/>
                </a:lnTo>
                <a:lnTo>
                  <a:pt x="546747" y="6432313"/>
                </a:lnTo>
                <a:lnTo>
                  <a:pt x="0" y="64323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6"/>
          <p:cNvSpPr/>
          <p:nvPr/>
        </p:nvSpPr>
        <p:spPr>
          <a:xfrm>
            <a:off x="14961946" y="8545300"/>
            <a:ext cx="4213489" cy="2759835"/>
          </a:xfrm>
          <a:custGeom>
            <a:rect b="b" l="l" r="r" t="t"/>
            <a:pathLst>
              <a:path extrusionOk="0" h="2759835" w="4213489">
                <a:moveTo>
                  <a:pt x="0" y="0"/>
                </a:moveTo>
                <a:lnTo>
                  <a:pt x="4213489" y="0"/>
                </a:lnTo>
                <a:lnTo>
                  <a:pt x="4213489" y="2759835"/>
                </a:lnTo>
                <a:lnTo>
                  <a:pt x="0" y="2759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6"/>
          <p:cNvSpPr/>
          <p:nvPr/>
        </p:nvSpPr>
        <p:spPr>
          <a:xfrm>
            <a:off x="-3026316" y="630057"/>
            <a:ext cx="6142232" cy="9312952"/>
          </a:xfrm>
          <a:custGeom>
            <a:rect b="b" l="l" r="r" t="t"/>
            <a:pathLst>
              <a:path extrusionOk="0" h="9312952" w="6142232">
                <a:moveTo>
                  <a:pt x="0" y="0"/>
                </a:moveTo>
                <a:lnTo>
                  <a:pt x="6142232" y="0"/>
                </a:lnTo>
                <a:lnTo>
                  <a:pt x="6142232" y="9312953"/>
                </a:lnTo>
                <a:lnTo>
                  <a:pt x="0" y="9312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6"/>
          <p:cNvSpPr/>
          <p:nvPr/>
        </p:nvSpPr>
        <p:spPr>
          <a:xfrm>
            <a:off x="9932442" y="3798320"/>
            <a:ext cx="3977075" cy="5965612"/>
          </a:xfrm>
          <a:custGeom>
            <a:rect b="b" l="l" r="r" t="t"/>
            <a:pathLst>
              <a:path extrusionOk="0" h="5965612" w="3977075">
                <a:moveTo>
                  <a:pt x="0" y="0"/>
                </a:moveTo>
                <a:lnTo>
                  <a:pt x="3977075" y="0"/>
                </a:lnTo>
                <a:lnTo>
                  <a:pt x="3977075" y="5965612"/>
                </a:lnTo>
                <a:lnTo>
                  <a:pt x="0" y="59656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6"/>
          <p:cNvSpPr txBox="1"/>
          <p:nvPr/>
        </p:nvSpPr>
        <p:spPr>
          <a:xfrm>
            <a:off x="4995148" y="1650741"/>
            <a:ext cx="8297704" cy="13736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Problem Statement &amp; Flowchart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"/>
          <p:cNvSpPr txBox="1"/>
          <p:nvPr/>
        </p:nvSpPr>
        <p:spPr>
          <a:xfrm>
            <a:off x="1959238" y="3298391"/>
            <a:ext cx="2912953" cy="4507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7"/>
              <a:buFont typeface="Arial"/>
              <a:buNone/>
            </a:pPr>
            <a:r>
              <a:rPr b="1" i="0" lang="en-US" sz="3997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Objectives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6"/>
          <p:cNvSpPr txBox="1"/>
          <p:nvPr/>
        </p:nvSpPr>
        <p:spPr>
          <a:xfrm>
            <a:off x="10701471" y="3262190"/>
            <a:ext cx="3103019" cy="4920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7"/>
              <a:buFont typeface="Arial"/>
              <a:buNone/>
            </a:pPr>
            <a:r>
              <a:rPr b="1" i="0" lang="en-US" sz="3997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Flowchart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6"/>
          <p:cNvSpPr txBox="1"/>
          <p:nvPr/>
        </p:nvSpPr>
        <p:spPr>
          <a:xfrm>
            <a:off x="1829659" y="3922145"/>
            <a:ext cx="8334768" cy="5501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255253" marR="0" rtl="0" algn="just">
              <a:lnSpc>
                <a:spcPct val="13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1. Simulate soil moisture, temperature, and humidity data in Scilab</a:t>
            </a:r>
            <a:endParaRPr b="0" i="0" sz="2400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1" marL="255253" marR="0" rtl="0" algn="just">
              <a:lnSpc>
                <a:spcPct val="13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2. Create redundant sensor readings for soil moisture and temperature</a:t>
            </a:r>
            <a:endParaRPr/>
          </a:p>
          <a:p>
            <a:pPr indent="0" lvl="1" marL="255253" marR="0" rtl="0" algn="just">
              <a:lnSpc>
                <a:spcPct val="13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3. Inject artificial faults into sensor data</a:t>
            </a:r>
            <a:endParaRPr/>
          </a:p>
          <a:p>
            <a:pPr indent="0" lvl="1" marL="255253" marR="0" rtl="0" algn="just">
              <a:lnSpc>
                <a:spcPct val="13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       Detect faults using:</a:t>
            </a:r>
            <a:endParaRPr/>
          </a:p>
          <a:p>
            <a:pPr indent="0" lvl="1" marL="255253" marR="0" rtl="0" algn="just">
              <a:lnSpc>
                <a:spcPct val="13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       Range check</a:t>
            </a:r>
            <a:endParaRPr/>
          </a:p>
          <a:p>
            <a:pPr indent="0" lvl="1" marL="255253" marR="0" rtl="0" algn="just">
              <a:lnSpc>
                <a:spcPct val="13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       Sudden-jump check</a:t>
            </a:r>
            <a:endParaRPr/>
          </a:p>
          <a:p>
            <a:pPr indent="0" lvl="1" marL="255253" marR="0" rtl="0" algn="just">
              <a:lnSpc>
                <a:spcPct val="13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	Residual-based check</a:t>
            </a:r>
            <a:endParaRPr/>
          </a:p>
          <a:p>
            <a:pPr indent="0" lvl="1" marL="255253" marR="0" rtl="0" algn="just">
              <a:lnSpc>
                <a:spcPct val="13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4. Correct faulty values before irrigation decision-making</a:t>
            </a:r>
            <a:endParaRPr/>
          </a:p>
          <a:p>
            <a:pPr indent="0" lvl="1" marL="255253" marR="0" rtl="0" algn="just">
              <a:lnSpc>
                <a:spcPct val="13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5. Decide irrigation ON/OFF using corrected soil moisture</a:t>
            </a:r>
            <a:endParaRPr/>
          </a:p>
          <a:p>
            <a:pPr indent="0" lvl="1" marL="255253" marR="0" rtl="0" algn="just">
              <a:lnSpc>
                <a:spcPct val="13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6. Show system behavior using Scilab graphs</a:t>
            </a:r>
            <a:endParaRPr/>
          </a:p>
          <a:p>
            <a:pPr indent="0" lvl="1" marL="255253" marR="0" rtl="0" algn="just">
              <a:lnSpc>
                <a:spcPct val="13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7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136" name="Google Shape;136;p7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7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" name="Google Shape;138;p7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139" name="Google Shape;139;p7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140" name="Google Shape;140;p7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1" name="Google Shape;141;p7"/>
          <p:cNvSpPr/>
          <p:nvPr/>
        </p:nvSpPr>
        <p:spPr>
          <a:xfrm>
            <a:off x="17435621" y="779174"/>
            <a:ext cx="681179" cy="9731123"/>
          </a:xfrm>
          <a:custGeom>
            <a:rect b="b" l="l" r="r" t="t"/>
            <a:pathLst>
              <a:path extrusionOk="0" h="9731123" w="681179">
                <a:moveTo>
                  <a:pt x="0" y="0"/>
                </a:moveTo>
                <a:lnTo>
                  <a:pt x="681179" y="0"/>
                </a:lnTo>
                <a:lnTo>
                  <a:pt x="681179" y="9731123"/>
                </a:lnTo>
                <a:lnTo>
                  <a:pt x="0" y="97311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7"/>
          <p:cNvSpPr/>
          <p:nvPr/>
        </p:nvSpPr>
        <p:spPr>
          <a:xfrm>
            <a:off x="14333238" y="7405799"/>
            <a:ext cx="4213489" cy="3931389"/>
          </a:xfrm>
          <a:custGeom>
            <a:rect b="b" l="l" r="r" t="t"/>
            <a:pathLst>
              <a:path extrusionOk="0" h="3931389" w="4213489">
                <a:moveTo>
                  <a:pt x="0" y="0"/>
                </a:moveTo>
                <a:lnTo>
                  <a:pt x="4213489" y="0"/>
                </a:lnTo>
                <a:lnTo>
                  <a:pt x="4213489" y="3931390"/>
                </a:lnTo>
                <a:lnTo>
                  <a:pt x="0" y="39313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7"/>
          <p:cNvSpPr/>
          <p:nvPr/>
        </p:nvSpPr>
        <p:spPr>
          <a:xfrm>
            <a:off x="14529162" y="-3766032"/>
            <a:ext cx="4098125" cy="7805953"/>
          </a:xfrm>
          <a:custGeom>
            <a:rect b="b" l="l" r="r" t="t"/>
            <a:pathLst>
              <a:path extrusionOk="0" h="7805953" w="4098125">
                <a:moveTo>
                  <a:pt x="0" y="0"/>
                </a:moveTo>
                <a:lnTo>
                  <a:pt x="4098125" y="0"/>
                </a:lnTo>
                <a:lnTo>
                  <a:pt x="4098125" y="7805953"/>
                </a:lnTo>
                <a:lnTo>
                  <a:pt x="0" y="7805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7"/>
          <p:cNvSpPr/>
          <p:nvPr/>
        </p:nvSpPr>
        <p:spPr>
          <a:xfrm>
            <a:off x="-2177546" y="2790396"/>
            <a:ext cx="2766401" cy="5256820"/>
          </a:xfrm>
          <a:custGeom>
            <a:rect b="b" l="l" r="r" t="t"/>
            <a:pathLst>
              <a:path extrusionOk="0" h="5256820" w="2766401">
                <a:moveTo>
                  <a:pt x="0" y="0"/>
                </a:moveTo>
                <a:lnTo>
                  <a:pt x="2766401" y="0"/>
                </a:lnTo>
                <a:lnTo>
                  <a:pt x="2766401" y="5256820"/>
                </a:lnTo>
                <a:lnTo>
                  <a:pt x="0" y="52568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7"/>
          <p:cNvSpPr/>
          <p:nvPr/>
        </p:nvSpPr>
        <p:spPr>
          <a:xfrm>
            <a:off x="5396340" y="2598723"/>
            <a:ext cx="7495319" cy="5640166"/>
          </a:xfrm>
          <a:custGeom>
            <a:rect b="b" l="l" r="r" t="t"/>
            <a:pathLst>
              <a:path extrusionOk="0" h="5640166" w="7495319">
                <a:moveTo>
                  <a:pt x="0" y="0"/>
                </a:moveTo>
                <a:lnTo>
                  <a:pt x="7495320" y="0"/>
                </a:lnTo>
                <a:lnTo>
                  <a:pt x="7495320" y="5640166"/>
                </a:lnTo>
                <a:lnTo>
                  <a:pt x="0" y="56401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7"/>
          <p:cNvSpPr txBox="1"/>
          <p:nvPr/>
        </p:nvSpPr>
        <p:spPr>
          <a:xfrm>
            <a:off x="4995148" y="1416765"/>
            <a:ext cx="8297704" cy="13736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Results: Soil Moisture &amp; Residual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7"/>
          <p:cNvSpPr txBox="1"/>
          <p:nvPr/>
        </p:nvSpPr>
        <p:spPr>
          <a:xfrm>
            <a:off x="8845979" y="8204671"/>
            <a:ext cx="7420311" cy="8698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6"/>
              <a:buFont typeface="Arial"/>
              <a:buNone/>
            </a:pPr>
            <a:r>
              <a:rPr b="0" i="0" lang="en-US" sz="2506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Observation: Corrected soil moisture is more reliable. Residual crosses threshold when fault is detected.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7"/>
          <p:cNvSpPr txBox="1"/>
          <p:nvPr/>
        </p:nvSpPr>
        <p:spPr>
          <a:xfrm>
            <a:off x="2805671" y="8204671"/>
            <a:ext cx="4870976" cy="8698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6"/>
              <a:buFont typeface="Arial"/>
              <a:buNone/>
            </a:pPr>
            <a:r>
              <a:rPr b="0" i="0" lang="en-US" sz="2506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Soil moisture sensor readings over time — corrected vs. raw values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8"/>
          <p:cNvGrpSpPr/>
          <p:nvPr/>
        </p:nvGrpSpPr>
        <p:grpSpPr>
          <a:xfrm>
            <a:off x="1028700" y="-288485"/>
            <a:ext cx="16230600" cy="10918071"/>
            <a:chOff x="0" y="-38100"/>
            <a:chExt cx="4274726" cy="2875541"/>
          </a:xfrm>
        </p:grpSpPr>
        <p:sp>
          <p:nvSpPr>
            <p:cNvPr id="154" name="Google Shape;154;p8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8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8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157" name="Google Shape;157;p8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158" name="Google Shape;158;p8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" name="Google Shape;159;p8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0" name="Google Shape;160;p8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1" name="Google Shape;161;p8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8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3" name="Google Shape;163;p8"/>
          <p:cNvSpPr/>
          <p:nvPr/>
        </p:nvSpPr>
        <p:spPr>
          <a:xfrm>
            <a:off x="1989525" y="2093343"/>
            <a:ext cx="7154475" cy="5404545"/>
          </a:xfrm>
          <a:custGeom>
            <a:rect b="b" l="l" r="r" t="t"/>
            <a:pathLst>
              <a:path extrusionOk="0" h="5404545" w="7154475">
                <a:moveTo>
                  <a:pt x="0" y="0"/>
                </a:moveTo>
                <a:lnTo>
                  <a:pt x="7154475" y="0"/>
                </a:lnTo>
                <a:lnTo>
                  <a:pt x="7154475" y="5404545"/>
                </a:lnTo>
                <a:lnTo>
                  <a:pt x="0" y="54045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8"/>
          <p:cNvSpPr/>
          <p:nvPr/>
        </p:nvSpPr>
        <p:spPr>
          <a:xfrm>
            <a:off x="9144000" y="2598259"/>
            <a:ext cx="7024076" cy="4659465"/>
          </a:xfrm>
          <a:custGeom>
            <a:rect b="b" l="l" r="r" t="t"/>
            <a:pathLst>
              <a:path extrusionOk="0" h="4659465" w="7024076">
                <a:moveTo>
                  <a:pt x="0" y="0"/>
                </a:moveTo>
                <a:lnTo>
                  <a:pt x="7024076" y="0"/>
                </a:lnTo>
                <a:lnTo>
                  <a:pt x="7024076" y="4659465"/>
                </a:lnTo>
                <a:lnTo>
                  <a:pt x="0" y="4659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6939" l="0" r="0" t="-6939"/>
            </a:stretch>
          </a:blipFill>
          <a:ln>
            <a:noFill/>
          </a:ln>
        </p:spPr>
      </p:sp>
      <p:sp>
        <p:nvSpPr>
          <p:cNvPr id="165" name="Google Shape;165;p8"/>
          <p:cNvSpPr txBox="1"/>
          <p:nvPr/>
        </p:nvSpPr>
        <p:spPr>
          <a:xfrm>
            <a:off x="3733719" y="7605202"/>
            <a:ext cx="3666087" cy="488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6"/>
              <a:buFont typeface="Arial"/>
              <a:buNone/>
            </a:pPr>
            <a:r>
              <a:rPr b="0" i="0" lang="en-US" sz="2906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Temperature Graph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8"/>
          <p:cNvSpPr txBox="1"/>
          <p:nvPr/>
        </p:nvSpPr>
        <p:spPr>
          <a:xfrm>
            <a:off x="10163807" y="7605201"/>
            <a:ext cx="6004269" cy="626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6"/>
              <a:buFont typeface="Arial"/>
              <a:buNone/>
            </a:pPr>
            <a:r>
              <a:rPr b="0" i="0" lang="en-US" sz="2906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Temperature Residual Graph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9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172" name="Google Shape;172;p9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9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4" name="Google Shape;174;p9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175" name="Google Shape;175;p9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176" name="Google Shape;176;p9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" name="Google Shape;177;p9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8" name="Google Shape;178;p9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9" name="Google Shape;179;p9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0" name="Google Shape;180;p9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1" name="Google Shape;181;p9"/>
          <p:cNvSpPr txBox="1"/>
          <p:nvPr/>
        </p:nvSpPr>
        <p:spPr>
          <a:xfrm>
            <a:off x="3733719" y="7605202"/>
            <a:ext cx="3666087" cy="488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6"/>
              <a:buFont typeface="Arial"/>
              <a:buNone/>
            </a:pPr>
            <a:r>
              <a:rPr b="0" i="0" lang="en-US" sz="2906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Humidity Graph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9"/>
          <p:cNvSpPr txBox="1"/>
          <p:nvPr/>
        </p:nvSpPr>
        <p:spPr>
          <a:xfrm>
            <a:off x="10163807" y="7605202"/>
            <a:ext cx="4730373" cy="488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6"/>
              <a:buFont typeface="Arial"/>
              <a:buNone/>
            </a:pPr>
            <a:r>
              <a:rPr b="0" i="0" lang="en-US" sz="2906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Irrigation Status Graph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9"/>
          <p:cNvSpPr/>
          <p:nvPr/>
        </p:nvSpPr>
        <p:spPr>
          <a:xfrm>
            <a:off x="8635052" y="2061275"/>
            <a:ext cx="7069572" cy="5340409"/>
          </a:xfrm>
          <a:custGeom>
            <a:rect b="b" l="l" r="r" t="t"/>
            <a:pathLst>
              <a:path extrusionOk="0" h="5340409" w="7069572">
                <a:moveTo>
                  <a:pt x="0" y="0"/>
                </a:moveTo>
                <a:lnTo>
                  <a:pt x="7069572" y="0"/>
                </a:lnTo>
                <a:lnTo>
                  <a:pt x="7069572" y="5340409"/>
                </a:lnTo>
                <a:lnTo>
                  <a:pt x="0" y="5340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9"/>
          <p:cNvSpPr/>
          <p:nvPr/>
        </p:nvSpPr>
        <p:spPr>
          <a:xfrm>
            <a:off x="1639738" y="2061275"/>
            <a:ext cx="7154475" cy="5404545"/>
          </a:xfrm>
          <a:custGeom>
            <a:rect b="b" l="l" r="r" t="t"/>
            <a:pathLst>
              <a:path extrusionOk="0" h="5404545" w="7154475">
                <a:moveTo>
                  <a:pt x="0" y="0"/>
                </a:moveTo>
                <a:lnTo>
                  <a:pt x="7154474" y="0"/>
                </a:lnTo>
                <a:lnTo>
                  <a:pt x="7154474" y="5404545"/>
                </a:lnTo>
                <a:lnTo>
                  <a:pt x="0" y="54045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10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190" name="Google Shape;190;p10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0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2" name="Google Shape;192;p10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193" name="Google Shape;193;p10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FDD56F"/>
            </a:solidFill>
            <a:ln>
              <a:noFill/>
            </a:ln>
          </p:spPr>
        </p:sp>
        <p:sp>
          <p:nvSpPr>
            <p:cNvPr id="194" name="Google Shape;194;p10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" name="Google Shape;195;p10"/>
          <p:cNvSpPr/>
          <p:nvPr/>
        </p:nvSpPr>
        <p:spPr>
          <a:xfrm>
            <a:off x="17445106" y="3383088"/>
            <a:ext cx="673331" cy="4114800"/>
          </a:xfrm>
          <a:custGeom>
            <a:rect b="b" l="l" r="r" t="t"/>
            <a:pathLst>
              <a:path extrusionOk="0" h="4114800" w="673331">
                <a:moveTo>
                  <a:pt x="0" y="0"/>
                </a:moveTo>
                <a:lnTo>
                  <a:pt x="673331" y="0"/>
                </a:lnTo>
                <a:lnTo>
                  <a:pt x="6733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Google Shape;196;p10"/>
          <p:cNvSpPr/>
          <p:nvPr/>
        </p:nvSpPr>
        <p:spPr>
          <a:xfrm>
            <a:off x="14894180" y="8313555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0"/>
                </a:moveTo>
                <a:lnTo>
                  <a:pt x="4213489" y="0"/>
                </a:lnTo>
                <a:lnTo>
                  <a:pt x="4213489" y="2750259"/>
                </a:lnTo>
                <a:lnTo>
                  <a:pt x="0" y="275025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7" name="Google Shape;197;p10"/>
          <p:cNvSpPr/>
          <p:nvPr/>
        </p:nvSpPr>
        <p:spPr>
          <a:xfrm flipH="1" rot="10800000">
            <a:off x="14894180" y="-767346"/>
            <a:ext cx="4213489" cy="2750259"/>
          </a:xfrm>
          <a:custGeom>
            <a:rect b="b" l="l" r="r" t="t"/>
            <a:pathLst>
              <a:path extrusionOk="0" h="2750259" w="4213489">
                <a:moveTo>
                  <a:pt x="0" y="2750259"/>
                </a:moveTo>
                <a:lnTo>
                  <a:pt x="4213489" y="2750259"/>
                </a:lnTo>
                <a:lnTo>
                  <a:pt x="4213489" y="0"/>
                </a:lnTo>
                <a:lnTo>
                  <a:pt x="0" y="0"/>
                </a:lnTo>
                <a:lnTo>
                  <a:pt x="0" y="2750259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8" name="Google Shape;198;p10"/>
          <p:cNvSpPr/>
          <p:nvPr/>
        </p:nvSpPr>
        <p:spPr>
          <a:xfrm>
            <a:off x="-1731957" y="3383088"/>
            <a:ext cx="2760657" cy="4114800"/>
          </a:xfrm>
          <a:custGeom>
            <a:rect b="b" l="l" r="r" t="t"/>
            <a:pathLst>
              <a:path extrusionOk="0" h="4114800" w="2760657">
                <a:moveTo>
                  <a:pt x="0" y="0"/>
                </a:moveTo>
                <a:lnTo>
                  <a:pt x="2760657" y="0"/>
                </a:lnTo>
                <a:lnTo>
                  <a:pt x="27606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9" name="Google Shape;199;p10"/>
          <p:cNvSpPr txBox="1"/>
          <p:nvPr/>
        </p:nvSpPr>
        <p:spPr>
          <a:xfrm>
            <a:off x="4995148" y="1416765"/>
            <a:ext cx="8297704" cy="19451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 Comparison with Reference Papers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t/>
            </a:r>
            <a:endParaRPr b="1" i="0" sz="56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0" name="Google Shape;200;p10"/>
          <p:cNvGraphicFramePr/>
          <p:nvPr/>
        </p:nvGraphicFramePr>
        <p:xfrm>
          <a:off x="3505200" y="305291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{0A86E37B-0689-4383-BE72-EF35470320A0}</a:tableStyleId>
              </a:tblPr>
              <a:tblGrid>
                <a:gridCol w="3570750"/>
                <a:gridCol w="3570750"/>
                <a:gridCol w="3570750"/>
              </a:tblGrid>
              <a:tr h="1059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-US" sz="1400" u="none" cap="none" strike="noStrike"/>
                        <a:t>Parameter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-US" sz="1400" u="none" cap="none" strike="noStrike"/>
                        <a:t>Expected from Research Paper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-US" sz="1400" u="none" cap="none" strike="noStrike"/>
                        <a:t>Observed in Scilab Simulation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059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/>
                        <a:t>Irrigation Control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/>
                        <a:t>Pump ON when soil moisture is low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</a:rPr>
                        <a:t>Pump status = </a:t>
                      </a:r>
                      <a:r>
                        <a:rPr b="1" i="0" lang="en-US" sz="1500" u="none" cap="none" strike="noStrike">
                          <a:solidFill>
                            <a:srgbClr val="000000"/>
                          </a:solidFill>
                        </a:rPr>
                        <a:t>1</a:t>
                      </a:r>
                      <a:r>
                        <a:rPr b="0" i="0" lang="en-US" sz="1500" u="none" cap="none" strike="noStrike">
                          <a:solidFill>
                            <a:srgbClr val="000000"/>
                          </a:solidFill>
                        </a:rPr>
                        <a:t> when moisture </a:t>
                      </a:r>
                      <a:r>
                        <a:rPr b="1" i="0" lang="en-US" sz="1500" u="none" cap="none" strike="noStrike">
                          <a:solidFill>
                            <a:srgbClr val="000000"/>
                          </a:solidFill>
                        </a:rPr>
                        <a:t>&lt; 40%</a:t>
                      </a:r>
                      <a:endParaRPr sz="15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059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/>
                        <a:t>Sensor Monitoring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/>
                        <a:t>Monitor moisture, temperature, and humidity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/>
                        <a:t>Simulated sensor data generated successfully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089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/>
                        <a:t>Redundant Sensors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/>
                        <a:t>Two sensors for each measured quantity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cap="none" strike="noStrike"/>
                        <a:t>Two moisture sensors and two temperature sensors implemented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059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/>
                        <a:t>Residual Detection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/>
                        <a:t>Fault detected when residual exceeds threshold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/>
                        <a:t>Fault triggered when residual crosses predefined threshold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059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/>
                        <a:t>Implementation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/>
                        <a:t>Hardware/Laboratory setup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cap="none" strike="noStrike"/>
                        <a:t>Complete software-based simulation in Scilab</a:t>
                      </a:r>
                      <a:endParaRPr sz="1400" u="none" cap="none" strike="noStrike"/>
                    </a:p>
                  </a:txBody>
                  <a:tcPr marT="42900" marB="42900" marR="85800" marL="85800" anchor="ctr">
                    <a:lnL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1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11"/>
          <p:cNvGrpSpPr/>
          <p:nvPr/>
        </p:nvGrpSpPr>
        <p:grpSpPr>
          <a:xfrm>
            <a:off x="1028700" y="-317981"/>
            <a:ext cx="16230600" cy="10918071"/>
            <a:chOff x="0" y="-38100"/>
            <a:chExt cx="4274726" cy="2875541"/>
          </a:xfrm>
        </p:grpSpPr>
        <p:sp>
          <p:nvSpPr>
            <p:cNvPr id="206" name="Google Shape;206;p11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1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" name="Google Shape;208;p11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209" name="Google Shape;209;p11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210" name="Google Shape;210;p11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" name="Google Shape;211;p11"/>
          <p:cNvSpPr/>
          <p:nvPr/>
        </p:nvSpPr>
        <p:spPr>
          <a:xfrm>
            <a:off x="17496754" y="2882616"/>
            <a:ext cx="557380" cy="5867154"/>
          </a:xfrm>
          <a:custGeom>
            <a:rect b="b" l="l" r="r" t="t"/>
            <a:pathLst>
              <a:path extrusionOk="0" h="5867154" w="557380">
                <a:moveTo>
                  <a:pt x="0" y="0"/>
                </a:moveTo>
                <a:lnTo>
                  <a:pt x="557380" y="0"/>
                </a:lnTo>
                <a:lnTo>
                  <a:pt x="557380" y="5867154"/>
                </a:lnTo>
                <a:lnTo>
                  <a:pt x="0" y="58671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1"/>
          <p:cNvSpPr/>
          <p:nvPr/>
        </p:nvSpPr>
        <p:spPr>
          <a:xfrm>
            <a:off x="14308242" y="7236625"/>
            <a:ext cx="4213489" cy="4206123"/>
          </a:xfrm>
          <a:custGeom>
            <a:rect b="b" l="l" r="r" t="t"/>
            <a:pathLst>
              <a:path extrusionOk="0" h="4206123" w="4213489">
                <a:moveTo>
                  <a:pt x="0" y="0"/>
                </a:moveTo>
                <a:lnTo>
                  <a:pt x="4213489" y="0"/>
                </a:lnTo>
                <a:lnTo>
                  <a:pt x="4213489" y="4206123"/>
                </a:lnTo>
                <a:lnTo>
                  <a:pt x="0" y="42061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11"/>
          <p:cNvSpPr/>
          <p:nvPr/>
        </p:nvSpPr>
        <p:spPr>
          <a:xfrm>
            <a:off x="14302632" y="-1054054"/>
            <a:ext cx="4213489" cy="3946168"/>
          </a:xfrm>
          <a:custGeom>
            <a:rect b="b" l="l" r="r" t="t"/>
            <a:pathLst>
              <a:path extrusionOk="0" h="3946168" w="4213489">
                <a:moveTo>
                  <a:pt x="0" y="0"/>
                </a:moveTo>
                <a:lnTo>
                  <a:pt x="4213489" y="0"/>
                </a:lnTo>
                <a:lnTo>
                  <a:pt x="4213489" y="3946168"/>
                </a:lnTo>
                <a:lnTo>
                  <a:pt x="0" y="3946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p11"/>
          <p:cNvSpPr txBox="1"/>
          <p:nvPr/>
        </p:nvSpPr>
        <p:spPr>
          <a:xfrm>
            <a:off x="4995148" y="1631691"/>
            <a:ext cx="8297704" cy="1272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67"/>
              <a:buFont typeface="Arial"/>
              <a:buNone/>
            </a:pPr>
            <a:r>
              <a:rPr b="1" i="0" lang="en-US" sz="51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 2: Regenerative Braking Control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1"/>
          <p:cNvSpPr txBox="1"/>
          <p:nvPr/>
        </p:nvSpPr>
        <p:spPr>
          <a:xfrm>
            <a:off x="3632763" y="7089102"/>
            <a:ext cx="10879650" cy="2976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3"/>
              <a:buFont typeface="Arial"/>
              <a:buNone/>
            </a:pPr>
            <a:r>
              <a:rPr b="0" i="0" lang="en-US" sz="23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Key Highlights: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8678" lvl="1" marL="497356" marR="0" rtl="0" algn="just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3"/>
              <a:buFont typeface="Arial"/>
              <a:buChar char="•"/>
            </a:pPr>
            <a:r>
              <a:rPr b="0" i="0" lang="en-US" sz="23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Xcos block diagrams model EV drivetrain and braking dynamics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8678" lvl="1" marL="497356" marR="0" rtl="0" algn="just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3"/>
              <a:buFont typeface="Arial"/>
              <a:buChar char="•"/>
            </a:pPr>
            <a:r>
              <a:rPr b="0" i="0" lang="en-US" sz="23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Boost converter modeled for energy recovery circuit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8678" lvl="1" marL="497356" marR="0" rtl="0" algn="just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3"/>
              <a:buFont typeface="Arial"/>
              <a:buChar char="•"/>
            </a:pPr>
            <a:r>
              <a:rPr b="0" i="0" lang="en-US" sz="23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SMC offers superior disturbance rejection and faster settling time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8678" lvl="1" marL="497356" marR="0" rtl="0" algn="just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3"/>
              <a:buFont typeface="Arial"/>
              <a:buChar char="•"/>
            </a:pPr>
            <a:r>
              <a:rPr b="0" i="0" lang="en-US" sz="23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Metrics: speed, distance, current, and energy recovery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3"/>
              <a:buFont typeface="Arial"/>
              <a:buNone/>
            </a:pPr>
            <a:r>
              <a:t/>
            </a:r>
            <a:endParaRPr b="0" i="0" sz="2303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16" name="Google Shape;216;p11"/>
          <p:cNvSpPr txBox="1"/>
          <p:nvPr/>
        </p:nvSpPr>
        <p:spPr>
          <a:xfrm>
            <a:off x="3595548" y="3730304"/>
            <a:ext cx="11022474" cy="2622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3"/>
              <a:buFont typeface="Arial"/>
              <a:buNone/>
            </a:pPr>
            <a:r>
              <a:rPr b="1" i="0" lang="en-US" sz="25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Objective: Design and simulate a regenerative braking system for electric vehicles using Scilab/Xcos, enabling energy recovery during deceleration.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3"/>
              <a:buFont typeface="Arial"/>
              <a:buNone/>
            </a:pPr>
            <a:r>
              <a:rPr b="1" i="0" lang="en-US" sz="25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Controllers Compared: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0267" lvl="1" marL="540535" marR="0" rtl="0" algn="just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3"/>
              <a:buFont typeface="Arial"/>
              <a:buChar char="•"/>
            </a:pPr>
            <a:r>
              <a:rPr b="1" i="0" lang="en-US" sz="25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PI Controller: Classic proportional-integral control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0267" lvl="1" marL="540535" marR="0" rtl="0" algn="just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3"/>
              <a:buFont typeface="Arial"/>
              <a:buChar char="•"/>
            </a:pPr>
            <a:r>
              <a:rPr b="1" i="0" lang="en-US" sz="2503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Sliding Mode Controller (SMC): Robust nonlinear control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3"/>
              <a:buFont typeface="Arial"/>
              <a:buNone/>
            </a:pPr>
            <a:r>
              <a:t/>
            </a:r>
            <a:endParaRPr b="1" i="0" sz="2503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17" name="Google Shape;217;p11"/>
          <p:cNvSpPr/>
          <p:nvPr/>
        </p:nvSpPr>
        <p:spPr>
          <a:xfrm>
            <a:off x="-4365439" y="3468311"/>
            <a:ext cx="7736969" cy="3673980"/>
          </a:xfrm>
          <a:custGeom>
            <a:rect b="b" l="l" r="r" t="t"/>
            <a:pathLst>
              <a:path extrusionOk="0" h="3673980" w="7736969">
                <a:moveTo>
                  <a:pt x="0" y="0"/>
                </a:moveTo>
                <a:lnTo>
                  <a:pt x="7736969" y="0"/>
                </a:lnTo>
                <a:lnTo>
                  <a:pt x="7736969" y="3673980"/>
                </a:lnTo>
                <a:lnTo>
                  <a:pt x="0" y="3673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03030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12"/>
          <p:cNvGrpSpPr/>
          <p:nvPr/>
        </p:nvGrpSpPr>
        <p:grpSpPr>
          <a:xfrm>
            <a:off x="1028700" y="-712434"/>
            <a:ext cx="16230600" cy="10918071"/>
            <a:chOff x="0" y="-38100"/>
            <a:chExt cx="4274726" cy="2875541"/>
          </a:xfrm>
        </p:grpSpPr>
        <p:sp>
          <p:nvSpPr>
            <p:cNvPr id="223" name="Google Shape;223;p12"/>
            <p:cNvSpPr/>
            <p:nvPr/>
          </p:nvSpPr>
          <p:spPr>
            <a:xfrm>
              <a:off x="0" y="0"/>
              <a:ext cx="4274726" cy="2837441"/>
            </a:xfrm>
            <a:custGeom>
              <a:rect b="b" l="l" r="r" t="t"/>
              <a:pathLst>
                <a:path extrusionOk="0" h="2837441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813114"/>
                  </a:lnTo>
                  <a:cubicBezTo>
                    <a:pt x="4274726" y="2826550"/>
                    <a:pt x="4263834" y="2837441"/>
                    <a:pt x="4250399" y="2837441"/>
                  </a:cubicBezTo>
                  <a:lnTo>
                    <a:pt x="24327" y="2837441"/>
                  </a:lnTo>
                  <a:cubicBezTo>
                    <a:pt x="10891" y="2837441"/>
                    <a:pt x="0" y="2826550"/>
                    <a:pt x="0" y="281311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8100">
              <a:solidFill>
                <a:srgbClr val="FDD56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2"/>
            <p:cNvSpPr txBox="1"/>
            <p:nvPr/>
          </p:nvSpPr>
          <p:spPr>
            <a:xfrm>
              <a:off x="0" y="-38100"/>
              <a:ext cx="4274726" cy="28755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12"/>
          <p:cNvGrpSpPr/>
          <p:nvPr/>
        </p:nvGrpSpPr>
        <p:grpSpPr>
          <a:xfrm rot="-5400000">
            <a:off x="-6840927" y="2555747"/>
            <a:ext cx="11422547" cy="5175508"/>
            <a:chOff x="0" y="-38100"/>
            <a:chExt cx="3008407" cy="1363097"/>
          </a:xfrm>
        </p:grpSpPr>
        <p:sp>
          <p:nvSpPr>
            <p:cNvPr id="226" name="Google Shape;226;p12"/>
            <p:cNvSpPr/>
            <p:nvPr/>
          </p:nvSpPr>
          <p:spPr>
            <a:xfrm>
              <a:off x="0" y="0"/>
              <a:ext cx="3008407" cy="1324997"/>
            </a:xfrm>
            <a:custGeom>
              <a:rect b="b" l="l" r="r" t="t"/>
              <a:pathLst>
                <a:path extrusionOk="0" h="1324997" w="3008407">
                  <a:moveTo>
                    <a:pt x="0" y="0"/>
                  </a:moveTo>
                  <a:lnTo>
                    <a:pt x="3008407" y="0"/>
                  </a:lnTo>
                  <a:lnTo>
                    <a:pt x="3008407" y="1324997"/>
                  </a:lnTo>
                  <a:lnTo>
                    <a:pt x="0" y="1324997"/>
                  </a:lnTo>
                  <a:close/>
                </a:path>
              </a:pathLst>
            </a:custGeom>
            <a:solidFill>
              <a:srgbClr val="C8DDFD"/>
            </a:solidFill>
            <a:ln>
              <a:noFill/>
            </a:ln>
          </p:spPr>
        </p:sp>
        <p:sp>
          <p:nvSpPr>
            <p:cNvPr id="227" name="Google Shape;227;p12"/>
            <p:cNvSpPr txBox="1"/>
            <p:nvPr/>
          </p:nvSpPr>
          <p:spPr>
            <a:xfrm>
              <a:off x="0" y="-38100"/>
              <a:ext cx="3008407" cy="1363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8" name="Google Shape;228;p12"/>
          <p:cNvSpPr/>
          <p:nvPr/>
        </p:nvSpPr>
        <p:spPr>
          <a:xfrm>
            <a:off x="17500906" y="2244705"/>
            <a:ext cx="546747" cy="6432313"/>
          </a:xfrm>
          <a:custGeom>
            <a:rect b="b" l="l" r="r" t="t"/>
            <a:pathLst>
              <a:path extrusionOk="0" h="6432313" w="546747">
                <a:moveTo>
                  <a:pt x="0" y="0"/>
                </a:moveTo>
                <a:lnTo>
                  <a:pt x="546747" y="0"/>
                </a:lnTo>
                <a:lnTo>
                  <a:pt x="546747" y="6432313"/>
                </a:lnTo>
                <a:lnTo>
                  <a:pt x="0" y="64323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12"/>
          <p:cNvSpPr/>
          <p:nvPr/>
        </p:nvSpPr>
        <p:spPr>
          <a:xfrm>
            <a:off x="14961946" y="8545300"/>
            <a:ext cx="4213489" cy="2759835"/>
          </a:xfrm>
          <a:custGeom>
            <a:rect b="b" l="l" r="r" t="t"/>
            <a:pathLst>
              <a:path extrusionOk="0" h="2759835" w="4213489">
                <a:moveTo>
                  <a:pt x="0" y="0"/>
                </a:moveTo>
                <a:lnTo>
                  <a:pt x="4213489" y="0"/>
                </a:lnTo>
                <a:lnTo>
                  <a:pt x="4213489" y="2759835"/>
                </a:lnTo>
                <a:lnTo>
                  <a:pt x="0" y="2759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0" name="Google Shape;230;p12"/>
          <p:cNvSpPr/>
          <p:nvPr/>
        </p:nvSpPr>
        <p:spPr>
          <a:xfrm>
            <a:off x="13692304" y="-1436623"/>
            <a:ext cx="5482884" cy="4151620"/>
          </a:xfrm>
          <a:custGeom>
            <a:rect b="b" l="l" r="r" t="t"/>
            <a:pathLst>
              <a:path extrusionOk="0" h="4151620" w="5482884">
                <a:moveTo>
                  <a:pt x="0" y="0"/>
                </a:moveTo>
                <a:lnTo>
                  <a:pt x="5482884" y="0"/>
                </a:lnTo>
                <a:lnTo>
                  <a:pt x="5482884" y="4151620"/>
                </a:lnTo>
                <a:lnTo>
                  <a:pt x="0" y="41516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1" name="Google Shape;231;p12"/>
          <p:cNvSpPr/>
          <p:nvPr/>
        </p:nvSpPr>
        <p:spPr>
          <a:xfrm>
            <a:off x="-3026316" y="630057"/>
            <a:ext cx="6142232" cy="9312952"/>
          </a:xfrm>
          <a:custGeom>
            <a:rect b="b" l="l" r="r" t="t"/>
            <a:pathLst>
              <a:path extrusionOk="0" h="9312952" w="6142232">
                <a:moveTo>
                  <a:pt x="0" y="0"/>
                </a:moveTo>
                <a:lnTo>
                  <a:pt x="6142232" y="0"/>
                </a:lnTo>
                <a:lnTo>
                  <a:pt x="6142232" y="9312953"/>
                </a:lnTo>
                <a:lnTo>
                  <a:pt x="0" y="9312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2" name="Google Shape;232;p12"/>
          <p:cNvSpPr txBox="1"/>
          <p:nvPr/>
        </p:nvSpPr>
        <p:spPr>
          <a:xfrm>
            <a:off x="4995148" y="1650741"/>
            <a:ext cx="8297704" cy="8021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9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64"/>
              <a:buFont typeface="Arial"/>
              <a:buNone/>
            </a:pPr>
            <a:r>
              <a:rPr b="1" i="0" lang="en-US" sz="56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Problem Statement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2"/>
          <p:cNvSpPr txBox="1"/>
          <p:nvPr/>
        </p:nvSpPr>
        <p:spPr>
          <a:xfrm>
            <a:off x="2908487" y="3099819"/>
            <a:ext cx="13336611" cy="60247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2"/>
              <a:buFont typeface="Arial"/>
              <a:buNone/>
            </a:pPr>
            <a:r>
              <a:rPr b="0" i="0" lang="en-US" sz="260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     </a:t>
            </a:r>
            <a:r>
              <a:rPr b="1" i="0" lang="en-US" sz="260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The Challenge: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33" lvl="1" marL="518066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DM Sans"/>
              <a:buAutoNum type="arabicPeriod"/>
            </a:pPr>
            <a:r>
              <a:rPr b="0" i="0" lang="en-US" sz="23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Conventional braking systems waste kinetic energy as heat during deceleration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2"/>
              <a:buFont typeface="Arial"/>
              <a:buNone/>
            </a:pPr>
            <a:r>
              <a:rPr b="0" i="0" lang="en-US" sz="260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     </a:t>
            </a:r>
            <a:r>
              <a:rPr b="1" i="0" lang="en-US" sz="260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The Solution: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33" lvl="1" marL="518066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DM Sans"/>
              <a:buAutoNum type="arabicPeriod"/>
            </a:pPr>
            <a:r>
              <a:rPr b="0" i="0" lang="en-US" sz="23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Regenerative braking converts kinetic energy to electrical energy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33" lvl="1" marL="518066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DM Sans"/>
              <a:buAutoNum type="arabicPeriod"/>
            </a:pPr>
            <a:r>
              <a:rPr b="0" i="0" lang="en-US" sz="23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Stores energy back in battery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33" lvl="1" marL="518066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DM Sans"/>
              <a:buAutoNum type="arabicPeriod"/>
            </a:pPr>
            <a:r>
              <a:rPr b="0" i="0" lang="en-US" sz="23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During braking, motor acts as a generator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33" lvl="1" marL="518066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DM Sans"/>
              <a:buAutoNum type="arabicPeriod"/>
            </a:pPr>
            <a:r>
              <a:rPr b="0" i="0" lang="en-US" sz="23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Back EMF drives current through boost converter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2"/>
              <a:buFont typeface="Arial"/>
              <a:buNone/>
            </a:pPr>
            <a:r>
              <a:rPr b="0" i="0" lang="en-US" sz="260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     </a:t>
            </a:r>
            <a:r>
              <a:rPr b="1" i="0" lang="en-US" sz="2602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Objectives: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33" lvl="1" marL="518066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DM Sans"/>
              <a:buAutoNum type="arabicPeriod"/>
            </a:pPr>
            <a:r>
              <a:rPr b="0" i="0" lang="en-US" sz="23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Regenerative current control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33" lvl="1" marL="518066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DM Sans"/>
              <a:buAutoNum type="arabicPeriod"/>
            </a:pPr>
            <a:r>
              <a:rPr b="0" i="0" lang="en-US" sz="23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Converter duty-cycle regulation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33" lvl="1" marL="518066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DM Sans"/>
              <a:buAutoNum type="arabicPeriod"/>
            </a:pPr>
            <a:r>
              <a:rPr b="0" i="0" lang="en-US" sz="23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Battery charging performance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33" lvl="1" marL="518066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DM Sans"/>
              <a:buAutoNum type="arabicPeriod"/>
            </a:pPr>
            <a:r>
              <a:rPr b="0" i="0" lang="en-US" sz="23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Recovered energy analysis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9033" lvl="1" marL="518066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DM Sans"/>
              <a:buAutoNum type="arabicPeriod"/>
            </a:pPr>
            <a:r>
              <a:rPr b="0" i="0" lang="en-US" sz="23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Vehicle braking response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t/>
            </a:r>
            <a:endParaRPr b="0" i="0" sz="2399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