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5" r:id="rId12"/>
    <p:sldId id="271" r:id="rId13"/>
    <p:sldId id="267" r:id="rId14"/>
    <p:sldId id="268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456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2A597-C197-D854-38FF-8B62E9E4F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128140-D202-B3D6-1432-2EA1F0ACD0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CD1837-E231-FFF2-9B77-0EE143196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96643-D03F-6B98-DBD3-454F163048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95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B6744-1578-6650-E601-7CA02B4FA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14702-90C7-F95F-FC91-770F1A50B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5D4C15-DD41-EFF3-2876-51C9558829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158E80-5E20-005A-EE20-7BFEE90991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87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these three functions live: histeq, immse/psnr, bwarea. Have both Octave and Scilab open. Paste code from this slide (or a prepared script) into each console and compare outputs side by side. Swap the mock console text for real captured screenshots before the actual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the code panel with an actual side-by-side screenshot of Octave and Scilab output for qtdecomp on this test matrix. Threshold 5 is used as a simple illustrative example.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 75"/>
          <p:cNvSpPr/>
          <p:nvPr/>
        </p:nvSpPr>
        <p:spPr>
          <a:xfrm>
            <a:off x="594360" y="141732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SUMMER FELLOWSHIP  ·  PROGRESS PRESENTATION</a:t>
            </a:r>
            <a:endParaRPr lang="en-US" sz="1300" dirty="0"/>
          </a:p>
        </p:txBody>
      </p:sp>
      <p:sp>
        <p:nvSpPr>
          <p:cNvPr id="78" name="Text 76"/>
          <p:cNvSpPr/>
          <p:nvPr/>
        </p:nvSpPr>
        <p:spPr>
          <a:xfrm>
            <a:off x="594360" y="1828800"/>
            <a:ext cx="96926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Scilab Image Processing</a:t>
            </a:r>
            <a:endParaRPr lang="en-US" sz="42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Toolbox Development</a:t>
            </a:r>
            <a:endParaRPr lang="en-US" sz="4200" dirty="0"/>
          </a:p>
        </p:txBody>
      </p:sp>
      <p:sp>
        <p:nvSpPr>
          <p:cNvPr id="79" name="Text 77"/>
          <p:cNvSpPr/>
          <p:nvPr/>
        </p:nvSpPr>
        <p:spPr>
          <a:xfrm>
            <a:off x="594360" y="352044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7D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Line-by-line translation of GNU Octave Image Processing functions into native, validated Scilab code</a:t>
            </a:r>
            <a:endParaRPr lang="en-US" sz="1500" dirty="0"/>
          </a:p>
        </p:txBody>
      </p:sp>
      <p:sp>
        <p:nvSpPr>
          <p:cNvPr id="80" name="Shape 78"/>
          <p:cNvSpPr/>
          <p:nvPr/>
        </p:nvSpPr>
        <p:spPr>
          <a:xfrm>
            <a:off x="594360" y="4224528"/>
            <a:ext cx="5760720" cy="0"/>
          </a:xfrm>
          <a:prstGeom prst="line">
            <a:avLst/>
          </a:prstGeom>
          <a:noFill/>
          <a:ln w="12700">
            <a:solidFill>
              <a:srgbClr val="2C4266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594360" y="4526280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6E8A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</a:t>
            </a:r>
            <a:endParaRPr lang="en-US" sz="1050" dirty="0"/>
          </a:p>
        </p:txBody>
      </p:sp>
      <p:sp>
        <p:nvSpPr>
          <p:cNvPr id="82" name="Text 80"/>
          <p:cNvSpPr/>
          <p:nvPr/>
        </p:nvSpPr>
        <p:spPr>
          <a:xfrm>
            <a:off x="594360" y="480060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Sanika Wagle</a:t>
            </a:r>
            <a:endParaRPr lang="en-US" sz="1400" dirty="0"/>
          </a:p>
        </p:txBody>
      </p:sp>
      <p:sp>
        <p:nvSpPr>
          <p:cNvPr id="83" name="Text 81"/>
          <p:cNvSpPr/>
          <p:nvPr/>
        </p:nvSpPr>
        <p:spPr>
          <a:xfrm>
            <a:off x="4114800" y="4526280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6E8A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</a:t>
            </a:r>
            <a:endParaRPr lang="en-US" sz="1050" dirty="0"/>
          </a:p>
        </p:txBody>
      </p:sp>
      <p:sp>
        <p:nvSpPr>
          <p:cNvPr id="84" name="Text 82"/>
          <p:cNvSpPr/>
          <p:nvPr/>
        </p:nvSpPr>
        <p:spPr>
          <a:xfrm>
            <a:off x="4114800" y="480060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Mrs. Rashmi Patankar</a:t>
            </a:r>
            <a:endParaRPr lang="en-US" sz="1400" dirty="0"/>
          </a:p>
        </p:txBody>
      </p:sp>
      <p:sp>
        <p:nvSpPr>
          <p:cNvPr id="85" name="Text 83"/>
          <p:cNvSpPr/>
          <p:nvPr/>
        </p:nvSpPr>
        <p:spPr>
          <a:xfrm>
            <a:off x="7635240" y="4526280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6E8A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</a:t>
            </a:r>
            <a:endParaRPr lang="en-US" sz="1050" dirty="0"/>
          </a:p>
        </p:txBody>
      </p:sp>
      <p:sp>
        <p:nvSpPr>
          <p:cNvPr id="86" name="Text 84"/>
          <p:cNvSpPr/>
          <p:nvPr/>
        </p:nvSpPr>
        <p:spPr>
          <a:xfrm>
            <a:off x="7635240" y="480060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Prabhu Ramachandran</a:t>
            </a:r>
            <a:endParaRPr lang="en-US" sz="1400" dirty="0"/>
          </a:p>
        </p:txBody>
      </p:sp>
      <p:sp>
        <p:nvSpPr>
          <p:cNvPr id="89" name="Text 87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90" name="Text 88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4EC070EE-A3E0-37C2-2AD2-101806E35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9461" y="306592"/>
            <a:ext cx="2177379" cy="2221455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983DD44B-8C48-A2F6-7EDC-C46FC8AB8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9020" y="946885"/>
            <a:ext cx="2454442" cy="9408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0772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QTDECOMP · QTGETBLK · QTSETBLK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3095" y="443401"/>
            <a:ext cx="10515600" cy="5570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Function Deep Dive — Quadtree Family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17220" y="829516"/>
            <a:ext cx="5074920" cy="1980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qtdecomp splits an image into homogeneous square blocks, recursively subdividing regions whose intensity variation exceeds a threshold — the classic quadtree decomposition used in compression and region analysis.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qtgetblk retrieves all blocks of a chosen size from that decomposition; qtsetblk writes new values back into blocks of a chosen size, making the trio a complete read-decompose-modify cycle.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887592" y="109728"/>
            <a:ext cx="3122210" cy="2481820"/>
          </a:xfrm>
          <a:prstGeom prst="roundRect">
            <a:avLst>
              <a:gd name="adj" fmla="val 1716"/>
            </a:avLst>
          </a:prstGeom>
          <a:solidFill>
            <a:srgbClr val="0A1A30"/>
          </a:solidFill>
          <a:ln/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9037015" y="174339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FA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OCTAVE  vs.  SCILAB — qtdecomp test matrix (8×8)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234799" y="536387"/>
            <a:ext cx="2427795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 = [1 1 1 1 2 3 6 6;</a:t>
            </a:r>
            <a:endParaRPr lang="en-US" sz="1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1 1 2 1 4 5 6 8;</a:t>
            </a:r>
            <a:endParaRPr lang="en-US" sz="1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1 1 1 1 10 15 7 7;</a:t>
            </a:r>
            <a:endParaRPr lang="en-US" sz="1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1 1 1 1 20 25 7 7;</a:t>
            </a:r>
            <a:endParaRPr lang="en-US" sz="1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20 22 20 22 1 2 3 4;</a:t>
            </a:r>
            <a:endParaRPr lang="en-US" sz="1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20 22 22 20 5 6 7 8;</a:t>
            </a:r>
            <a:endParaRPr lang="en-US" sz="1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20 22 20 20 9 10 11 12;</a:t>
            </a:r>
            <a:endParaRPr lang="en-US" sz="1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22 22 20 20 13 14 15 16];</a:t>
            </a:r>
            <a:endParaRPr lang="en-US" sz="1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 = qtdecomp(I, 5);</a:t>
            </a:r>
            <a:endParaRPr lang="en-US" sz="1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full(S)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325D7AC-1920-5299-D962-47CBF9729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857" y="3090869"/>
            <a:ext cx="3295819" cy="35310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316D81B-089A-DBFB-075A-86319F8A1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1535" y="3104817"/>
            <a:ext cx="2965850" cy="360823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C330ED-7589-8EC7-D656-BBE9CAC848E1}"/>
              </a:ext>
            </a:extLst>
          </p:cNvPr>
          <p:cNvSpPr txBox="1"/>
          <p:nvPr/>
        </p:nvSpPr>
        <p:spPr>
          <a:xfrm>
            <a:off x="10024470" y="2735484"/>
            <a:ext cx="848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Octave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339609-C581-0F97-8FFC-E471EBAC3C8A}"/>
              </a:ext>
            </a:extLst>
          </p:cNvPr>
          <p:cNvSpPr txBox="1"/>
          <p:nvPr/>
        </p:nvSpPr>
        <p:spPr>
          <a:xfrm>
            <a:off x="6570934" y="2721537"/>
            <a:ext cx="848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err="1"/>
              <a:t>Scilab</a:t>
            </a:r>
            <a:endParaRPr lang="en-IN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6E2EE1-EE92-91BB-BB98-24C38F377215}"/>
              </a:ext>
            </a:extLst>
          </p:cNvPr>
          <p:cNvSpPr txBox="1"/>
          <p:nvPr/>
        </p:nvSpPr>
        <p:spPr>
          <a:xfrm>
            <a:off x="519599" y="2721537"/>
            <a:ext cx="44584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600" b="1" u="sng" dirty="0"/>
              <a:t>Calling Sequence</a:t>
            </a:r>
            <a:r>
              <a:rPr lang="en-IN" sz="1600" b="1" dirty="0"/>
              <a:t>:</a:t>
            </a:r>
            <a:br>
              <a:rPr lang="en-IN" sz="1600" b="1" dirty="0"/>
            </a:br>
            <a:r>
              <a:rPr lang="en-IN" sz="1600" dirty="0"/>
              <a:t>S = </a:t>
            </a:r>
            <a:r>
              <a:rPr lang="en-IN" sz="1600" dirty="0" err="1"/>
              <a:t>qtdecomp</a:t>
            </a:r>
            <a:r>
              <a:rPr lang="en-IN" sz="1600" dirty="0"/>
              <a:t>(I)</a:t>
            </a:r>
          </a:p>
          <a:p>
            <a:r>
              <a:rPr lang="en-IN" sz="1600" dirty="0"/>
              <a:t>S = </a:t>
            </a:r>
            <a:r>
              <a:rPr lang="en-IN" sz="1600" dirty="0" err="1"/>
              <a:t>qtdecomp</a:t>
            </a:r>
            <a:r>
              <a:rPr lang="en-IN" sz="1600" dirty="0"/>
              <a:t>(I, threshold)</a:t>
            </a:r>
          </a:p>
          <a:p>
            <a:r>
              <a:rPr lang="en-IN" sz="1600" dirty="0"/>
              <a:t>S = </a:t>
            </a:r>
            <a:r>
              <a:rPr lang="en-IN" sz="1600" dirty="0" err="1"/>
              <a:t>qtdecomp</a:t>
            </a:r>
            <a:r>
              <a:rPr lang="en-IN" sz="1600" dirty="0"/>
              <a:t>(I, threshold, </a:t>
            </a:r>
            <a:r>
              <a:rPr lang="en-IN" sz="1600" dirty="0" err="1"/>
              <a:t>mindim</a:t>
            </a:r>
            <a:r>
              <a:rPr lang="en-IN" sz="1600" dirty="0"/>
              <a:t>)</a:t>
            </a:r>
          </a:p>
          <a:p>
            <a:r>
              <a:rPr lang="en-IN" sz="1600" dirty="0"/>
              <a:t>S = </a:t>
            </a:r>
            <a:r>
              <a:rPr lang="en-IN" sz="1600" dirty="0" err="1"/>
              <a:t>qtdecomp</a:t>
            </a:r>
            <a:r>
              <a:rPr lang="en-IN" sz="1600" dirty="0"/>
              <a:t>(I, threshold, [</a:t>
            </a:r>
            <a:r>
              <a:rPr lang="en-IN" sz="1600" dirty="0" err="1"/>
              <a:t>mindim</a:t>
            </a:r>
            <a:r>
              <a:rPr lang="en-IN" sz="1600" dirty="0"/>
              <a:t> </a:t>
            </a:r>
            <a:r>
              <a:rPr lang="en-IN" sz="1600" dirty="0" err="1"/>
              <a:t>maxdim</a:t>
            </a:r>
            <a:r>
              <a:rPr lang="en-IN" sz="1600" dirty="0"/>
              <a:t>])</a:t>
            </a:r>
          </a:p>
          <a:p>
            <a:r>
              <a:rPr lang="en-IN" sz="1600" dirty="0"/>
              <a:t>S = </a:t>
            </a:r>
            <a:r>
              <a:rPr lang="en-IN" sz="1600" dirty="0" err="1"/>
              <a:t>qtdecomp</a:t>
            </a:r>
            <a:r>
              <a:rPr lang="en-IN" sz="1600" dirty="0"/>
              <a:t>(I, fun)</a:t>
            </a:r>
          </a:p>
          <a:p>
            <a:r>
              <a:rPr lang="en-IN" sz="1600" dirty="0"/>
              <a:t>S = </a:t>
            </a:r>
            <a:r>
              <a:rPr lang="en-IN" sz="1600" dirty="0" err="1"/>
              <a:t>qtdecomp</a:t>
            </a:r>
            <a:r>
              <a:rPr lang="en-IN" sz="1600" dirty="0"/>
              <a:t>(I, fun, ...)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16ACE5E-5B54-0612-0E6B-900521094191}"/>
              </a:ext>
            </a:extLst>
          </p:cNvPr>
          <p:cNvSpPr txBox="1"/>
          <p:nvPr/>
        </p:nvSpPr>
        <p:spPr>
          <a:xfrm>
            <a:off x="519599" y="4597745"/>
            <a:ext cx="439509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600" b="1" u="sng" dirty="0"/>
              <a:t>Parameters</a:t>
            </a:r>
            <a:endParaRPr lang="en-IN" sz="16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/>
              <a:t>I (Matrix):</a:t>
            </a:r>
            <a:r>
              <a:rPr lang="en-IN" sz="1600" dirty="0"/>
              <a:t> Input grayscale image.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/>
              <a:t>threshold / fun (Optional):</a:t>
            </a:r>
            <a:r>
              <a:rPr lang="en-IN" sz="1600" dirty="0"/>
              <a:t> Block splitting criterion.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 err="1"/>
              <a:t>mindim</a:t>
            </a:r>
            <a:r>
              <a:rPr lang="en-IN" sz="1600" b="1" dirty="0"/>
              <a:t> / </a:t>
            </a:r>
            <a:r>
              <a:rPr lang="en-IN" sz="1600" b="1" dirty="0" err="1"/>
              <a:t>maxdim</a:t>
            </a:r>
            <a:r>
              <a:rPr lang="en-IN" sz="1600" b="1" dirty="0"/>
              <a:t> (Optional):</a:t>
            </a:r>
            <a:r>
              <a:rPr lang="en-IN" sz="1600" dirty="0"/>
              <a:t> Minimum and maximum block sizes.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/>
              <a:t>S (Matrix):</a:t>
            </a:r>
            <a:r>
              <a:rPr lang="en-IN" sz="1600" dirty="0"/>
              <a:t> Quadtree decomposition matrix.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 SPACE, CLASS RANGE &amp; QUALITY METRICS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Function Deep Dive — Dependency Chains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94360" y="137160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Several ported functions rely on smaller dependency functions that Scilab lacked natively. These were implemented first, then reused across the toolbox — mirroring Octave's own internal structure.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94360" y="2103120"/>
            <a:ext cx="2122961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50392" y="2340864"/>
            <a:ext cx="502920" cy="502920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7" name="Image 0" descr="/home/claude/work/assets/FaExchangeAlt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859" y="2421331"/>
            <a:ext cx="341986" cy="34198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63040" y="2340864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3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lab2cls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50392" y="3017520"/>
            <a:ext cx="1732788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3127248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by: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850392" y="3401568"/>
            <a:ext cx="2825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lab2uint8</a:t>
            </a:r>
            <a:endParaRPr lang="en-US" sz="1200" dirty="0"/>
          </a:p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lab2uint16</a:t>
            </a:r>
            <a:endParaRPr lang="en-US" sz="1200" dirty="0"/>
          </a:p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lab2double</a:t>
            </a:r>
            <a:endParaRPr lang="en-US" sz="1200" dirty="0"/>
          </a:p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lab2single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3116581" y="2103120"/>
            <a:ext cx="269748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284335" y="2386670"/>
            <a:ext cx="502920" cy="502920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14" name="Image 1" descr="/home/claude/work/assets/FaTabl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802" y="2463479"/>
            <a:ext cx="341986" cy="34198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867722" y="2362068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3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intmin / intmax</a:t>
            </a:r>
            <a:endParaRPr lang="en-US" sz="1500" dirty="0"/>
          </a:p>
        </p:txBody>
      </p:sp>
      <p:sp>
        <p:nvSpPr>
          <p:cNvPr id="16" name="Shape 12"/>
          <p:cNvSpPr/>
          <p:nvPr/>
        </p:nvSpPr>
        <p:spPr>
          <a:xfrm>
            <a:off x="3364802" y="3017520"/>
            <a:ext cx="2294126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3284335" y="3154680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by: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3244597" y="3323499"/>
            <a:ext cx="2825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getrangefromclass</a:t>
            </a:r>
            <a:endParaRPr lang="en-US" sz="1200" dirty="0"/>
          </a:p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graythresh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6158440" y="2116836"/>
            <a:ext cx="201168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6248172" y="2383012"/>
            <a:ext cx="502920" cy="502920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21" name="Image 2" descr="/home/claude/work/assets/FaLayerGroup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8639" y="2456820"/>
            <a:ext cx="341986" cy="341986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862572" y="239344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3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postpad</a:t>
            </a:r>
            <a:endParaRPr lang="en-US" sz="1500" dirty="0"/>
          </a:p>
        </p:txBody>
      </p:sp>
      <p:sp>
        <p:nvSpPr>
          <p:cNvPr id="23" name="Shape 18"/>
          <p:cNvSpPr/>
          <p:nvPr/>
        </p:nvSpPr>
        <p:spPr>
          <a:xfrm>
            <a:off x="6172200" y="3017520"/>
            <a:ext cx="1910751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8593745" y="3246121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by:</a:t>
            </a:r>
            <a:endParaRPr lang="en-US" sz="1050" dirty="0"/>
          </a:p>
        </p:txBody>
      </p:sp>
      <p:sp>
        <p:nvSpPr>
          <p:cNvPr id="25" name="Text 20"/>
          <p:cNvSpPr/>
          <p:nvPr/>
        </p:nvSpPr>
        <p:spPr>
          <a:xfrm>
            <a:off x="6277585" y="3326777"/>
            <a:ext cx="2825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stretchlim</a:t>
            </a:r>
            <a:endParaRPr lang="en-US" sz="1200" dirty="0"/>
          </a:p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normxcorr2</a:t>
            </a:r>
            <a:endParaRPr lang="en-US" sz="1200" dirty="0"/>
          </a:p>
        </p:txBody>
      </p:sp>
      <p:sp>
        <p:nvSpPr>
          <p:cNvPr id="30" name="Text 24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31" name="Text 25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33" name="Shape 15">
            <a:extLst>
              <a:ext uri="{FF2B5EF4-FFF2-40B4-BE49-F238E27FC236}">
                <a16:creationId xmlns:a16="http://schemas.microsoft.com/office/drawing/2014/main" id="{44C49A14-8777-2EDE-AEC4-2153F5AE5203}"/>
              </a:ext>
            </a:extLst>
          </p:cNvPr>
          <p:cNvSpPr/>
          <p:nvPr/>
        </p:nvSpPr>
        <p:spPr>
          <a:xfrm>
            <a:off x="8543281" y="2116836"/>
            <a:ext cx="201168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37" name="Text 17">
            <a:extLst>
              <a:ext uri="{FF2B5EF4-FFF2-40B4-BE49-F238E27FC236}">
                <a16:creationId xmlns:a16="http://schemas.microsoft.com/office/drawing/2014/main" id="{379A7EA1-A04A-1B4E-12FA-62B6AA72F7AF}"/>
              </a:ext>
            </a:extLst>
          </p:cNvPr>
          <p:cNvSpPr/>
          <p:nvPr/>
        </p:nvSpPr>
        <p:spPr>
          <a:xfrm>
            <a:off x="9294799" y="239344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 err="1">
                <a:solidFill>
                  <a:srgbClr val="0F234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immse</a:t>
            </a:r>
            <a:endParaRPr lang="en-US" sz="1500" dirty="0"/>
          </a:p>
        </p:txBody>
      </p:sp>
      <p:sp>
        <p:nvSpPr>
          <p:cNvPr id="39" name="Shape 18">
            <a:extLst>
              <a:ext uri="{FF2B5EF4-FFF2-40B4-BE49-F238E27FC236}">
                <a16:creationId xmlns:a16="http://schemas.microsoft.com/office/drawing/2014/main" id="{A7EA6D13-C19F-2F55-314C-46D44A00848F}"/>
              </a:ext>
            </a:extLst>
          </p:cNvPr>
          <p:cNvSpPr/>
          <p:nvPr/>
        </p:nvSpPr>
        <p:spPr>
          <a:xfrm>
            <a:off x="8593745" y="3017520"/>
            <a:ext cx="1910751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4828BAD2-2D6F-4CB8-265A-FF8EC6755E9D}"/>
              </a:ext>
            </a:extLst>
          </p:cNvPr>
          <p:cNvSpPr/>
          <p:nvPr/>
        </p:nvSpPr>
        <p:spPr>
          <a:xfrm>
            <a:off x="8644209" y="3145536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by:</a:t>
            </a:r>
            <a:endParaRPr lang="en-US" sz="1050" dirty="0"/>
          </a:p>
        </p:txBody>
      </p:sp>
      <p:sp>
        <p:nvSpPr>
          <p:cNvPr id="45" name="Text 19">
            <a:extLst>
              <a:ext uri="{FF2B5EF4-FFF2-40B4-BE49-F238E27FC236}">
                <a16:creationId xmlns:a16="http://schemas.microsoft.com/office/drawing/2014/main" id="{10FB2EF4-F2AF-DBAB-AB18-957F95DE808D}"/>
              </a:ext>
            </a:extLst>
          </p:cNvPr>
          <p:cNvSpPr/>
          <p:nvPr/>
        </p:nvSpPr>
        <p:spPr>
          <a:xfrm>
            <a:off x="6328639" y="3134710"/>
            <a:ext cx="2825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by:</a:t>
            </a:r>
            <a:endParaRPr lang="en-US" sz="1050" dirty="0"/>
          </a:p>
        </p:txBody>
      </p:sp>
      <p:sp>
        <p:nvSpPr>
          <p:cNvPr id="47" name="Text 20">
            <a:extLst>
              <a:ext uri="{FF2B5EF4-FFF2-40B4-BE49-F238E27FC236}">
                <a16:creationId xmlns:a16="http://schemas.microsoft.com/office/drawing/2014/main" id="{2A1696FC-18D8-B3B5-DD1C-121D8812CA6E}"/>
              </a:ext>
            </a:extLst>
          </p:cNvPr>
          <p:cNvSpPr/>
          <p:nvPr/>
        </p:nvSpPr>
        <p:spPr>
          <a:xfrm>
            <a:off x="8644209" y="3253624"/>
            <a:ext cx="2825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 err="1">
                <a:solidFill>
                  <a:srgbClr val="0E74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psnr</a:t>
            </a:r>
            <a:endParaRPr lang="en-US" sz="1200" dirty="0"/>
          </a:p>
        </p:txBody>
      </p:sp>
      <p:sp>
        <p:nvSpPr>
          <p:cNvPr id="49" name="Shape 16">
            <a:extLst>
              <a:ext uri="{FF2B5EF4-FFF2-40B4-BE49-F238E27FC236}">
                <a16:creationId xmlns:a16="http://schemas.microsoft.com/office/drawing/2014/main" id="{581598E9-1D3B-70FD-51A9-8F7BAE9886AF}"/>
              </a:ext>
            </a:extLst>
          </p:cNvPr>
          <p:cNvSpPr/>
          <p:nvPr/>
        </p:nvSpPr>
        <p:spPr>
          <a:xfrm>
            <a:off x="8711412" y="2406942"/>
            <a:ext cx="502920" cy="502920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53" name="Image 3" descr="/home/claude/work/assets/FaChartLine_white.png">
            <a:extLst>
              <a:ext uri="{FF2B5EF4-FFF2-40B4-BE49-F238E27FC236}">
                <a16:creationId xmlns:a16="http://schemas.microsoft.com/office/drawing/2014/main" id="{30D85799-DFED-C002-DBFD-113F8DC242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5518" y="2522104"/>
            <a:ext cx="317564" cy="31756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A3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2032BD-02FA-07BD-BBDA-F9739D34B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27">
            <a:extLst>
              <a:ext uri="{FF2B5EF4-FFF2-40B4-BE49-F238E27FC236}">
                <a16:creationId xmlns:a16="http://schemas.microsoft.com/office/drawing/2014/main" id="{0A2D4CD7-26E6-5C9E-3588-31B611294014}"/>
              </a:ext>
            </a:extLst>
          </p:cNvPr>
          <p:cNvSpPr/>
          <p:nvPr/>
        </p:nvSpPr>
        <p:spPr>
          <a:xfrm>
            <a:off x="594360" y="713232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Challenges &amp; Key Learnings</a:t>
            </a:r>
            <a:endParaRPr lang="en-US" sz="3000" dirty="0"/>
          </a:p>
        </p:txBody>
      </p:sp>
      <p:sp>
        <p:nvSpPr>
          <p:cNvPr id="50" name="Text 44">
            <a:extLst>
              <a:ext uri="{FF2B5EF4-FFF2-40B4-BE49-F238E27FC236}">
                <a16:creationId xmlns:a16="http://schemas.microsoft.com/office/drawing/2014/main" id="{BFAF04F1-6B40-688C-BAB5-CD661819923C}"/>
              </a:ext>
            </a:extLst>
          </p:cNvPr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51" name="Text 45">
            <a:extLst>
              <a:ext uri="{FF2B5EF4-FFF2-40B4-BE49-F238E27FC236}">
                <a16:creationId xmlns:a16="http://schemas.microsoft.com/office/drawing/2014/main" id="{C6EEEB98-B0F7-75F1-D8AC-0D75D674DFD6}"/>
              </a:ext>
            </a:extLst>
          </p:cNvPr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52" name="Shape 0">
            <a:extLst>
              <a:ext uri="{FF2B5EF4-FFF2-40B4-BE49-F238E27FC236}">
                <a16:creationId xmlns:a16="http://schemas.microsoft.com/office/drawing/2014/main" id="{9D6CAF96-ED77-75A9-EFD1-7C457662591B}"/>
              </a:ext>
            </a:extLst>
          </p:cNvPr>
          <p:cNvSpPr/>
          <p:nvPr/>
        </p:nvSpPr>
        <p:spPr>
          <a:xfrm>
            <a:off x="9448495" y="4846320"/>
            <a:ext cx="137160" cy="137160"/>
          </a:xfrm>
          <a:prstGeom prst="rect">
            <a:avLst/>
          </a:prstGeom>
          <a:solidFill>
            <a:srgbClr val="0E7490">
              <a:alpha val="17000"/>
            </a:srgbClr>
          </a:solidFill>
          <a:ln/>
        </p:spPr>
      </p:sp>
      <p:sp>
        <p:nvSpPr>
          <p:cNvPr id="54" name="Shape 1">
            <a:extLst>
              <a:ext uri="{FF2B5EF4-FFF2-40B4-BE49-F238E27FC236}">
                <a16:creationId xmlns:a16="http://schemas.microsoft.com/office/drawing/2014/main" id="{BD85245E-5643-9790-E7ED-F3AC063A1C24}"/>
              </a:ext>
            </a:extLst>
          </p:cNvPr>
          <p:cNvSpPr/>
          <p:nvPr/>
        </p:nvSpPr>
        <p:spPr>
          <a:xfrm>
            <a:off x="9631375" y="4846320"/>
            <a:ext cx="137160" cy="137160"/>
          </a:xfrm>
          <a:prstGeom prst="rect">
            <a:avLst/>
          </a:prstGeom>
          <a:solidFill>
            <a:srgbClr val="0E7490">
              <a:alpha val="21000"/>
            </a:srgbClr>
          </a:solidFill>
          <a:ln/>
        </p:spPr>
      </p:sp>
      <p:sp>
        <p:nvSpPr>
          <p:cNvPr id="56" name="Shape 2">
            <a:extLst>
              <a:ext uri="{FF2B5EF4-FFF2-40B4-BE49-F238E27FC236}">
                <a16:creationId xmlns:a16="http://schemas.microsoft.com/office/drawing/2014/main" id="{292C4EC6-4943-2526-092F-A12D24AB70AC}"/>
              </a:ext>
            </a:extLst>
          </p:cNvPr>
          <p:cNvSpPr/>
          <p:nvPr/>
        </p:nvSpPr>
        <p:spPr>
          <a:xfrm>
            <a:off x="9814255" y="4846320"/>
            <a:ext cx="137160" cy="137160"/>
          </a:xfrm>
          <a:prstGeom prst="rect">
            <a:avLst/>
          </a:prstGeom>
          <a:solidFill>
            <a:srgbClr val="0E7490">
              <a:alpha val="45000"/>
            </a:srgbClr>
          </a:solidFill>
          <a:ln/>
        </p:spPr>
      </p:sp>
      <p:sp>
        <p:nvSpPr>
          <p:cNvPr id="58" name="Shape 3">
            <a:extLst>
              <a:ext uri="{FF2B5EF4-FFF2-40B4-BE49-F238E27FC236}">
                <a16:creationId xmlns:a16="http://schemas.microsoft.com/office/drawing/2014/main" id="{50EC9F1D-82BB-271E-7B58-012D494BD701}"/>
              </a:ext>
            </a:extLst>
          </p:cNvPr>
          <p:cNvSpPr/>
          <p:nvPr/>
        </p:nvSpPr>
        <p:spPr>
          <a:xfrm>
            <a:off x="10362895" y="4846320"/>
            <a:ext cx="137160" cy="137160"/>
          </a:xfrm>
          <a:prstGeom prst="rect">
            <a:avLst/>
          </a:prstGeom>
          <a:solidFill>
            <a:srgbClr val="0E7490">
              <a:alpha val="41000"/>
            </a:srgbClr>
          </a:solidFill>
          <a:ln/>
        </p:spPr>
      </p:sp>
      <p:sp>
        <p:nvSpPr>
          <p:cNvPr id="60" name="Shape 4">
            <a:extLst>
              <a:ext uri="{FF2B5EF4-FFF2-40B4-BE49-F238E27FC236}">
                <a16:creationId xmlns:a16="http://schemas.microsoft.com/office/drawing/2014/main" id="{571D8457-B1E4-F212-C54D-DC3587854F0E}"/>
              </a:ext>
            </a:extLst>
          </p:cNvPr>
          <p:cNvSpPr/>
          <p:nvPr/>
        </p:nvSpPr>
        <p:spPr>
          <a:xfrm>
            <a:off x="9448495" y="5029200"/>
            <a:ext cx="137160" cy="137160"/>
          </a:xfrm>
          <a:prstGeom prst="rect">
            <a:avLst/>
          </a:prstGeom>
          <a:solidFill>
            <a:srgbClr val="0E7490">
              <a:alpha val="37000"/>
            </a:srgbClr>
          </a:solidFill>
          <a:ln/>
        </p:spPr>
      </p:sp>
      <p:sp>
        <p:nvSpPr>
          <p:cNvPr id="62" name="Shape 5">
            <a:extLst>
              <a:ext uri="{FF2B5EF4-FFF2-40B4-BE49-F238E27FC236}">
                <a16:creationId xmlns:a16="http://schemas.microsoft.com/office/drawing/2014/main" id="{793AE76B-923B-7692-49C7-C2965F0ADBC8}"/>
              </a:ext>
            </a:extLst>
          </p:cNvPr>
          <p:cNvSpPr/>
          <p:nvPr/>
        </p:nvSpPr>
        <p:spPr>
          <a:xfrm>
            <a:off x="9631375" y="5029200"/>
            <a:ext cx="137160" cy="137160"/>
          </a:xfrm>
          <a:prstGeom prst="rect">
            <a:avLst/>
          </a:prstGeom>
          <a:solidFill>
            <a:srgbClr val="0E7490">
              <a:alpha val="60000"/>
            </a:srgbClr>
          </a:solidFill>
          <a:ln/>
        </p:spPr>
      </p:sp>
      <p:sp>
        <p:nvSpPr>
          <p:cNvPr id="64" name="Shape 6">
            <a:extLst>
              <a:ext uri="{FF2B5EF4-FFF2-40B4-BE49-F238E27FC236}">
                <a16:creationId xmlns:a16="http://schemas.microsoft.com/office/drawing/2014/main" id="{B9F2BBDB-A8B5-A31C-2CEA-C12B97C800B7}"/>
              </a:ext>
            </a:extLst>
          </p:cNvPr>
          <p:cNvSpPr/>
          <p:nvPr/>
        </p:nvSpPr>
        <p:spPr>
          <a:xfrm>
            <a:off x="9814255" y="5029200"/>
            <a:ext cx="137160" cy="137160"/>
          </a:xfrm>
          <a:prstGeom prst="rect">
            <a:avLst/>
          </a:prstGeom>
          <a:solidFill>
            <a:srgbClr val="0E7490">
              <a:alpha val="22000"/>
            </a:srgbClr>
          </a:solidFill>
          <a:ln/>
        </p:spPr>
      </p:sp>
      <p:sp>
        <p:nvSpPr>
          <p:cNvPr id="66" name="Shape 7">
            <a:extLst>
              <a:ext uri="{FF2B5EF4-FFF2-40B4-BE49-F238E27FC236}">
                <a16:creationId xmlns:a16="http://schemas.microsoft.com/office/drawing/2014/main" id="{556DE8D3-F065-05A2-20C9-7001DD155616}"/>
              </a:ext>
            </a:extLst>
          </p:cNvPr>
          <p:cNvSpPr/>
          <p:nvPr/>
        </p:nvSpPr>
        <p:spPr>
          <a:xfrm>
            <a:off x="9997135" y="5029200"/>
            <a:ext cx="137160" cy="137160"/>
          </a:xfrm>
          <a:prstGeom prst="rect">
            <a:avLst/>
          </a:prstGeom>
          <a:solidFill>
            <a:srgbClr val="0E7490">
              <a:alpha val="54000"/>
            </a:srgbClr>
          </a:solidFill>
          <a:ln/>
        </p:spPr>
      </p:sp>
      <p:sp>
        <p:nvSpPr>
          <p:cNvPr id="68" name="Shape 8">
            <a:extLst>
              <a:ext uri="{FF2B5EF4-FFF2-40B4-BE49-F238E27FC236}">
                <a16:creationId xmlns:a16="http://schemas.microsoft.com/office/drawing/2014/main" id="{45BE2E59-20DC-4461-EAE3-8811F89BD16A}"/>
              </a:ext>
            </a:extLst>
          </p:cNvPr>
          <p:cNvSpPr/>
          <p:nvPr/>
        </p:nvSpPr>
        <p:spPr>
          <a:xfrm>
            <a:off x="10180015" y="5029200"/>
            <a:ext cx="137160" cy="137160"/>
          </a:xfrm>
          <a:prstGeom prst="rect">
            <a:avLst/>
          </a:prstGeom>
          <a:solidFill>
            <a:srgbClr val="0E7490">
              <a:alpha val="54000"/>
            </a:srgbClr>
          </a:solidFill>
          <a:ln/>
        </p:spPr>
      </p:sp>
      <p:sp>
        <p:nvSpPr>
          <p:cNvPr id="70" name="Shape 9">
            <a:extLst>
              <a:ext uri="{FF2B5EF4-FFF2-40B4-BE49-F238E27FC236}">
                <a16:creationId xmlns:a16="http://schemas.microsoft.com/office/drawing/2014/main" id="{DDCB1FF1-AE76-BF0D-22A0-9D796BE1086C}"/>
              </a:ext>
            </a:extLst>
          </p:cNvPr>
          <p:cNvSpPr/>
          <p:nvPr/>
        </p:nvSpPr>
        <p:spPr>
          <a:xfrm>
            <a:off x="10362895" y="5029200"/>
            <a:ext cx="137160" cy="137160"/>
          </a:xfrm>
          <a:prstGeom prst="rect">
            <a:avLst/>
          </a:prstGeom>
          <a:solidFill>
            <a:srgbClr val="0E7490">
              <a:alpha val="17000"/>
            </a:srgbClr>
          </a:solidFill>
          <a:ln/>
        </p:spPr>
      </p:sp>
      <p:sp>
        <p:nvSpPr>
          <p:cNvPr id="72" name="Shape 10">
            <a:extLst>
              <a:ext uri="{FF2B5EF4-FFF2-40B4-BE49-F238E27FC236}">
                <a16:creationId xmlns:a16="http://schemas.microsoft.com/office/drawing/2014/main" id="{C8CD7851-8FF5-D5AE-8C24-E04C72F5F72F}"/>
              </a:ext>
            </a:extLst>
          </p:cNvPr>
          <p:cNvSpPr/>
          <p:nvPr/>
        </p:nvSpPr>
        <p:spPr>
          <a:xfrm>
            <a:off x="10545775" y="5029200"/>
            <a:ext cx="137160" cy="137160"/>
          </a:xfrm>
          <a:prstGeom prst="rect">
            <a:avLst/>
          </a:prstGeom>
          <a:solidFill>
            <a:srgbClr val="0E7490">
              <a:alpha val="40000"/>
            </a:srgbClr>
          </a:solidFill>
          <a:ln/>
        </p:spPr>
      </p:sp>
      <p:sp>
        <p:nvSpPr>
          <p:cNvPr id="74" name="Shape 11">
            <a:extLst>
              <a:ext uri="{FF2B5EF4-FFF2-40B4-BE49-F238E27FC236}">
                <a16:creationId xmlns:a16="http://schemas.microsoft.com/office/drawing/2014/main" id="{8EFCE8BD-E753-DAC7-57FF-9544D975D60A}"/>
              </a:ext>
            </a:extLst>
          </p:cNvPr>
          <p:cNvSpPr/>
          <p:nvPr/>
        </p:nvSpPr>
        <p:spPr>
          <a:xfrm>
            <a:off x="9448495" y="5212080"/>
            <a:ext cx="137160" cy="137160"/>
          </a:xfrm>
          <a:prstGeom prst="rect">
            <a:avLst/>
          </a:prstGeom>
          <a:solidFill>
            <a:srgbClr val="0E7490">
              <a:alpha val="31000"/>
            </a:srgbClr>
          </a:solidFill>
          <a:ln/>
        </p:spPr>
      </p:sp>
      <p:sp>
        <p:nvSpPr>
          <p:cNvPr id="76" name="Shape 12">
            <a:extLst>
              <a:ext uri="{FF2B5EF4-FFF2-40B4-BE49-F238E27FC236}">
                <a16:creationId xmlns:a16="http://schemas.microsoft.com/office/drawing/2014/main" id="{AA7F16F5-86C3-1F4D-AEDC-7447A9B8EA5B}"/>
              </a:ext>
            </a:extLst>
          </p:cNvPr>
          <p:cNvSpPr/>
          <p:nvPr/>
        </p:nvSpPr>
        <p:spPr>
          <a:xfrm>
            <a:off x="9631375" y="5212080"/>
            <a:ext cx="137160" cy="137160"/>
          </a:xfrm>
          <a:prstGeom prst="rect">
            <a:avLst/>
          </a:prstGeom>
          <a:solidFill>
            <a:srgbClr val="0E7490">
              <a:alpha val="24000"/>
            </a:srgbClr>
          </a:solidFill>
          <a:ln/>
        </p:spPr>
      </p:sp>
      <p:sp>
        <p:nvSpPr>
          <p:cNvPr id="78" name="Shape 13">
            <a:extLst>
              <a:ext uri="{FF2B5EF4-FFF2-40B4-BE49-F238E27FC236}">
                <a16:creationId xmlns:a16="http://schemas.microsoft.com/office/drawing/2014/main" id="{AFB6E427-6610-EBE6-F4FA-63376C6783DC}"/>
              </a:ext>
            </a:extLst>
          </p:cNvPr>
          <p:cNvSpPr/>
          <p:nvPr/>
        </p:nvSpPr>
        <p:spPr>
          <a:xfrm>
            <a:off x="9997135" y="5212080"/>
            <a:ext cx="137160" cy="137160"/>
          </a:xfrm>
          <a:prstGeom prst="rect">
            <a:avLst/>
          </a:prstGeom>
          <a:solidFill>
            <a:srgbClr val="0E7490">
              <a:alpha val="16000"/>
            </a:srgbClr>
          </a:solidFill>
          <a:ln/>
        </p:spPr>
      </p:sp>
      <p:sp>
        <p:nvSpPr>
          <p:cNvPr id="80" name="Shape 14">
            <a:extLst>
              <a:ext uri="{FF2B5EF4-FFF2-40B4-BE49-F238E27FC236}">
                <a16:creationId xmlns:a16="http://schemas.microsoft.com/office/drawing/2014/main" id="{199CCA11-A41C-BD58-0818-216879F5AE00}"/>
              </a:ext>
            </a:extLst>
          </p:cNvPr>
          <p:cNvSpPr/>
          <p:nvPr/>
        </p:nvSpPr>
        <p:spPr>
          <a:xfrm>
            <a:off x="10180015" y="5212080"/>
            <a:ext cx="137160" cy="137160"/>
          </a:xfrm>
          <a:prstGeom prst="rect">
            <a:avLst/>
          </a:prstGeom>
          <a:solidFill>
            <a:srgbClr val="0E7490">
              <a:alpha val="23000"/>
            </a:srgbClr>
          </a:solidFill>
          <a:ln/>
        </p:spPr>
      </p:sp>
      <p:sp>
        <p:nvSpPr>
          <p:cNvPr id="82" name="Shape 15">
            <a:extLst>
              <a:ext uri="{FF2B5EF4-FFF2-40B4-BE49-F238E27FC236}">
                <a16:creationId xmlns:a16="http://schemas.microsoft.com/office/drawing/2014/main" id="{AE40644B-C784-B8C8-E3E8-C3C98F52972B}"/>
              </a:ext>
            </a:extLst>
          </p:cNvPr>
          <p:cNvSpPr/>
          <p:nvPr/>
        </p:nvSpPr>
        <p:spPr>
          <a:xfrm>
            <a:off x="10362895" y="5212080"/>
            <a:ext cx="137160" cy="137160"/>
          </a:xfrm>
          <a:prstGeom prst="rect">
            <a:avLst/>
          </a:prstGeom>
          <a:solidFill>
            <a:srgbClr val="0E7490">
              <a:alpha val="21000"/>
            </a:srgbClr>
          </a:solidFill>
          <a:ln/>
        </p:spPr>
      </p:sp>
      <p:sp>
        <p:nvSpPr>
          <p:cNvPr id="84" name="Shape 16">
            <a:extLst>
              <a:ext uri="{FF2B5EF4-FFF2-40B4-BE49-F238E27FC236}">
                <a16:creationId xmlns:a16="http://schemas.microsoft.com/office/drawing/2014/main" id="{87E71A2D-52BE-923D-B978-B3765F95DFA6}"/>
              </a:ext>
            </a:extLst>
          </p:cNvPr>
          <p:cNvSpPr/>
          <p:nvPr/>
        </p:nvSpPr>
        <p:spPr>
          <a:xfrm>
            <a:off x="10545775" y="5212080"/>
            <a:ext cx="137160" cy="137160"/>
          </a:xfrm>
          <a:prstGeom prst="rect">
            <a:avLst/>
          </a:prstGeom>
          <a:solidFill>
            <a:srgbClr val="0E7490">
              <a:alpha val="28000"/>
            </a:srgbClr>
          </a:solidFill>
          <a:ln/>
        </p:spPr>
      </p:sp>
      <p:sp>
        <p:nvSpPr>
          <p:cNvPr id="86" name="Shape 17">
            <a:extLst>
              <a:ext uri="{FF2B5EF4-FFF2-40B4-BE49-F238E27FC236}">
                <a16:creationId xmlns:a16="http://schemas.microsoft.com/office/drawing/2014/main" id="{C2A9622B-07C9-F4A6-8FA1-6BD4FB8670E1}"/>
              </a:ext>
            </a:extLst>
          </p:cNvPr>
          <p:cNvSpPr/>
          <p:nvPr/>
        </p:nvSpPr>
        <p:spPr>
          <a:xfrm>
            <a:off x="9448495" y="5394960"/>
            <a:ext cx="137160" cy="137160"/>
          </a:xfrm>
          <a:prstGeom prst="rect">
            <a:avLst/>
          </a:prstGeom>
          <a:solidFill>
            <a:srgbClr val="0E7490">
              <a:alpha val="40000"/>
            </a:srgbClr>
          </a:solidFill>
          <a:ln/>
        </p:spPr>
      </p:sp>
      <p:sp>
        <p:nvSpPr>
          <p:cNvPr id="88" name="Shape 18">
            <a:extLst>
              <a:ext uri="{FF2B5EF4-FFF2-40B4-BE49-F238E27FC236}">
                <a16:creationId xmlns:a16="http://schemas.microsoft.com/office/drawing/2014/main" id="{F00A9C2B-7CBC-D6C5-7A61-ACBC217E0F6B}"/>
              </a:ext>
            </a:extLst>
          </p:cNvPr>
          <p:cNvSpPr/>
          <p:nvPr/>
        </p:nvSpPr>
        <p:spPr>
          <a:xfrm>
            <a:off x="9997135" y="5394960"/>
            <a:ext cx="137160" cy="137160"/>
          </a:xfrm>
          <a:prstGeom prst="rect">
            <a:avLst/>
          </a:prstGeom>
          <a:solidFill>
            <a:srgbClr val="0E7490">
              <a:alpha val="35000"/>
            </a:srgbClr>
          </a:solidFill>
          <a:ln/>
        </p:spPr>
      </p:sp>
      <p:sp>
        <p:nvSpPr>
          <p:cNvPr id="90" name="Shape 19">
            <a:extLst>
              <a:ext uri="{FF2B5EF4-FFF2-40B4-BE49-F238E27FC236}">
                <a16:creationId xmlns:a16="http://schemas.microsoft.com/office/drawing/2014/main" id="{11D80A14-6FBA-F6C6-DDC6-199F6DAA6FD7}"/>
              </a:ext>
            </a:extLst>
          </p:cNvPr>
          <p:cNvSpPr/>
          <p:nvPr/>
        </p:nvSpPr>
        <p:spPr>
          <a:xfrm>
            <a:off x="10362895" y="5394960"/>
            <a:ext cx="137160" cy="137160"/>
          </a:xfrm>
          <a:prstGeom prst="rect">
            <a:avLst/>
          </a:prstGeom>
          <a:solidFill>
            <a:srgbClr val="0E7490">
              <a:alpha val="48000"/>
            </a:srgbClr>
          </a:solidFill>
          <a:ln/>
        </p:spPr>
      </p:sp>
      <p:sp>
        <p:nvSpPr>
          <p:cNvPr id="92" name="Shape 20">
            <a:extLst>
              <a:ext uri="{FF2B5EF4-FFF2-40B4-BE49-F238E27FC236}">
                <a16:creationId xmlns:a16="http://schemas.microsoft.com/office/drawing/2014/main" id="{18777141-9A33-4310-6E90-3D1175494274}"/>
              </a:ext>
            </a:extLst>
          </p:cNvPr>
          <p:cNvSpPr/>
          <p:nvPr/>
        </p:nvSpPr>
        <p:spPr>
          <a:xfrm>
            <a:off x="10545775" y="5394960"/>
            <a:ext cx="137160" cy="137160"/>
          </a:xfrm>
          <a:prstGeom prst="rect">
            <a:avLst/>
          </a:prstGeom>
          <a:solidFill>
            <a:srgbClr val="0E7490">
              <a:alpha val="33000"/>
            </a:srgbClr>
          </a:solidFill>
          <a:ln/>
        </p:spPr>
      </p:sp>
      <p:sp>
        <p:nvSpPr>
          <p:cNvPr id="94" name="Shape 21">
            <a:extLst>
              <a:ext uri="{FF2B5EF4-FFF2-40B4-BE49-F238E27FC236}">
                <a16:creationId xmlns:a16="http://schemas.microsoft.com/office/drawing/2014/main" id="{2075983F-7034-A207-2B4A-BB7F32FCB44A}"/>
              </a:ext>
            </a:extLst>
          </p:cNvPr>
          <p:cNvSpPr/>
          <p:nvPr/>
        </p:nvSpPr>
        <p:spPr>
          <a:xfrm>
            <a:off x="9448495" y="5577840"/>
            <a:ext cx="137160" cy="137160"/>
          </a:xfrm>
          <a:prstGeom prst="rect">
            <a:avLst/>
          </a:prstGeom>
          <a:solidFill>
            <a:srgbClr val="0E7490">
              <a:alpha val="51000"/>
            </a:srgbClr>
          </a:solidFill>
          <a:ln/>
        </p:spPr>
      </p:sp>
      <p:sp>
        <p:nvSpPr>
          <p:cNvPr id="96" name="Shape 22">
            <a:extLst>
              <a:ext uri="{FF2B5EF4-FFF2-40B4-BE49-F238E27FC236}">
                <a16:creationId xmlns:a16="http://schemas.microsoft.com/office/drawing/2014/main" id="{5E183BC3-CCE5-7318-2E19-046DA041EF22}"/>
              </a:ext>
            </a:extLst>
          </p:cNvPr>
          <p:cNvSpPr/>
          <p:nvPr/>
        </p:nvSpPr>
        <p:spPr>
          <a:xfrm>
            <a:off x="9631375" y="5577840"/>
            <a:ext cx="137160" cy="137160"/>
          </a:xfrm>
          <a:prstGeom prst="rect">
            <a:avLst/>
          </a:prstGeom>
          <a:solidFill>
            <a:srgbClr val="0E7490">
              <a:alpha val="32000"/>
            </a:srgbClr>
          </a:solidFill>
          <a:ln/>
        </p:spPr>
      </p:sp>
      <p:sp>
        <p:nvSpPr>
          <p:cNvPr id="98" name="Shape 23">
            <a:extLst>
              <a:ext uri="{FF2B5EF4-FFF2-40B4-BE49-F238E27FC236}">
                <a16:creationId xmlns:a16="http://schemas.microsoft.com/office/drawing/2014/main" id="{F2C6916C-FD8B-AC33-54DF-5D4064D32D77}"/>
              </a:ext>
            </a:extLst>
          </p:cNvPr>
          <p:cNvSpPr/>
          <p:nvPr/>
        </p:nvSpPr>
        <p:spPr>
          <a:xfrm>
            <a:off x="9997135" y="5577840"/>
            <a:ext cx="137160" cy="137160"/>
          </a:xfrm>
          <a:prstGeom prst="rect">
            <a:avLst/>
          </a:prstGeom>
          <a:solidFill>
            <a:srgbClr val="0E7490">
              <a:alpha val="13000"/>
            </a:srgbClr>
          </a:solidFill>
          <a:ln/>
        </p:spPr>
      </p:sp>
      <p:sp>
        <p:nvSpPr>
          <p:cNvPr id="100" name="Shape 24">
            <a:extLst>
              <a:ext uri="{FF2B5EF4-FFF2-40B4-BE49-F238E27FC236}">
                <a16:creationId xmlns:a16="http://schemas.microsoft.com/office/drawing/2014/main" id="{9FDB5B94-6588-EB02-C335-5C505C5EC578}"/>
              </a:ext>
            </a:extLst>
          </p:cNvPr>
          <p:cNvSpPr/>
          <p:nvPr/>
        </p:nvSpPr>
        <p:spPr>
          <a:xfrm>
            <a:off x="10180015" y="5577840"/>
            <a:ext cx="137160" cy="137160"/>
          </a:xfrm>
          <a:prstGeom prst="rect">
            <a:avLst/>
          </a:prstGeom>
          <a:solidFill>
            <a:srgbClr val="0E7490">
              <a:alpha val="56000"/>
            </a:srgbClr>
          </a:solidFill>
          <a:ln/>
        </p:spPr>
      </p:sp>
      <p:sp>
        <p:nvSpPr>
          <p:cNvPr id="102" name="Shape 25">
            <a:extLst>
              <a:ext uri="{FF2B5EF4-FFF2-40B4-BE49-F238E27FC236}">
                <a16:creationId xmlns:a16="http://schemas.microsoft.com/office/drawing/2014/main" id="{AC182ADB-89F4-7CAE-0C44-C67AD31A321C}"/>
              </a:ext>
            </a:extLst>
          </p:cNvPr>
          <p:cNvSpPr/>
          <p:nvPr/>
        </p:nvSpPr>
        <p:spPr>
          <a:xfrm>
            <a:off x="10362895" y="5577840"/>
            <a:ext cx="137160" cy="137160"/>
          </a:xfrm>
          <a:prstGeom prst="rect">
            <a:avLst/>
          </a:prstGeom>
          <a:solidFill>
            <a:srgbClr val="0E7490">
              <a:alpha val="45000"/>
            </a:srgbClr>
          </a:solidFill>
          <a:ln/>
        </p:spPr>
      </p:sp>
      <p:sp>
        <p:nvSpPr>
          <p:cNvPr id="104" name="Shape 28">
            <a:extLst>
              <a:ext uri="{FF2B5EF4-FFF2-40B4-BE49-F238E27FC236}">
                <a16:creationId xmlns:a16="http://schemas.microsoft.com/office/drawing/2014/main" id="{7FEDEA41-84EA-FC04-FB25-2FDDC4E034C0}"/>
              </a:ext>
            </a:extLst>
          </p:cNvPr>
          <p:cNvSpPr/>
          <p:nvPr/>
        </p:nvSpPr>
        <p:spPr>
          <a:xfrm>
            <a:off x="594360" y="1536192"/>
            <a:ext cx="5120640" cy="1325880"/>
          </a:xfrm>
          <a:prstGeom prst="roundRect">
            <a:avLst>
              <a:gd name="adj" fmla="val 5517"/>
            </a:avLst>
          </a:prstGeom>
          <a:solidFill>
            <a:srgbClr val="18355C"/>
          </a:solidFill>
          <a:ln w="12700">
            <a:solidFill>
              <a:srgbClr val="26436B"/>
            </a:solidFill>
            <a:prstDash val="solid"/>
          </a:ln>
        </p:spPr>
      </p:sp>
      <p:sp>
        <p:nvSpPr>
          <p:cNvPr id="106" name="Shape 29">
            <a:extLst>
              <a:ext uri="{FF2B5EF4-FFF2-40B4-BE49-F238E27FC236}">
                <a16:creationId xmlns:a16="http://schemas.microsoft.com/office/drawing/2014/main" id="{506A52DB-964D-4253-D70E-8F7206F020AB}"/>
              </a:ext>
            </a:extLst>
          </p:cNvPr>
          <p:cNvSpPr/>
          <p:nvPr/>
        </p:nvSpPr>
        <p:spPr>
          <a:xfrm>
            <a:off x="795528" y="1719072"/>
            <a:ext cx="438912" cy="438912"/>
          </a:xfrm>
          <a:prstGeom prst="ellipse">
            <a:avLst/>
          </a:prstGeom>
          <a:solidFill>
            <a:srgbClr val="22D3EE"/>
          </a:solidFill>
          <a:ln/>
        </p:spPr>
      </p:sp>
      <p:pic>
        <p:nvPicPr>
          <p:cNvPr id="108" name="Image 0" descr="/home/claude/work/assets/FaPuzzlePiece_navy.png">
            <a:extLst>
              <a:ext uri="{FF2B5EF4-FFF2-40B4-BE49-F238E27FC236}">
                <a16:creationId xmlns:a16="http://schemas.microsoft.com/office/drawing/2014/main" id="{CC13ECF0-2AA6-FA60-12B2-D001A9053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754" y="1789298"/>
            <a:ext cx="298460" cy="298460"/>
          </a:xfrm>
          <a:prstGeom prst="rect">
            <a:avLst/>
          </a:prstGeom>
        </p:spPr>
      </p:pic>
      <p:sp>
        <p:nvSpPr>
          <p:cNvPr id="110" name="Text 30">
            <a:extLst>
              <a:ext uri="{FF2B5EF4-FFF2-40B4-BE49-F238E27FC236}">
                <a16:creationId xmlns:a16="http://schemas.microsoft.com/office/drawing/2014/main" id="{8B548B2A-F360-50C9-4E5C-2D997BF0F54E}"/>
              </a:ext>
            </a:extLst>
          </p:cNvPr>
          <p:cNvSpPr/>
          <p:nvPr/>
        </p:nvSpPr>
        <p:spPr>
          <a:xfrm>
            <a:off x="1371600" y="1673352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Argument &amp; Type Semantics</a:t>
            </a:r>
            <a:endParaRPr lang="en-US" sz="1250" dirty="0"/>
          </a:p>
        </p:txBody>
      </p:sp>
      <p:sp>
        <p:nvSpPr>
          <p:cNvPr id="112" name="Text 31">
            <a:extLst>
              <a:ext uri="{FF2B5EF4-FFF2-40B4-BE49-F238E27FC236}">
                <a16:creationId xmlns:a16="http://schemas.microsoft.com/office/drawing/2014/main" id="{421920AD-FE40-2951-19E5-729C3CD9F1A3}"/>
              </a:ext>
            </a:extLst>
          </p:cNvPr>
          <p:cNvSpPr/>
          <p:nvPr/>
        </p:nvSpPr>
        <p:spPr>
          <a:xfrm>
            <a:off x="795528" y="2157984"/>
            <a:ext cx="4718304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C7D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Octave's nargin/varargin and dynamic typing needed manual reconstruction using Scilab's argn(2) and typeof() checks — especially for functions with optional arguments and multiple return values.</a:t>
            </a:r>
            <a:endParaRPr lang="en-US" sz="1000" dirty="0"/>
          </a:p>
        </p:txBody>
      </p:sp>
      <p:sp>
        <p:nvSpPr>
          <p:cNvPr id="114" name="Shape 32">
            <a:extLst>
              <a:ext uri="{FF2B5EF4-FFF2-40B4-BE49-F238E27FC236}">
                <a16:creationId xmlns:a16="http://schemas.microsoft.com/office/drawing/2014/main" id="{A0EC4D05-B13F-3B0F-2EFB-0FAFA468D4A2}"/>
              </a:ext>
            </a:extLst>
          </p:cNvPr>
          <p:cNvSpPr/>
          <p:nvPr/>
        </p:nvSpPr>
        <p:spPr>
          <a:xfrm>
            <a:off x="5943600" y="1536192"/>
            <a:ext cx="5120640" cy="1325880"/>
          </a:xfrm>
          <a:prstGeom prst="roundRect">
            <a:avLst>
              <a:gd name="adj" fmla="val 5517"/>
            </a:avLst>
          </a:prstGeom>
          <a:solidFill>
            <a:srgbClr val="18355C"/>
          </a:solidFill>
          <a:ln w="12700">
            <a:solidFill>
              <a:srgbClr val="26436B"/>
            </a:solidFill>
            <a:prstDash val="solid"/>
          </a:ln>
        </p:spPr>
      </p:sp>
      <p:sp>
        <p:nvSpPr>
          <p:cNvPr id="116" name="Shape 33">
            <a:extLst>
              <a:ext uri="{FF2B5EF4-FFF2-40B4-BE49-F238E27FC236}">
                <a16:creationId xmlns:a16="http://schemas.microsoft.com/office/drawing/2014/main" id="{D040E69A-0064-81C8-2E3E-AFB1349A8976}"/>
              </a:ext>
            </a:extLst>
          </p:cNvPr>
          <p:cNvSpPr/>
          <p:nvPr/>
        </p:nvSpPr>
        <p:spPr>
          <a:xfrm>
            <a:off x="6144768" y="1719072"/>
            <a:ext cx="438912" cy="438912"/>
          </a:xfrm>
          <a:prstGeom prst="ellipse">
            <a:avLst/>
          </a:prstGeom>
          <a:solidFill>
            <a:srgbClr val="22D3EE"/>
          </a:solidFill>
          <a:ln/>
        </p:spPr>
      </p:sp>
      <p:pic>
        <p:nvPicPr>
          <p:cNvPr id="118" name="Image 1" descr="/home/claude/work/assets/FaCogs_navy.png">
            <a:extLst>
              <a:ext uri="{FF2B5EF4-FFF2-40B4-BE49-F238E27FC236}">
                <a16:creationId xmlns:a16="http://schemas.microsoft.com/office/drawing/2014/main" id="{E51F68A9-96EF-5AA8-90BA-BADFE6B836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994" y="1789298"/>
            <a:ext cx="298460" cy="298460"/>
          </a:xfrm>
          <a:prstGeom prst="rect">
            <a:avLst/>
          </a:prstGeom>
        </p:spPr>
      </p:pic>
      <p:sp>
        <p:nvSpPr>
          <p:cNvPr id="120" name="Text 34">
            <a:extLst>
              <a:ext uri="{FF2B5EF4-FFF2-40B4-BE49-F238E27FC236}">
                <a16:creationId xmlns:a16="http://schemas.microsoft.com/office/drawing/2014/main" id="{BB755688-581C-3F0B-5504-78462D357F60}"/>
              </a:ext>
            </a:extLst>
          </p:cNvPr>
          <p:cNvSpPr/>
          <p:nvPr/>
        </p:nvSpPr>
        <p:spPr>
          <a:xfrm>
            <a:off x="6720840" y="1673352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Rebuilding Foundational Utilities</a:t>
            </a:r>
            <a:endParaRPr lang="en-US" sz="1250" dirty="0"/>
          </a:p>
        </p:txBody>
      </p:sp>
      <p:sp>
        <p:nvSpPr>
          <p:cNvPr id="122" name="Text 35">
            <a:extLst>
              <a:ext uri="{FF2B5EF4-FFF2-40B4-BE49-F238E27FC236}">
                <a16:creationId xmlns:a16="http://schemas.microsoft.com/office/drawing/2014/main" id="{89415992-87B3-8A38-67B8-92DBAD7FD26C}"/>
              </a:ext>
            </a:extLst>
          </p:cNvPr>
          <p:cNvSpPr/>
          <p:nvPr/>
        </p:nvSpPr>
        <p:spPr>
          <a:xfrm>
            <a:off x="6144768" y="2157984"/>
            <a:ext cx="4718304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C7D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Several ported functions depended on infrastructure Scilab lacks natively (postpad, lab2cls, intmin, intmax) — each had to be implemented and independently validated before its parent function could even be tested.</a:t>
            </a:r>
            <a:endParaRPr lang="en-US" sz="1000" dirty="0"/>
          </a:p>
        </p:txBody>
      </p:sp>
      <p:sp>
        <p:nvSpPr>
          <p:cNvPr id="124" name="Shape 36">
            <a:extLst>
              <a:ext uri="{FF2B5EF4-FFF2-40B4-BE49-F238E27FC236}">
                <a16:creationId xmlns:a16="http://schemas.microsoft.com/office/drawing/2014/main" id="{5DBC3E2B-DBFA-65FF-903C-3480F535309C}"/>
              </a:ext>
            </a:extLst>
          </p:cNvPr>
          <p:cNvSpPr/>
          <p:nvPr/>
        </p:nvSpPr>
        <p:spPr>
          <a:xfrm>
            <a:off x="594360" y="3026664"/>
            <a:ext cx="5120640" cy="1325880"/>
          </a:xfrm>
          <a:prstGeom prst="roundRect">
            <a:avLst>
              <a:gd name="adj" fmla="val 5517"/>
            </a:avLst>
          </a:prstGeom>
          <a:solidFill>
            <a:srgbClr val="18355C"/>
          </a:solidFill>
          <a:ln w="12700">
            <a:solidFill>
              <a:srgbClr val="26436B"/>
            </a:solidFill>
            <a:prstDash val="solid"/>
          </a:ln>
        </p:spPr>
      </p:sp>
      <p:sp>
        <p:nvSpPr>
          <p:cNvPr id="126" name="Shape 37">
            <a:extLst>
              <a:ext uri="{FF2B5EF4-FFF2-40B4-BE49-F238E27FC236}">
                <a16:creationId xmlns:a16="http://schemas.microsoft.com/office/drawing/2014/main" id="{5F227A6E-179A-40AB-7056-2EF9265ACCA6}"/>
              </a:ext>
            </a:extLst>
          </p:cNvPr>
          <p:cNvSpPr/>
          <p:nvPr/>
        </p:nvSpPr>
        <p:spPr>
          <a:xfrm>
            <a:off x="795528" y="3209544"/>
            <a:ext cx="438912" cy="438912"/>
          </a:xfrm>
          <a:prstGeom prst="ellipse">
            <a:avLst/>
          </a:prstGeom>
          <a:solidFill>
            <a:srgbClr val="22D3EE"/>
          </a:solidFill>
          <a:ln/>
        </p:spPr>
      </p:sp>
      <p:pic>
        <p:nvPicPr>
          <p:cNvPr id="128" name="Image 2" descr="/home/claude/work/assets/FaSitemap_navy.png">
            <a:extLst>
              <a:ext uri="{FF2B5EF4-FFF2-40B4-BE49-F238E27FC236}">
                <a16:creationId xmlns:a16="http://schemas.microsoft.com/office/drawing/2014/main" id="{DD89D7FA-9779-504E-AA3D-33506B400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754" y="3279770"/>
            <a:ext cx="298460" cy="298460"/>
          </a:xfrm>
          <a:prstGeom prst="rect">
            <a:avLst/>
          </a:prstGeom>
        </p:spPr>
      </p:pic>
      <p:sp>
        <p:nvSpPr>
          <p:cNvPr id="130" name="Text 38">
            <a:extLst>
              <a:ext uri="{FF2B5EF4-FFF2-40B4-BE49-F238E27FC236}">
                <a16:creationId xmlns:a16="http://schemas.microsoft.com/office/drawing/2014/main" id="{9920133B-2182-9665-0361-7B0AA59B766E}"/>
              </a:ext>
            </a:extLst>
          </p:cNvPr>
          <p:cNvSpPr/>
          <p:nvPr/>
        </p:nvSpPr>
        <p:spPr>
          <a:xfrm>
            <a:off x="1371600" y="3163824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Sparse-Matrix &amp; Indexing Differences</a:t>
            </a:r>
            <a:endParaRPr lang="en-US" sz="1250" dirty="0"/>
          </a:p>
        </p:txBody>
      </p:sp>
      <p:sp>
        <p:nvSpPr>
          <p:cNvPr id="132" name="Text 39">
            <a:extLst>
              <a:ext uri="{FF2B5EF4-FFF2-40B4-BE49-F238E27FC236}">
                <a16:creationId xmlns:a16="http://schemas.microsoft.com/office/drawing/2014/main" id="{5142B0AD-B835-EC93-B4BC-C1004C69A39A}"/>
              </a:ext>
            </a:extLst>
          </p:cNvPr>
          <p:cNvSpPr/>
          <p:nvPr/>
        </p:nvSpPr>
        <p:spPr>
          <a:xfrm>
            <a:off x="795528" y="3648456"/>
            <a:ext cx="4718304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C7D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qtdecomp's block-size output relies on sparse-matrix semantics that differ between the two tools, so the recursive splitting logic had to be rebuilt around Scilab's sparse() construction and indexing rules.</a:t>
            </a:r>
            <a:endParaRPr lang="en-US" sz="1000" dirty="0"/>
          </a:p>
        </p:txBody>
      </p:sp>
      <p:sp>
        <p:nvSpPr>
          <p:cNvPr id="134" name="Shape 40">
            <a:extLst>
              <a:ext uri="{FF2B5EF4-FFF2-40B4-BE49-F238E27FC236}">
                <a16:creationId xmlns:a16="http://schemas.microsoft.com/office/drawing/2014/main" id="{EA4B1185-9B4A-547F-ABCE-B3363FB6E178}"/>
              </a:ext>
            </a:extLst>
          </p:cNvPr>
          <p:cNvSpPr/>
          <p:nvPr/>
        </p:nvSpPr>
        <p:spPr>
          <a:xfrm>
            <a:off x="5943600" y="3026664"/>
            <a:ext cx="5120640" cy="1325880"/>
          </a:xfrm>
          <a:prstGeom prst="roundRect">
            <a:avLst>
              <a:gd name="adj" fmla="val 5517"/>
            </a:avLst>
          </a:prstGeom>
          <a:solidFill>
            <a:srgbClr val="18355C"/>
          </a:solidFill>
          <a:ln w="12700">
            <a:solidFill>
              <a:srgbClr val="26436B"/>
            </a:solidFill>
            <a:prstDash val="solid"/>
          </a:ln>
        </p:spPr>
      </p:sp>
      <p:sp>
        <p:nvSpPr>
          <p:cNvPr id="136" name="Shape 41">
            <a:extLst>
              <a:ext uri="{FF2B5EF4-FFF2-40B4-BE49-F238E27FC236}">
                <a16:creationId xmlns:a16="http://schemas.microsoft.com/office/drawing/2014/main" id="{C82AD456-37FE-7A80-D5A5-B914C9824CE2}"/>
              </a:ext>
            </a:extLst>
          </p:cNvPr>
          <p:cNvSpPr/>
          <p:nvPr/>
        </p:nvSpPr>
        <p:spPr>
          <a:xfrm>
            <a:off x="6144768" y="3209544"/>
            <a:ext cx="438912" cy="438912"/>
          </a:xfrm>
          <a:prstGeom prst="ellipse">
            <a:avLst/>
          </a:prstGeom>
          <a:solidFill>
            <a:srgbClr val="22D3EE"/>
          </a:solidFill>
          <a:ln/>
        </p:spPr>
      </p:sp>
      <p:pic>
        <p:nvPicPr>
          <p:cNvPr id="138" name="Image 3" descr="/home/claude/work/assets/FaAdjust_navy.png">
            <a:extLst>
              <a:ext uri="{FF2B5EF4-FFF2-40B4-BE49-F238E27FC236}">
                <a16:creationId xmlns:a16="http://schemas.microsoft.com/office/drawing/2014/main" id="{C4B879C2-E68B-9607-0739-6B0C75FD27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4994" y="3279770"/>
            <a:ext cx="298460" cy="298460"/>
          </a:xfrm>
          <a:prstGeom prst="rect">
            <a:avLst/>
          </a:prstGeom>
        </p:spPr>
      </p:pic>
      <p:sp>
        <p:nvSpPr>
          <p:cNvPr id="140" name="Text 42">
            <a:extLst>
              <a:ext uri="{FF2B5EF4-FFF2-40B4-BE49-F238E27FC236}">
                <a16:creationId xmlns:a16="http://schemas.microsoft.com/office/drawing/2014/main" id="{6DA1D7DD-FB5B-7C35-F2AE-58CF9BA6E792}"/>
              </a:ext>
            </a:extLst>
          </p:cNvPr>
          <p:cNvSpPr/>
          <p:nvPr/>
        </p:nvSpPr>
        <p:spPr>
          <a:xfrm>
            <a:off x="6720840" y="3163824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Precision-Safe Type Conversion</a:t>
            </a:r>
            <a:endParaRPr lang="en-US" sz="1250" dirty="0"/>
          </a:p>
        </p:txBody>
      </p:sp>
      <p:sp>
        <p:nvSpPr>
          <p:cNvPr id="142" name="Text 43">
            <a:extLst>
              <a:ext uri="{FF2B5EF4-FFF2-40B4-BE49-F238E27FC236}">
                <a16:creationId xmlns:a16="http://schemas.microsoft.com/office/drawing/2014/main" id="{5DE511F9-2408-DDE7-E413-9C74CBF965B8}"/>
              </a:ext>
            </a:extLst>
          </p:cNvPr>
          <p:cNvSpPr/>
          <p:nvPr/>
        </p:nvSpPr>
        <p:spPr>
          <a:xfrm>
            <a:off x="6144768" y="3648456"/>
            <a:ext cx="4718304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C7D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Octave and Scilab handle uint8/uint16/double image data differently; lab2uint8, lab2uint16 and getrangefromclass needed explicit rounding and clipping logic to avoid silent precision loss.</a:t>
            </a:r>
            <a:endParaRPr lang="en-US" sz="1000" dirty="0"/>
          </a:p>
        </p:txBody>
      </p:sp>
      <p:sp>
        <p:nvSpPr>
          <p:cNvPr id="144" name="Shape 44">
            <a:extLst>
              <a:ext uri="{FF2B5EF4-FFF2-40B4-BE49-F238E27FC236}">
                <a16:creationId xmlns:a16="http://schemas.microsoft.com/office/drawing/2014/main" id="{C91F0A02-7A91-E215-DBDB-7FFE4A193369}"/>
              </a:ext>
            </a:extLst>
          </p:cNvPr>
          <p:cNvSpPr/>
          <p:nvPr/>
        </p:nvSpPr>
        <p:spPr>
          <a:xfrm>
            <a:off x="594360" y="4517136"/>
            <a:ext cx="5120640" cy="1325880"/>
          </a:xfrm>
          <a:prstGeom prst="roundRect">
            <a:avLst>
              <a:gd name="adj" fmla="val 5517"/>
            </a:avLst>
          </a:prstGeom>
          <a:solidFill>
            <a:srgbClr val="18355C"/>
          </a:solidFill>
          <a:ln w="12700">
            <a:solidFill>
              <a:srgbClr val="26436B"/>
            </a:solidFill>
            <a:prstDash val="solid"/>
          </a:ln>
        </p:spPr>
      </p:sp>
      <p:sp>
        <p:nvSpPr>
          <p:cNvPr id="146" name="Shape 45">
            <a:extLst>
              <a:ext uri="{FF2B5EF4-FFF2-40B4-BE49-F238E27FC236}">
                <a16:creationId xmlns:a16="http://schemas.microsoft.com/office/drawing/2014/main" id="{05F201CE-174F-A20F-A0B5-E125E31C90D0}"/>
              </a:ext>
            </a:extLst>
          </p:cNvPr>
          <p:cNvSpPr/>
          <p:nvPr/>
        </p:nvSpPr>
        <p:spPr>
          <a:xfrm>
            <a:off x="795528" y="4700016"/>
            <a:ext cx="438912" cy="438912"/>
          </a:xfrm>
          <a:prstGeom prst="ellipse">
            <a:avLst/>
          </a:prstGeom>
          <a:solidFill>
            <a:srgbClr val="22D3EE"/>
          </a:solidFill>
          <a:ln/>
        </p:spPr>
      </p:sp>
      <p:pic>
        <p:nvPicPr>
          <p:cNvPr id="148" name="Image 4" descr="/home/claude/work/assets/FaFlask_navy.png">
            <a:extLst>
              <a:ext uri="{FF2B5EF4-FFF2-40B4-BE49-F238E27FC236}">
                <a16:creationId xmlns:a16="http://schemas.microsoft.com/office/drawing/2014/main" id="{4CE7A1EB-5549-0DF1-1D97-ABE291DDB2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754" y="4770242"/>
            <a:ext cx="298460" cy="298460"/>
          </a:xfrm>
          <a:prstGeom prst="rect">
            <a:avLst/>
          </a:prstGeom>
        </p:spPr>
      </p:pic>
      <p:sp>
        <p:nvSpPr>
          <p:cNvPr id="150" name="Text 46">
            <a:extLst>
              <a:ext uri="{FF2B5EF4-FFF2-40B4-BE49-F238E27FC236}">
                <a16:creationId xmlns:a16="http://schemas.microsoft.com/office/drawing/2014/main" id="{B6DC60F0-D1CE-5A50-D48D-9A2005BDD4A3}"/>
              </a:ext>
            </a:extLst>
          </p:cNvPr>
          <p:cNvSpPr/>
          <p:nvPr/>
        </p:nvSpPr>
        <p:spPr>
          <a:xfrm>
            <a:off x="1371600" y="4654296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Numerical-Equivalence Testing Discipline</a:t>
            </a:r>
            <a:endParaRPr lang="en-US" sz="1250" dirty="0"/>
          </a:p>
        </p:txBody>
      </p:sp>
      <p:sp>
        <p:nvSpPr>
          <p:cNvPr id="152" name="Text 47">
            <a:extLst>
              <a:ext uri="{FF2B5EF4-FFF2-40B4-BE49-F238E27FC236}">
                <a16:creationId xmlns:a16="http://schemas.microsoft.com/office/drawing/2014/main" id="{7ECC1783-9F1E-E187-F712-AD156BAD37EB}"/>
              </a:ext>
            </a:extLst>
          </p:cNvPr>
          <p:cNvSpPr/>
          <p:nvPr/>
        </p:nvSpPr>
        <p:spPr>
          <a:xfrm>
            <a:off x="795528" y="5138928"/>
            <a:ext cx="4718304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C7D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function was validated with identical test images and matrices in both tools, and considered complete only once outputs matched Octave to floating-point precision.</a:t>
            </a:r>
            <a:endParaRPr lang="en-US" sz="1000" dirty="0"/>
          </a:p>
        </p:txBody>
      </p:sp>
      <p:sp>
        <p:nvSpPr>
          <p:cNvPr id="154" name="Shape 48">
            <a:extLst>
              <a:ext uri="{FF2B5EF4-FFF2-40B4-BE49-F238E27FC236}">
                <a16:creationId xmlns:a16="http://schemas.microsoft.com/office/drawing/2014/main" id="{6DDE819D-17FD-3E7E-9449-8AC027C62DB2}"/>
              </a:ext>
            </a:extLst>
          </p:cNvPr>
          <p:cNvSpPr/>
          <p:nvPr/>
        </p:nvSpPr>
        <p:spPr>
          <a:xfrm>
            <a:off x="5943600" y="4517136"/>
            <a:ext cx="5120640" cy="1325880"/>
          </a:xfrm>
          <a:prstGeom prst="roundRect">
            <a:avLst>
              <a:gd name="adj" fmla="val 5517"/>
            </a:avLst>
          </a:prstGeom>
          <a:solidFill>
            <a:srgbClr val="18355C"/>
          </a:solidFill>
          <a:ln w="12700">
            <a:solidFill>
              <a:srgbClr val="26436B"/>
            </a:solidFill>
            <a:prstDash val="solid"/>
          </a:ln>
        </p:spPr>
      </p:sp>
      <p:sp>
        <p:nvSpPr>
          <p:cNvPr id="156" name="Shape 49">
            <a:extLst>
              <a:ext uri="{FF2B5EF4-FFF2-40B4-BE49-F238E27FC236}">
                <a16:creationId xmlns:a16="http://schemas.microsoft.com/office/drawing/2014/main" id="{BAA5003C-CACC-E458-1988-ECF2CBAA6263}"/>
              </a:ext>
            </a:extLst>
          </p:cNvPr>
          <p:cNvSpPr/>
          <p:nvPr/>
        </p:nvSpPr>
        <p:spPr>
          <a:xfrm>
            <a:off x="6144768" y="4700016"/>
            <a:ext cx="438912" cy="438912"/>
          </a:xfrm>
          <a:prstGeom prst="ellipse">
            <a:avLst/>
          </a:prstGeom>
          <a:solidFill>
            <a:srgbClr val="22D3EE"/>
          </a:solidFill>
          <a:ln/>
        </p:spPr>
      </p:sp>
      <p:pic>
        <p:nvPicPr>
          <p:cNvPr id="158" name="Image 5" descr="/home/claude/work/assets/FaGraduationCap_navy.png">
            <a:extLst>
              <a:ext uri="{FF2B5EF4-FFF2-40B4-BE49-F238E27FC236}">
                <a16:creationId xmlns:a16="http://schemas.microsoft.com/office/drawing/2014/main" id="{134A04B9-5DA1-CA76-9E63-FDDF023259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4994" y="4770242"/>
            <a:ext cx="298460" cy="298460"/>
          </a:xfrm>
          <a:prstGeom prst="rect">
            <a:avLst/>
          </a:prstGeom>
        </p:spPr>
      </p:pic>
      <p:sp>
        <p:nvSpPr>
          <p:cNvPr id="160" name="Text 50">
            <a:extLst>
              <a:ext uri="{FF2B5EF4-FFF2-40B4-BE49-F238E27FC236}">
                <a16:creationId xmlns:a16="http://schemas.microsoft.com/office/drawing/2014/main" id="{159E52F0-9E2F-2B97-B67F-089C53B782FB}"/>
              </a:ext>
            </a:extLst>
          </p:cNvPr>
          <p:cNvSpPr/>
          <p:nvPr/>
        </p:nvSpPr>
        <p:spPr>
          <a:xfrm>
            <a:off x="6720840" y="4654296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Deeper Algorithmic Understanding</a:t>
            </a:r>
            <a:endParaRPr lang="en-US" sz="1250" dirty="0"/>
          </a:p>
        </p:txBody>
      </p:sp>
      <p:sp>
        <p:nvSpPr>
          <p:cNvPr id="162" name="Text 51">
            <a:extLst>
              <a:ext uri="{FF2B5EF4-FFF2-40B4-BE49-F238E27FC236}">
                <a16:creationId xmlns:a16="http://schemas.microsoft.com/office/drawing/2014/main" id="{AD27C963-746A-5CE6-E0B6-4875A49BA23A}"/>
              </a:ext>
            </a:extLst>
          </p:cNvPr>
          <p:cNvSpPr/>
          <p:nvPr/>
        </p:nvSpPr>
        <p:spPr>
          <a:xfrm>
            <a:off x="6144768" y="5138928"/>
            <a:ext cx="4718304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C7D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Porting quadtree decomposition and Otsu's method line-by-line meant understanding the underlying mathematics, not just translating syntax from Octave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43353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35"/>
          <p:cNvSpPr/>
          <p:nvPr/>
        </p:nvSpPr>
        <p:spPr>
          <a:xfrm>
            <a:off x="594360" y="713232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Future Scope &amp; Conclusion</a:t>
            </a:r>
            <a:endParaRPr lang="en-US" sz="3000" dirty="0"/>
          </a:p>
        </p:txBody>
      </p:sp>
      <p:sp>
        <p:nvSpPr>
          <p:cNvPr id="38" name="Shape 36"/>
          <p:cNvSpPr/>
          <p:nvPr/>
        </p:nvSpPr>
        <p:spPr>
          <a:xfrm>
            <a:off x="640080" y="1619696"/>
            <a:ext cx="6309360" cy="3977640"/>
          </a:xfrm>
          <a:prstGeom prst="roundRect">
            <a:avLst>
              <a:gd name="adj" fmla="val 1839"/>
            </a:avLst>
          </a:prstGeom>
          <a:solidFill>
            <a:srgbClr val="18355C"/>
          </a:solidFill>
          <a:ln w="12700">
            <a:solidFill>
              <a:srgbClr val="26436B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86968" y="1810512"/>
            <a:ext cx="530352" cy="530352"/>
          </a:xfrm>
          <a:prstGeom prst="ellipse">
            <a:avLst/>
          </a:prstGeom>
          <a:solidFill>
            <a:srgbClr val="22D3EE"/>
          </a:solidFill>
          <a:ln/>
        </p:spPr>
      </p:sp>
      <p:pic>
        <p:nvPicPr>
          <p:cNvPr id="40" name="Image 0" descr="/home/claude/work/assets/FaRocke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824" y="1895368"/>
            <a:ext cx="360639" cy="360639"/>
          </a:xfrm>
          <a:prstGeom prst="rect">
            <a:avLst/>
          </a:prstGeom>
        </p:spPr>
      </p:pic>
      <p:sp>
        <p:nvSpPr>
          <p:cNvPr id="41" name="Text 38"/>
          <p:cNvSpPr/>
          <p:nvPr/>
        </p:nvSpPr>
        <p:spPr>
          <a:xfrm>
            <a:off x="1554480" y="182880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SUGGESTED FUTURE DEVELOPMENT</a:t>
            </a:r>
            <a:endParaRPr lang="en-US" sz="1250" dirty="0"/>
          </a:p>
        </p:txBody>
      </p:sp>
      <p:sp>
        <p:nvSpPr>
          <p:cNvPr id="42" name="Text 39"/>
          <p:cNvSpPr/>
          <p:nvPr/>
        </p:nvSpPr>
        <p:spPr>
          <a:xfrm>
            <a:off x="1040345" y="2370366"/>
            <a:ext cx="5417389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IN" sz="1400" b="1" dirty="0">
                <a:solidFill>
                  <a:schemeClr val="bg1"/>
                </a:solidFill>
              </a:rPr>
              <a:t>Algorithmic Expansion:</a:t>
            </a:r>
            <a:r>
              <a:rPr lang="en-IN" sz="1400" dirty="0">
                <a:solidFill>
                  <a:schemeClr val="bg1"/>
                </a:solidFill>
              </a:rPr>
              <a:t> Extend the toolbox to support advanced domains such as 3D image processing, computer vision routines, and deep learning-based segmentation.</a:t>
            </a:r>
          </a:p>
          <a:p>
            <a:pPr marL="342900" indent="-342900" algn="just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IN" sz="1400" b="1" dirty="0">
                <a:solidFill>
                  <a:schemeClr val="bg1"/>
                </a:solidFill>
              </a:rPr>
              <a:t>Code Optimization &amp; Acceleration:</a:t>
            </a:r>
            <a:r>
              <a:rPr lang="en-IN" sz="1400" dirty="0">
                <a:solidFill>
                  <a:schemeClr val="bg1"/>
                </a:solidFill>
              </a:rPr>
              <a:t> Leverage </a:t>
            </a:r>
            <a:r>
              <a:rPr lang="en-IN" sz="1400" dirty="0" err="1">
                <a:solidFill>
                  <a:schemeClr val="bg1"/>
                </a:solidFill>
              </a:rPr>
              <a:t>Scilab</a:t>
            </a:r>
            <a:r>
              <a:rPr lang="en-IN" sz="1400" dirty="0">
                <a:solidFill>
                  <a:schemeClr val="bg1"/>
                </a:solidFill>
              </a:rPr>
              <a:t> API gateways to rewrite execution-heavy loops in C/C++, or introduce GPU/multithreading support for processing large-scale image datasets.</a:t>
            </a:r>
          </a:p>
          <a:p>
            <a:pPr marL="342900" indent="-342900" algn="just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IN" sz="1400" b="1" dirty="0">
                <a:solidFill>
                  <a:schemeClr val="bg1"/>
                </a:solidFill>
              </a:rPr>
              <a:t>Low-Code &amp; Graphical Integration:</a:t>
            </a:r>
            <a:r>
              <a:rPr lang="en-IN" sz="1400" dirty="0">
                <a:solidFill>
                  <a:schemeClr val="bg1"/>
                </a:solidFill>
              </a:rPr>
              <a:t> Develop native </a:t>
            </a:r>
            <a:r>
              <a:rPr lang="en-IN" sz="1400" dirty="0" err="1">
                <a:solidFill>
                  <a:schemeClr val="bg1"/>
                </a:solidFill>
              </a:rPr>
              <a:t>Xcos</a:t>
            </a:r>
            <a:r>
              <a:rPr lang="en-IN" sz="1400" dirty="0">
                <a:solidFill>
                  <a:schemeClr val="bg1"/>
                </a:solidFill>
              </a:rPr>
              <a:t> blocks or standalone interactive GUIs for these functions, enabling visual, drag-and-drop workflow design for researchers.</a:t>
            </a:r>
          </a:p>
        </p:txBody>
      </p:sp>
      <p:sp>
        <p:nvSpPr>
          <p:cNvPr id="49" name="Text 45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50" name="Text 46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A3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BC26A8-856E-1394-EE21-29DCE8EEF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46">
            <a:extLst>
              <a:ext uri="{FF2B5EF4-FFF2-40B4-BE49-F238E27FC236}">
                <a16:creationId xmlns:a16="http://schemas.microsoft.com/office/drawing/2014/main" id="{84A08E4A-645A-26D8-7025-878FED36AB1F}"/>
              </a:ext>
            </a:extLst>
          </p:cNvPr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A7A07E-7DF6-81F9-4CBC-0555E10A69BC}"/>
              </a:ext>
            </a:extLst>
          </p:cNvPr>
          <p:cNvSpPr txBox="1"/>
          <p:nvPr/>
        </p:nvSpPr>
        <p:spPr>
          <a:xfrm>
            <a:off x="3313981" y="2516052"/>
            <a:ext cx="55640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6000" dirty="0">
                <a:solidFill>
                  <a:schemeClr val="bg1"/>
                </a:solidFill>
                <a:latin typeface="Bernard MT Condensed" panose="02050806060905020404" pitchFamily="18" charset="0"/>
              </a:rPr>
              <a:t>Thank You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3852D5-F1CC-3C1A-ED8F-ED60A203ABF6}"/>
              </a:ext>
            </a:extLst>
          </p:cNvPr>
          <p:cNvSpPr/>
          <p:nvPr/>
        </p:nvSpPr>
        <p:spPr>
          <a:xfrm>
            <a:off x="405442" y="457200"/>
            <a:ext cx="11191893" cy="5943600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2247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Overview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417320"/>
            <a:ext cx="626364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1691640"/>
            <a:ext cx="56235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objective of this project is to develop native Scilab implementations of Image Processing Toolbox functions by translating and optimizing their GNU Octave equivalents.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fellowship focuses on preserving Octave compatibility while adapting algorithms to Scilab's architecture and programming model — porting each function close to line-by-line, reconstructing dependencies where Scilab lacks a direct equivalent.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132320" y="141732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MOTIVATION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7132320" y="1810512"/>
            <a:ext cx="457200" cy="457200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8" name="Image 0" descr="/home/claude/work/assets/FaCubes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5472" y="1883664"/>
            <a:ext cx="310896" cy="31089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754112" y="1755648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Scilab's open-source image-processing capability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7132320" y="2596896"/>
            <a:ext cx="457200" cy="457200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11" name="Image 1" descr="/home/claude/work/assets/FaCod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5472" y="2670048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754112" y="2542032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Preserve line-by-line fidelity with Octave source functions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7132320" y="3383280"/>
            <a:ext cx="457200" cy="457200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14" name="Image 2" descr="/home/claude/work/assets/FaExchangeAlt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5472" y="3456432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754112" y="3328416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Reconstruct missing dependency functions natively in Scilab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7132320" y="4169664"/>
            <a:ext cx="457200" cy="457200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17" name="Image 3" descr="/home/claude/work/assets/FaCheckCircle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5472" y="4242816"/>
            <a:ext cx="310896" cy="31089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754112" y="4114800"/>
            <a:ext cx="4251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reproducible, numerically validated outputs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594360" y="4892040"/>
            <a:ext cx="3291840" cy="1051560"/>
          </a:xfrm>
          <a:prstGeom prst="roundRect">
            <a:avLst>
              <a:gd name="adj" fmla="val 6957"/>
            </a:avLst>
          </a:prstGeom>
          <a:solidFill>
            <a:srgbClr val="0F2340"/>
          </a:solidFill>
          <a:ln/>
        </p:spPr>
      </p:sp>
      <p:sp>
        <p:nvSpPr>
          <p:cNvPr id="20" name="Text 14"/>
          <p:cNvSpPr/>
          <p:nvPr/>
        </p:nvSpPr>
        <p:spPr>
          <a:xfrm>
            <a:off x="594360" y="498348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</a:t>
            </a:r>
            <a:endParaRPr lang="en-US" sz="3000" dirty="0"/>
          </a:p>
        </p:txBody>
      </p:sp>
      <p:sp>
        <p:nvSpPr>
          <p:cNvPr id="21" name="Text 15"/>
          <p:cNvSpPr/>
          <p:nvPr/>
        </p:nvSpPr>
        <p:spPr>
          <a:xfrm>
            <a:off x="594360" y="551383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7D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Ported</a:t>
            </a:r>
            <a:endParaRPr lang="en-US" sz="1150" dirty="0"/>
          </a:p>
        </p:txBody>
      </p:sp>
      <p:sp>
        <p:nvSpPr>
          <p:cNvPr id="25" name="Shape 19"/>
          <p:cNvSpPr/>
          <p:nvPr/>
        </p:nvSpPr>
        <p:spPr>
          <a:xfrm>
            <a:off x="7635240" y="4892040"/>
            <a:ext cx="3291840" cy="1051560"/>
          </a:xfrm>
          <a:prstGeom prst="roundRect">
            <a:avLst>
              <a:gd name="adj" fmla="val 6957"/>
            </a:avLst>
          </a:prstGeom>
          <a:solidFill>
            <a:srgbClr val="0F2340"/>
          </a:solidFill>
          <a:ln/>
        </p:spPr>
      </p:sp>
      <p:sp>
        <p:nvSpPr>
          <p:cNvPr id="26" name="Text 20"/>
          <p:cNvSpPr/>
          <p:nvPr/>
        </p:nvSpPr>
        <p:spPr>
          <a:xfrm>
            <a:off x="7635240" y="498348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000" dirty="0"/>
          </a:p>
        </p:txBody>
      </p:sp>
      <p:sp>
        <p:nvSpPr>
          <p:cNvPr id="27" name="Text 21"/>
          <p:cNvSpPr/>
          <p:nvPr/>
        </p:nvSpPr>
        <p:spPr>
          <a:xfrm>
            <a:off x="7635240" y="551383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7D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Dependency Functions Built</a:t>
            </a:r>
            <a:endParaRPr lang="en-US" sz="1150" dirty="0"/>
          </a:p>
        </p:txBody>
      </p:sp>
      <p:sp>
        <p:nvSpPr>
          <p:cNvPr id="28" name="Text 22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Objectives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463040"/>
            <a:ext cx="5074920" cy="4434840"/>
          </a:xfrm>
          <a:prstGeom prst="roundRect">
            <a:avLst>
              <a:gd name="adj" fmla="val 1649"/>
            </a:avLst>
          </a:prstGeom>
          <a:solidFill>
            <a:srgbClr val="0F2340"/>
          </a:solidFill>
          <a:ln/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1783080"/>
            <a:ext cx="566928" cy="566928"/>
          </a:xfrm>
          <a:prstGeom prst="ellipse">
            <a:avLst/>
          </a:prstGeom>
          <a:solidFill>
            <a:srgbClr val="18355C"/>
          </a:solidFill>
          <a:ln/>
        </p:spPr>
      </p:sp>
      <p:pic>
        <p:nvPicPr>
          <p:cNvPr id="6" name="Image 0" descr="/home/claude/work/assets/FaBullseye_cy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828" y="1873788"/>
            <a:ext cx="385511" cy="38551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1051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GOAL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914400" y="1970532"/>
            <a:ext cx="4434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E7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Octave Image Processing functions to Scilab with near line-by-line translation of code and structure.</a:t>
            </a:r>
            <a:endParaRPr lang="en-US" sz="140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400" dirty="0">
                <a:solidFill>
                  <a:srgbClr val="E7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Reconstruct missing dependency functions using Scilab's native machinery.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943600" y="1463040"/>
            <a:ext cx="53949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309360" y="1783080"/>
            <a:ext cx="566928" cy="566928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11" name="Image 1" descr="/home/claude/work/assets/FaClipboardCheck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068" y="1873788"/>
            <a:ext cx="385511" cy="38551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040880" y="1810512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OBJECTIVES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6286500" y="2080260"/>
            <a:ext cx="47091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•"/>
            </a:pPr>
            <a:r>
              <a:rPr lang="en-US" sz="135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numerical equivalence between Octave source output and the Scilab port through systematic test cases.</a:t>
            </a:r>
            <a:endParaRPr lang="en-US" sz="1350" dirty="0"/>
          </a:p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•"/>
            </a:pPr>
            <a:r>
              <a:rPr lang="en-US" sz="135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coherent, interoperable set of functions where ported pieces correctly depend on one another.</a:t>
            </a:r>
            <a:endParaRPr lang="en-US" sz="13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350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each function's behaviour and edge cases for future contributors to the Scilab IPT.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Development Workflow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94360" y="1371600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of the 17 functions follows this disciplined four-stage pipeline. Cross-validation against Octave output is the final gate before a function is marked complete.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94360" y="2148840"/>
            <a:ext cx="2487168" cy="320040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95528" y="2313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8E2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1472184" y="2926080"/>
            <a:ext cx="731520" cy="731520"/>
          </a:xfrm>
          <a:prstGeom prst="ellipse">
            <a:avLst/>
          </a:prstGeom>
          <a:solidFill>
            <a:srgbClr val="0F2340"/>
          </a:solidFill>
          <a:ln/>
        </p:spPr>
      </p:sp>
      <p:pic>
        <p:nvPicPr>
          <p:cNvPr id="8" name="Image 0" descr="/home/claude/work/assets/FaCod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227" y="3043123"/>
            <a:ext cx="497434" cy="49743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77240" y="3840480"/>
            <a:ext cx="21214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Octave Source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95528" y="4343400"/>
            <a:ext cx="20848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the .m implementation, signature, and edge-case handling.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3090672" y="35204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3282696" y="2148840"/>
            <a:ext cx="2487168" cy="320040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3483864" y="2313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8E2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14" name="Shape 11"/>
          <p:cNvSpPr/>
          <p:nvPr/>
        </p:nvSpPr>
        <p:spPr>
          <a:xfrm>
            <a:off x="4160520" y="2926080"/>
            <a:ext cx="731520" cy="731520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15" name="Image 1" descr="/home/claude/work/assets/FaExchangeAl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7563" y="3043123"/>
            <a:ext cx="497434" cy="49743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465576" y="3840480"/>
            <a:ext cx="21214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to Scilab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3483864" y="4343400"/>
            <a:ext cx="20848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 syntax and control flow, adapting to Scilab's language model.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5779008" y="35204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19" name="Shape 15"/>
          <p:cNvSpPr/>
          <p:nvPr/>
        </p:nvSpPr>
        <p:spPr>
          <a:xfrm>
            <a:off x="5971032" y="2148840"/>
            <a:ext cx="2487168" cy="320040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20" name="Text 16"/>
          <p:cNvSpPr/>
          <p:nvPr/>
        </p:nvSpPr>
        <p:spPr>
          <a:xfrm>
            <a:off x="6172200" y="2313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8E2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21" name="Shape 17"/>
          <p:cNvSpPr/>
          <p:nvPr/>
        </p:nvSpPr>
        <p:spPr>
          <a:xfrm>
            <a:off x="6848856" y="2926080"/>
            <a:ext cx="731520" cy="731520"/>
          </a:xfrm>
          <a:prstGeom prst="ellipse">
            <a:avLst/>
          </a:prstGeom>
          <a:solidFill>
            <a:srgbClr val="0F2340"/>
          </a:solidFill>
          <a:ln/>
        </p:spPr>
      </p:sp>
      <p:pic>
        <p:nvPicPr>
          <p:cNvPr id="22" name="Image 2" descr="/home/claude/work/assets/FaCogs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5899" y="3043123"/>
            <a:ext cx="497434" cy="49743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153912" y="3840480"/>
            <a:ext cx="21214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Dependencies</a:t>
            </a:r>
            <a:endParaRPr lang="en-US" sz="1500" dirty="0"/>
          </a:p>
        </p:txBody>
      </p:sp>
      <p:sp>
        <p:nvSpPr>
          <p:cNvPr id="24" name="Text 19"/>
          <p:cNvSpPr/>
          <p:nvPr/>
        </p:nvSpPr>
        <p:spPr>
          <a:xfrm>
            <a:off x="6172200" y="4343400"/>
            <a:ext cx="20848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 helper/dependency functions natively where none exist.</a:t>
            </a:r>
            <a:endParaRPr lang="en-US" sz="1100" dirty="0"/>
          </a:p>
        </p:txBody>
      </p:sp>
      <p:sp>
        <p:nvSpPr>
          <p:cNvPr id="25" name="Text 20"/>
          <p:cNvSpPr/>
          <p:nvPr/>
        </p:nvSpPr>
        <p:spPr>
          <a:xfrm>
            <a:off x="8467344" y="35204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26" name="Shape 21"/>
          <p:cNvSpPr/>
          <p:nvPr/>
        </p:nvSpPr>
        <p:spPr>
          <a:xfrm>
            <a:off x="8659368" y="2148840"/>
            <a:ext cx="2487168" cy="320040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27" name="Text 22"/>
          <p:cNvSpPr/>
          <p:nvPr/>
        </p:nvSpPr>
        <p:spPr>
          <a:xfrm>
            <a:off x="8860536" y="2313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8E2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28" name="Shape 23"/>
          <p:cNvSpPr/>
          <p:nvPr/>
        </p:nvSpPr>
        <p:spPr>
          <a:xfrm>
            <a:off x="9537192" y="2926080"/>
            <a:ext cx="731520" cy="731520"/>
          </a:xfrm>
          <a:prstGeom prst="ellipse">
            <a:avLst/>
          </a:prstGeom>
          <a:solidFill>
            <a:srgbClr val="0E7490"/>
          </a:solidFill>
          <a:ln/>
        </p:spPr>
      </p:sp>
      <p:pic>
        <p:nvPicPr>
          <p:cNvPr id="29" name="Image 3" descr="/home/claude/work/assets/FaClipboardCheck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4235" y="3043123"/>
            <a:ext cx="497434" cy="497434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8842248" y="3840480"/>
            <a:ext cx="21214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3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&amp; Validate</a:t>
            </a:r>
            <a:endParaRPr lang="en-US" sz="1500" dirty="0"/>
          </a:p>
        </p:txBody>
      </p:sp>
      <p:sp>
        <p:nvSpPr>
          <p:cNvPr id="31" name="Text 25"/>
          <p:cNvSpPr/>
          <p:nvPr/>
        </p:nvSpPr>
        <p:spPr>
          <a:xfrm>
            <a:off x="8860536" y="4343400"/>
            <a:ext cx="20848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identical test cases in both tools and compare numerical output.</a:t>
            </a:r>
            <a:endParaRPr lang="en-US" sz="1100" dirty="0"/>
          </a:p>
        </p:txBody>
      </p:sp>
      <p:sp>
        <p:nvSpPr>
          <p:cNvPr id="32" name="Text 26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33" name="Text 27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IMPLEMENTED · GROUP 1 OF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Image Quality &amp; Analysis</a:t>
            </a:r>
            <a:endParaRPr lang="en-US" sz="3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" y="1481328"/>
          <a:ext cx="11000232" cy="3968496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Function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3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Does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3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Depends 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histeq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Enhances image contrast via histogram equalization.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immse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Computes the mean-squared error between two images.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psnr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Computes peak signal-to-noise ratio between two images.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immse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stretchlim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Finds intensity limits for contrast-stretching an image.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postpad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graythresh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Computes a global threshold using Otsu's method.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intmax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bwarea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Estimates the area of foreground objects in a binary image.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4" name="Text 3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IMPLEMENTED · GROUP 2 OF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Geometric &amp; Structural Operations</a:t>
            </a:r>
            <a:endParaRPr lang="en-US" sz="30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" y="1481328"/>
          <a:ext cx="11000232" cy="3968496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Function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3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Does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3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Depends 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padarray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Pads an image/array with a specified value or method.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qtdecomp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Performs quadtree decomposition of an image.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qtgetblk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Retrieves blocks of a given size from a quadtree decomposition.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qtdecomp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qtsetblk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Sets the values of blocks within a quadtree decomposition.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qtdecomp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normxcorr2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Computes normalized 2-D cross-correlation of two images.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postpad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phantom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Generates the Shepp–Logan phantom test image.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IMPLEMENTED · GROUP 3 OF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Color Space &amp; Data-Type Conversion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" y="1481328"/>
          <a:ext cx="11000232" cy="3401568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Function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3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Does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3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Depends 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lab2uint8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Converts an L*a*b* image to uint8 representation.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lab2cls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lab2uint16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Converts an L*a*b* image to uint16 representation.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lab2cls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lab2double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Converts an L*a*b* image to double-precision representation.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lab2cls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lab2single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Converts an L*a*b* image to single-precision representation.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lab2cls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getrangefromclass</a:t>
                      </a:r>
                      <a:endParaRPr lang="en-US" sz="12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3203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Returns the display range for an image's numeric class.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i="1" dirty="0">
                          <a:solidFill>
                            <a:srgbClr val="5B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intmin, intmax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9728" marR="109728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94360" y="617220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17 functions validated against Octave reference output with matching test cases.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94360" y="31762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Demonstration — Test Cases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25349" y="1579802"/>
            <a:ext cx="3184010" cy="1614003"/>
          </a:xfrm>
          <a:prstGeom prst="roundRect">
            <a:avLst>
              <a:gd name="adj" fmla="val 4000"/>
            </a:avLst>
          </a:prstGeom>
          <a:solidFill>
            <a:srgbClr val="0A1A30"/>
          </a:solidFill>
          <a:ln/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89941" y="1726107"/>
            <a:ext cx="100584" cy="100584"/>
          </a:xfrm>
          <a:prstGeom prst="ellipse">
            <a:avLst/>
          </a:prstGeom>
          <a:solidFill>
            <a:srgbClr val="E86A6A"/>
          </a:solidFill>
          <a:ln/>
        </p:spPr>
      </p:sp>
      <p:sp>
        <p:nvSpPr>
          <p:cNvPr id="7" name="Shape 5"/>
          <p:cNvSpPr/>
          <p:nvPr/>
        </p:nvSpPr>
        <p:spPr>
          <a:xfrm>
            <a:off x="854533" y="1726107"/>
            <a:ext cx="100584" cy="100584"/>
          </a:xfrm>
          <a:prstGeom prst="ellipse">
            <a:avLst/>
          </a:prstGeom>
          <a:solidFill>
            <a:srgbClr val="E8C36A"/>
          </a:solidFill>
          <a:ln/>
        </p:spPr>
      </p:sp>
      <p:sp>
        <p:nvSpPr>
          <p:cNvPr id="8" name="Shape 6"/>
          <p:cNvSpPr/>
          <p:nvPr/>
        </p:nvSpPr>
        <p:spPr>
          <a:xfrm>
            <a:off x="1019125" y="1726107"/>
            <a:ext cx="100584" cy="100584"/>
          </a:xfrm>
          <a:prstGeom prst="ellipse">
            <a:avLst/>
          </a:prstGeom>
          <a:solidFill>
            <a:srgbClr val="6AE88E"/>
          </a:solidFill>
          <a:ln/>
        </p:spPr>
      </p:sp>
      <p:sp>
        <p:nvSpPr>
          <p:cNvPr id="9" name="Text 7"/>
          <p:cNvSpPr/>
          <p:nvPr/>
        </p:nvSpPr>
        <p:spPr>
          <a:xfrm>
            <a:off x="1165429" y="1662099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FA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histeq — contrast enhancement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81381" y="2018715"/>
            <a:ext cx="456285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 = </a:t>
            </a:r>
            <a:r>
              <a:rPr lang="en-US" sz="1100" dirty="0" err="1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imread</a:t>
            </a:r>
            <a:r>
              <a:rPr lang="en-US" sz="11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(“dark_image.jpg");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 = histeq(I);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 err="1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imshow</a:t>
            </a:r>
            <a:r>
              <a:rPr lang="en-US" sz="11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(I);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 err="1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Imshow</a:t>
            </a:r>
            <a:r>
              <a:rPr lang="en-US" sz="1100" dirty="0">
                <a:solidFill>
                  <a:srgbClr val="9FEFD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(J);</a:t>
            </a:r>
          </a:p>
          <a:p>
            <a:pPr marL="0" indent="0">
              <a:lnSpc>
                <a:spcPct val="125000"/>
              </a:lnSpc>
              <a:buNone/>
            </a:pPr>
            <a:endParaRPr lang="en-US" sz="1100" dirty="0">
              <a:solidFill>
                <a:srgbClr val="9FEFD8"/>
              </a:solidFill>
              <a:latin typeface="Courier New" pitchFamily="34" charset="0"/>
              <a:cs typeface="Courier New" pitchFamily="34" charset="-120"/>
            </a:endParaRPr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</p:txBody>
      </p:sp>
      <p:sp>
        <p:nvSpPr>
          <p:cNvPr id="29" name="Text 25"/>
          <p:cNvSpPr/>
          <p:nvPr/>
        </p:nvSpPr>
        <p:spPr>
          <a:xfrm>
            <a:off x="5943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FOSSEE · IIT Bombay  |  Scilab Image Processing Toolbox</a:t>
            </a:r>
            <a:endParaRPr lang="en-US" sz="900" dirty="0"/>
          </a:p>
        </p:txBody>
      </p:sp>
      <p:sp>
        <p:nvSpPr>
          <p:cNvPr id="30" name="Text 26"/>
          <p:cNvSpPr/>
          <p:nvPr/>
        </p:nvSpPr>
        <p:spPr>
          <a:xfrm>
            <a:off x="11048695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0A3A450-E55A-99CE-2C66-3D7581210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391" y="1314627"/>
            <a:ext cx="3632275" cy="303770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1F49AB9-098D-27A0-C98F-1CF2D5A705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049" y="1323145"/>
            <a:ext cx="3632275" cy="302918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DA44FDC-26AE-2243-3B0D-70FB00914155}"/>
              </a:ext>
            </a:extLst>
          </p:cNvPr>
          <p:cNvSpPr txBox="1"/>
          <p:nvPr/>
        </p:nvSpPr>
        <p:spPr>
          <a:xfrm>
            <a:off x="5371195" y="953813"/>
            <a:ext cx="848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Octave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D42F4C-7FFE-F43D-0D87-8F17FA132156}"/>
              </a:ext>
            </a:extLst>
          </p:cNvPr>
          <p:cNvSpPr txBox="1"/>
          <p:nvPr/>
        </p:nvSpPr>
        <p:spPr>
          <a:xfrm>
            <a:off x="9243878" y="910505"/>
            <a:ext cx="9366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 err="1"/>
              <a:t>Scilab</a:t>
            </a:r>
            <a:endParaRPr lang="en-IN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652B3E-B31F-35E1-EFE5-A1BA2B5DFF14}"/>
              </a:ext>
            </a:extLst>
          </p:cNvPr>
          <p:cNvSpPr txBox="1"/>
          <p:nvPr/>
        </p:nvSpPr>
        <p:spPr>
          <a:xfrm>
            <a:off x="525349" y="3429000"/>
            <a:ext cx="3278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dirty="0"/>
              <a:t>Calling Sequence</a:t>
            </a:r>
            <a:r>
              <a:rPr lang="en-IN" b="1" dirty="0"/>
              <a:t>:</a:t>
            </a:r>
            <a:br>
              <a:rPr lang="en-IN" b="1" dirty="0"/>
            </a:br>
            <a:r>
              <a:rPr lang="en-IN" dirty="0" err="1"/>
              <a:t>equi_hist</a:t>
            </a:r>
            <a:r>
              <a:rPr lang="en-IN" dirty="0"/>
              <a:t> = </a:t>
            </a:r>
            <a:r>
              <a:rPr lang="en-IN" dirty="0" err="1"/>
              <a:t>histeq</a:t>
            </a:r>
            <a:r>
              <a:rPr lang="en-IN" dirty="0"/>
              <a:t>(</a:t>
            </a:r>
            <a:r>
              <a:rPr lang="en-IN" dirty="0" err="1"/>
              <a:t>Img</a:t>
            </a:r>
            <a:r>
              <a:rPr lang="en-IN" dirty="0"/>
              <a:t>)</a:t>
            </a:r>
          </a:p>
          <a:p>
            <a:r>
              <a:rPr lang="en-IN" dirty="0" err="1"/>
              <a:t>equi_hist</a:t>
            </a:r>
            <a:r>
              <a:rPr lang="en-IN" dirty="0"/>
              <a:t> = </a:t>
            </a:r>
            <a:r>
              <a:rPr lang="en-IN" dirty="0" err="1"/>
              <a:t>histeq</a:t>
            </a:r>
            <a:r>
              <a:rPr lang="en-IN" dirty="0"/>
              <a:t>(</a:t>
            </a:r>
            <a:r>
              <a:rPr lang="en-IN" dirty="0" err="1"/>
              <a:t>Img</a:t>
            </a:r>
            <a:r>
              <a:rPr lang="en-IN" dirty="0"/>
              <a:t>, </a:t>
            </a:r>
            <a:r>
              <a:rPr lang="en-IN" dirty="0" err="1"/>
              <a:t>numBins</a:t>
            </a:r>
            <a:r>
              <a:rPr lang="en-IN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079167-0792-5B15-3A8B-03D161ED037C}"/>
              </a:ext>
            </a:extLst>
          </p:cNvPr>
          <p:cNvSpPr txBox="1"/>
          <p:nvPr/>
        </p:nvSpPr>
        <p:spPr>
          <a:xfrm>
            <a:off x="525349" y="4535978"/>
            <a:ext cx="50645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b="1" u="sng" dirty="0"/>
              <a:t>Parameters</a:t>
            </a:r>
            <a:endParaRPr lang="en-IN" u="sng" dirty="0"/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 err="1"/>
              <a:t>Img</a:t>
            </a:r>
            <a:r>
              <a:rPr lang="en-IN" b="1" dirty="0"/>
              <a:t> (Matrix):</a:t>
            </a:r>
            <a:r>
              <a:rPr lang="en-IN" dirty="0"/>
              <a:t> Input grayscale or RGB image.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 err="1"/>
              <a:t>numBins</a:t>
            </a:r>
            <a:r>
              <a:rPr lang="en-IN" b="1" dirty="0"/>
              <a:t> (Integer, Optional):</a:t>
            </a:r>
            <a:r>
              <a:rPr lang="en-IN" dirty="0"/>
              <a:t> Number of histogram bins used for equalization. </a:t>
            </a:r>
            <a:r>
              <a:rPr lang="en-IN" b="1" dirty="0"/>
              <a:t>Default value:</a:t>
            </a:r>
            <a:r>
              <a:rPr lang="en-IN" dirty="0"/>
              <a:t> 64.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 err="1"/>
              <a:t>equi_hist</a:t>
            </a:r>
            <a:r>
              <a:rPr lang="en-IN" b="1" dirty="0"/>
              <a:t> (Matrix):</a:t>
            </a:r>
            <a:r>
              <a:rPr lang="en-IN" dirty="0"/>
              <a:t> Output histogram-equalized image with intensity values in the range </a:t>
            </a:r>
            <a:r>
              <a:rPr lang="en-IN" b="1" dirty="0"/>
              <a:t>[0, 1]</a:t>
            </a:r>
            <a:r>
              <a:rPr lang="en-IN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5">
            <a:extLst>
              <a:ext uri="{FF2B5EF4-FFF2-40B4-BE49-F238E27FC236}">
                <a16:creationId xmlns:a16="http://schemas.microsoft.com/office/drawing/2014/main" id="{D19B28B0-81C9-3205-6221-DB141A918CFA}"/>
              </a:ext>
            </a:extLst>
          </p:cNvPr>
          <p:cNvSpPr/>
          <p:nvPr/>
        </p:nvSpPr>
        <p:spPr>
          <a:xfrm>
            <a:off x="602986" y="851704"/>
            <a:ext cx="3184010" cy="1542549"/>
          </a:xfrm>
          <a:prstGeom prst="roundRect">
            <a:avLst>
              <a:gd name="adj" fmla="val 5000"/>
            </a:avLst>
          </a:prstGeom>
          <a:solidFill>
            <a:srgbClr val="0A1A30"/>
          </a:solidFill>
          <a:ln/>
          <a:effectLst>
            <a:outerShdw blurRad="127000" dist="38100" dir="5400000" algn="bl" rotWithShape="0">
              <a:srgbClr val="0F2340">
                <a:alpha val="12000"/>
              </a:srgbClr>
            </a:outerShdw>
          </a:effectLst>
        </p:spPr>
      </p:sp>
      <p:sp>
        <p:nvSpPr>
          <p:cNvPr id="5" name="Shape 16">
            <a:extLst>
              <a:ext uri="{FF2B5EF4-FFF2-40B4-BE49-F238E27FC236}">
                <a16:creationId xmlns:a16="http://schemas.microsoft.com/office/drawing/2014/main" id="{08C45CED-0635-A3E1-0FA1-813606F39A25}"/>
              </a:ext>
            </a:extLst>
          </p:cNvPr>
          <p:cNvSpPr/>
          <p:nvPr/>
        </p:nvSpPr>
        <p:spPr>
          <a:xfrm>
            <a:off x="767578" y="998009"/>
            <a:ext cx="63107" cy="100584"/>
          </a:xfrm>
          <a:prstGeom prst="ellipse">
            <a:avLst/>
          </a:prstGeom>
          <a:solidFill>
            <a:srgbClr val="E86A6A"/>
          </a:solidFill>
          <a:ln/>
        </p:spPr>
      </p:sp>
      <p:sp>
        <p:nvSpPr>
          <p:cNvPr id="7" name="Shape 17">
            <a:extLst>
              <a:ext uri="{FF2B5EF4-FFF2-40B4-BE49-F238E27FC236}">
                <a16:creationId xmlns:a16="http://schemas.microsoft.com/office/drawing/2014/main" id="{B323B743-B05E-BBA8-9281-4B14555915AE}"/>
              </a:ext>
            </a:extLst>
          </p:cNvPr>
          <p:cNvSpPr/>
          <p:nvPr/>
        </p:nvSpPr>
        <p:spPr>
          <a:xfrm>
            <a:off x="932170" y="998009"/>
            <a:ext cx="63107" cy="100584"/>
          </a:xfrm>
          <a:prstGeom prst="ellipse">
            <a:avLst/>
          </a:prstGeom>
          <a:solidFill>
            <a:srgbClr val="E8C36A"/>
          </a:solidFill>
          <a:ln/>
        </p:spPr>
      </p:sp>
      <p:sp>
        <p:nvSpPr>
          <p:cNvPr id="9" name="Shape 18">
            <a:extLst>
              <a:ext uri="{FF2B5EF4-FFF2-40B4-BE49-F238E27FC236}">
                <a16:creationId xmlns:a16="http://schemas.microsoft.com/office/drawing/2014/main" id="{B2A37D90-E3FC-A11A-1D50-A7DF1FF8B356}"/>
              </a:ext>
            </a:extLst>
          </p:cNvPr>
          <p:cNvSpPr/>
          <p:nvPr/>
        </p:nvSpPr>
        <p:spPr>
          <a:xfrm>
            <a:off x="1096762" y="998009"/>
            <a:ext cx="63107" cy="100584"/>
          </a:xfrm>
          <a:prstGeom prst="ellipse">
            <a:avLst/>
          </a:prstGeom>
          <a:solidFill>
            <a:srgbClr val="6AE88E"/>
          </a:solidFill>
          <a:ln/>
        </p:spPr>
      </p:sp>
      <p:sp>
        <p:nvSpPr>
          <p:cNvPr id="11" name="Text 19">
            <a:extLst>
              <a:ext uri="{FF2B5EF4-FFF2-40B4-BE49-F238E27FC236}">
                <a16:creationId xmlns:a16="http://schemas.microsoft.com/office/drawing/2014/main" id="{1D890AC5-B8EC-1D86-B1D8-60657B4CD556}"/>
              </a:ext>
            </a:extLst>
          </p:cNvPr>
          <p:cNvSpPr/>
          <p:nvPr/>
        </p:nvSpPr>
        <p:spPr>
          <a:xfrm>
            <a:off x="1243066" y="934001"/>
            <a:ext cx="26676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8FA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bwarea — binary object area</a:t>
            </a:r>
            <a:endParaRPr lang="en-US" sz="1050" dirty="0"/>
          </a:p>
        </p:txBody>
      </p:sp>
      <p:sp>
        <p:nvSpPr>
          <p:cNvPr id="13" name="Text 20">
            <a:extLst>
              <a:ext uri="{FF2B5EF4-FFF2-40B4-BE49-F238E27FC236}">
                <a16:creationId xmlns:a16="http://schemas.microsoft.com/office/drawing/2014/main" id="{6D18AA77-B510-C08E-2E09-FC42780D7EBD}"/>
              </a:ext>
            </a:extLst>
          </p:cNvPr>
          <p:cNvSpPr/>
          <p:nvPr/>
        </p:nvSpPr>
        <p:spPr>
          <a:xfrm>
            <a:off x="859018" y="1290617"/>
            <a:ext cx="2862741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 err="1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grayImg</a:t>
            </a:r>
            <a:r>
              <a:rPr lang="en-US" sz="1100" dirty="0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 = rgb2gray(</a:t>
            </a:r>
            <a:r>
              <a:rPr lang="en-US" sz="1100" dirty="0" err="1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Img</a:t>
            </a:r>
            <a:r>
              <a:rPr lang="en-US" sz="1100" dirty="0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);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BW = </a:t>
            </a:r>
            <a:r>
              <a:rPr lang="en-US" sz="1100" dirty="0" err="1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grayImg</a:t>
            </a:r>
            <a:r>
              <a:rPr lang="en-US" sz="1100" dirty="0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 &gt; 128;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area = </a:t>
            </a:r>
            <a:r>
              <a:rPr lang="en-US" sz="1100" dirty="0" err="1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bwarea</a:t>
            </a:r>
            <a:r>
              <a:rPr lang="en-US" sz="1100" dirty="0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(BW);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 err="1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Imshow</a:t>
            </a:r>
            <a:r>
              <a:rPr lang="en-US" sz="1100" dirty="0">
                <a:solidFill>
                  <a:srgbClr val="9FEFD8"/>
                </a:solidFill>
                <a:latin typeface="Courier New" pitchFamily="34" charset="0"/>
                <a:cs typeface="Courier New" pitchFamily="34" charset="-120"/>
              </a:rPr>
              <a:t>(BW);</a:t>
            </a:r>
          </a:p>
          <a:p>
            <a:pPr marL="0" indent="0">
              <a:lnSpc>
                <a:spcPct val="125000"/>
              </a:lnSpc>
              <a:buNone/>
            </a:pPr>
            <a:endParaRPr lang="en-US" sz="11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289AD1-0054-D769-81DA-2867FEA4E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86" y="705347"/>
            <a:ext cx="3670238" cy="16552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333DED7-6653-F1E0-9A20-E38AB4E3E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3029" y="717653"/>
            <a:ext cx="3751602" cy="16766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DC10B81-9605-90D5-BC5B-0A18FA3D8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3029" y="2702228"/>
            <a:ext cx="3751602" cy="21781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3423FD8-9869-B66D-1F66-E561777DF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0455" y="2640215"/>
            <a:ext cx="3516699" cy="257823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66A74CD-CBAF-96A7-91DF-AA976B917071}"/>
              </a:ext>
            </a:extLst>
          </p:cNvPr>
          <p:cNvSpPr txBox="1"/>
          <p:nvPr/>
        </p:nvSpPr>
        <p:spPr>
          <a:xfrm>
            <a:off x="5371195" y="225013"/>
            <a:ext cx="848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Octave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699552-5C96-EF46-D343-7E2F414CFD1C}"/>
              </a:ext>
            </a:extLst>
          </p:cNvPr>
          <p:cNvSpPr txBox="1"/>
          <p:nvPr/>
        </p:nvSpPr>
        <p:spPr>
          <a:xfrm>
            <a:off x="9384578" y="196184"/>
            <a:ext cx="848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err="1"/>
              <a:t>Scilab</a:t>
            </a:r>
            <a:endParaRPr lang="en-IN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3B7839-0509-0237-E504-63E9EB41CBB3}"/>
              </a:ext>
            </a:extLst>
          </p:cNvPr>
          <p:cNvSpPr txBox="1"/>
          <p:nvPr/>
        </p:nvSpPr>
        <p:spPr>
          <a:xfrm>
            <a:off x="555541" y="2702228"/>
            <a:ext cx="327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dirty="0"/>
              <a:t>Calling Sequence</a:t>
            </a:r>
            <a:r>
              <a:rPr lang="en-IN" b="1" dirty="0"/>
              <a:t>:</a:t>
            </a:r>
            <a:br>
              <a:rPr lang="en-IN" b="1" dirty="0"/>
            </a:br>
            <a:r>
              <a:rPr lang="en-IN" dirty="0"/>
              <a:t>area = </a:t>
            </a:r>
            <a:r>
              <a:rPr lang="en-IN" dirty="0" err="1"/>
              <a:t>bwarea</a:t>
            </a:r>
            <a:r>
              <a:rPr lang="en-IN" dirty="0"/>
              <a:t>(BW)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84C27D-1C67-C873-AEC7-05E2C9926597}"/>
              </a:ext>
            </a:extLst>
          </p:cNvPr>
          <p:cNvSpPr txBox="1"/>
          <p:nvPr/>
        </p:nvSpPr>
        <p:spPr>
          <a:xfrm>
            <a:off x="555541" y="3706592"/>
            <a:ext cx="305892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b="1" u="sng" dirty="0"/>
              <a:t>Parameters</a:t>
            </a:r>
            <a:endParaRPr lang="en-IN" dirty="0"/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BW (Matrix):</a:t>
            </a:r>
            <a:r>
              <a:rPr lang="en-IN" dirty="0"/>
              <a:t> Input 2-D binary image.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area (Double):</a:t>
            </a:r>
            <a:r>
              <a:rPr lang="en-IN" dirty="0"/>
              <a:t> Output estimated area of all foreground objects in the binary image. The result may be a non-integer value.</a:t>
            </a:r>
          </a:p>
        </p:txBody>
      </p:sp>
    </p:spTree>
    <p:extLst>
      <p:ext uri="{BB962C8B-B14F-4D97-AF65-F5344CB8AC3E}">
        <p14:creationId xmlns:p14="http://schemas.microsoft.com/office/powerpoint/2010/main" val="1278840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1619</Words>
  <Application>Microsoft Office PowerPoint</Application>
  <PresentationFormat>Widescreen</PresentationFormat>
  <Paragraphs>250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Bernard MT Condensed</vt:lpstr>
      <vt:lpstr>Calibri</vt:lpstr>
      <vt:lpstr>Cambria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Scilab Image Processing Toolbox Development</dc:title>
  <dc:subject>PptxGenJS Presentation</dc:subject>
  <dc:creator>FOSSEE, IIT Bombay</dc:creator>
  <cp:lastModifiedBy>sanikawagle@outlook.com</cp:lastModifiedBy>
  <cp:revision>12</cp:revision>
  <dcterms:created xsi:type="dcterms:W3CDTF">2026-07-08T07:13:47Z</dcterms:created>
  <dcterms:modified xsi:type="dcterms:W3CDTF">2026-07-08T08:35:37Z</dcterms:modified>
</cp:coreProperties>
</file>