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x="18288000" cy="10287000"/>
  <p:notesSz cx="18288000" cy="10287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rgbClr val="331B0D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331B0D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4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331B0D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rgbClr val="331B0D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AF6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16000" y="1857061"/>
            <a:ext cx="4012565" cy="7569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rgbClr val="331B0D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16000" y="2744911"/>
            <a:ext cx="15732760" cy="6026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Relationship Id="rId3" Type="http://schemas.openxmlformats.org/officeDocument/2006/relationships/image" Target="../media/image2.jp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1.jpg"/><Relationship Id="rId3" Type="http://schemas.openxmlformats.org/officeDocument/2006/relationships/image" Target="../media/image22.png"/><Relationship Id="rId4" Type="http://schemas.openxmlformats.org/officeDocument/2006/relationships/image" Target="../media/image18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3.jpg"/><Relationship Id="rId3" Type="http://schemas.openxmlformats.org/officeDocument/2006/relationships/image" Target="../media/image24.png"/><Relationship Id="rId4" Type="http://schemas.openxmlformats.org/officeDocument/2006/relationships/image" Target="../media/image18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3.jpg"/><Relationship Id="rId3" Type="http://schemas.openxmlformats.org/officeDocument/2006/relationships/image" Target="../media/image24.png"/><Relationship Id="rId4" Type="http://schemas.openxmlformats.org/officeDocument/2006/relationships/image" Target="../media/image18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3.jpg"/><Relationship Id="rId3" Type="http://schemas.openxmlformats.org/officeDocument/2006/relationships/image" Target="../media/image24.png"/><Relationship Id="rId4" Type="http://schemas.openxmlformats.org/officeDocument/2006/relationships/image" Target="../media/image18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8.png"/><Relationship Id="rId3" Type="http://schemas.openxmlformats.org/officeDocument/2006/relationships/image" Target="../media/image25.jpg"/><Relationship Id="rId4" Type="http://schemas.openxmlformats.org/officeDocument/2006/relationships/image" Target="../media/image26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7.jpg"/><Relationship Id="rId3" Type="http://schemas.openxmlformats.org/officeDocument/2006/relationships/image" Target="../media/image28.png"/><Relationship Id="rId4" Type="http://schemas.openxmlformats.org/officeDocument/2006/relationships/image" Target="../media/image18.pn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8.png"/><Relationship Id="rId3" Type="http://schemas.openxmlformats.org/officeDocument/2006/relationships/image" Target="../media/image29.jpg"/><Relationship Id="rId4" Type="http://schemas.openxmlformats.org/officeDocument/2006/relationships/image" Target="../media/image30.pn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jpg"/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5.jpg"/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18.pn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8.jpg"/><Relationship Id="rId3" Type="http://schemas.openxmlformats.org/officeDocument/2006/relationships/image" Target="../media/image39.png"/><Relationship Id="rId4" Type="http://schemas.openxmlformats.org/officeDocument/2006/relationships/image" Target="../media/image18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0.jpg"/><Relationship Id="rId3" Type="http://schemas.openxmlformats.org/officeDocument/2006/relationships/image" Target="../media/image41.png"/><Relationship Id="rId4" Type="http://schemas.openxmlformats.org/officeDocument/2006/relationships/image" Target="../media/image42.png"/><Relationship Id="rId5" Type="http://schemas.openxmlformats.org/officeDocument/2006/relationships/image" Target="../media/image18.png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3.jpg"/><Relationship Id="rId3" Type="http://schemas.openxmlformats.org/officeDocument/2006/relationships/image" Target="../media/image44.png"/><Relationship Id="rId4" Type="http://schemas.openxmlformats.org/officeDocument/2006/relationships/image" Target="../media/image18.pn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5.jpg"/><Relationship Id="rId3" Type="http://schemas.openxmlformats.org/officeDocument/2006/relationships/image" Target="../media/image46.png"/><Relationship Id="rId4" Type="http://schemas.openxmlformats.org/officeDocument/2006/relationships/image" Target="../media/image18.png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7.jpg"/><Relationship Id="rId3" Type="http://schemas.openxmlformats.org/officeDocument/2006/relationships/image" Target="../media/image48.jpg"/><Relationship Id="rId4" Type="http://schemas.openxmlformats.org/officeDocument/2006/relationships/image" Target="../media/image49.jp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jpg"/><Relationship Id="rId3" Type="http://schemas.openxmlformats.org/officeDocument/2006/relationships/image" Target="../media/image4.png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6.jpg"/><Relationship Id="rId3" Type="http://schemas.openxmlformats.org/officeDocument/2006/relationships/image" Target="../media/image17.png"/><Relationship Id="rId4" Type="http://schemas.openxmlformats.org/officeDocument/2006/relationships/image" Target="../media/image18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9.jpg"/><Relationship Id="rId3" Type="http://schemas.openxmlformats.org/officeDocument/2006/relationships/image" Target="../media/image20.png"/><Relationship Id="rId4" Type="http://schemas.openxmlformats.org/officeDocument/2006/relationships/image" Target="../media/image18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16000" y="1382308"/>
            <a:ext cx="11137265" cy="366077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ts val="14315"/>
              </a:lnSpc>
              <a:spcBef>
                <a:spcPts val="90"/>
              </a:spcBef>
            </a:pPr>
            <a:r>
              <a:rPr dirty="0" sz="13050" spc="-805">
                <a:solidFill>
                  <a:srgbClr val="B42323"/>
                </a:solidFill>
              </a:rPr>
              <a:t>S</a:t>
            </a:r>
            <a:r>
              <a:rPr dirty="0" sz="13050" spc="-685">
                <a:solidFill>
                  <a:srgbClr val="B42323"/>
                </a:solidFill>
              </a:rPr>
              <a:t>c</a:t>
            </a:r>
            <a:r>
              <a:rPr dirty="0" sz="13050" spc="-960">
                <a:solidFill>
                  <a:srgbClr val="B42323"/>
                </a:solidFill>
              </a:rPr>
              <a:t>i</a:t>
            </a:r>
            <a:r>
              <a:rPr dirty="0" sz="13050" spc="-780">
                <a:solidFill>
                  <a:srgbClr val="B42323"/>
                </a:solidFill>
              </a:rPr>
              <a:t>l</a:t>
            </a:r>
            <a:r>
              <a:rPr dirty="0" sz="13050" spc="-830">
                <a:solidFill>
                  <a:srgbClr val="B42323"/>
                </a:solidFill>
              </a:rPr>
              <a:t>a</a:t>
            </a:r>
            <a:r>
              <a:rPr dirty="0" sz="13050">
                <a:solidFill>
                  <a:srgbClr val="B42323"/>
                </a:solidFill>
              </a:rPr>
              <a:t>b</a:t>
            </a:r>
            <a:endParaRPr sz="13050"/>
          </a:p>
          <a:p>
            <a:pPr marL="12700">
              <a:lnSpc>
                <a:spcPts val="14319"/>
              </a:lnSpc>
            </a:pPr>
            <a:r>
              <a:rPr dirty="0" sz="13050" spc="-805"/>
              <a:t>C</a:t>
            </a:r>
            <a:r>
              <a:rPr dirty="0" sz="13050" spc="-819"/>
              <a:t>o</a:t>
            </a:r>
            <a:r>
              <a:rPr dirty="0" sz="13050" spc="-1190"/>
              <a:t>n</a:t>
            </a:r>
            <a:r>
              <a:rPr dirty="0" sz="13050" spc="-935"/>
              <a:t>t</a:t>
            </a:r>
            <a:r>
              <a:rPr dirty="0" sz="13050" spc="-1335"/>
              <a:t>r</a:t>
            </a:r>
            <a:r>
              <a:rPr dirty="0" sz="13050" spc="-819"/>
              <a:t>o</a:t>
            </a:r>
            <a:r>
              <a:rPr dirty="0" sz="13050" spc="-70"/>
              <a:t>l</a:t>
            </a:r>
            <a:r>
              <a:rPr dirty="0" sz="13050" spc="-2450"/>
              <a:t> </a:t>
            </a:r>
            <a:r>
              <a:rPr dirty="0" sz="13050" spc="-1045"/>
              <a:t>S</a:t>
            </a:r>
            <a:r>
              <a:rPr dirty="0" sz="13050" spc="-1095"/>
              <a:t>y</a:t>
            </a:r>
            <a:r>
              <a:rPr dirty="0" sz="13050" spc="-1070"/>
              <a:t>s</a:t>
            </a:r>
            <a:r>
              <a:rPr dirty="0" sz="13050" spc="-1335"/>
              <a:t>t</a:t>
            </a:r>
            <a:r>
              <a:rPr dirty="0" sz="13050" spc="-990"/>
              <a:t>e</a:t>
            </a:r>
            <a:r>
              <a:rPr dirty="0" sz="13050" spc="-240"/>
              <a:t>m</a:t>
            </a:r>
            <a:endParaRPr sz="1305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32909" y="1028700"/>
            <a:ext cx="6048374" cy="23240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31293" y="1028700"/>
            <a:ext cx="2285999" cy="233362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016000" y="4677958"/>
            <a:ext cx="5786755" cy="477520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13050" spc="-2635">
                <a:solidFill>
                  <a:srgbClr val="331B0D"/>
                </a:solidFill>
                <a:latin typeface="Verdana"/>
                <a:cs typeface="Verdana"/>
              </a:rPr>
              <a:t>T</a:t>
            </a:r>
            <a:r>
              <a:rPr dirty="0" sz="13050" spc="-660">
                <a:solidFill>
                  <a:srgbClr val="331B0D"/>
                </a:solidFill>
                <a:latin typeface="Verdana"/>
                <a:cs typeface="Verdana"/>
              </a:rPr>
              <a:t>oo</a:t>
            </a:r>
            <a:r>
              <a:rPr dirty="0" sz="13050" spc="-690">
                <a:solidFill>
                  <a:srgbClr val="331B0D"/>
                </a:solidFill>
                <a:latin typeface="Verdana"/>
                <a:cs typeface="Verdana"/>
              </a:rPr>
              <a:t>lb</a:t>
            </a:r>
            <a:r>
              <a:rPr dirty="0" sz="13050" spc="-919">
                <a:solidFill>
                  <a:srgbClr val="331B0D"/>
                </a:solidFill>
                <a:latin typeface="Verdana"/>
                <a:cs typeface="Verdana"/>
              </a:rPr>
              <a:t>o</a:t>
            </a:r>
            <a:r>
              <a:rPr dirty="0" sz="13050" spc="90">
                <a:solidFill>
                  <a:srgbClr val="331B0D"/>
                </a:solidFill>
                <a:latin typeface="Verdana"/>
                <a:cs typeface="Verdana"/>
              </a:rPr>
              <a:t>x</a:t>
            </a:r>
            <a:endParaRPr sz="1305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60"/>
              </a:spcBef>
            </a:pPr>
            <a:r>
              <a:rPr dirty="0" sz="3300" spc="-120">
                <a:solidFill>
                  <a:srgbClr val="331B0D"/>
                </a:solidFill>
                <a:latin typeface="Verdana"/>
                <a:cs typeface="Verdana"/>
              </a:rPr>
              <a:t>Samiksha</a:t>
            </a:r>
            <a:r>
              <a:rPr dirty="0" sz="3300" spc="-22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3300" spc="-50">
                <a:solidFill>
                  <a:srgbClr val="331B0D"/>
                </a:solidFill>
                <a:latin typeface="Verdana"/>
                <a:cs typeface="Verdana"/>
              </a:rPr>
              <a:t>S</a:t>
            </a:r>
            <a:endParaRPr sz="3300">
              <a:latin typeface="Verdana"/>
              <a:cs typeface="Verdana"/>
            </a:endParaRPr>
          </a:p>
          <a:p>
            <a:pPr marL="12700" marR="1087755">
              <a:lnSpc>
                <a:spcPct val="115500"/>
              </a:lnSpc>
              <a:spcBef>
                <a:spcPts val="5"/>
              </a:spcBef>
            </a:pPr>
            <a:r>
              <a:rPr dirty="0" sz="3300" spc="65">
                <a:solidFill>
                  <a:srgbClr val="331B0D"/>
                </a:solidFill>
                <a:latin typeface="Verdana"/>
                <a:cs typeface="Verdana"/>
              </a:rPr>
              <a:t>BSc</a:t>
            </a:r>
            <a:r>
              <a:rPr dirty="0" sz="3300" spc="-22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3300" spc="-120">
                <a:solidFill>
                  <a:srgbClr val="331B0D"/>
                </a:solidFill>
                <a:latin typeface="Verdana"/>
                <a:cs typeface="Verdana"/>
              </a:rPr>
              <a:t>Data</a:t>
            </a:r>
            <a:r>
              <a:rPr dirty="0" sz="3300" spc="-22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3300" spc="-10">
                <a:solidFill>
                  <a:srgbClr val="331B0D"/>
                </a:solidFill>
                <a:latin typeface="Verdana"/>
                <a:cs typeface="Verdana"/>
              </a:rPr>
              <a:t>Science </a:t>
            </a:r>
            <a:r>
              <a:rPr dirty="0" sz="3300" spc="-70">
                <a:solidFill>
                  <a:srgbClr val="331B0D"/>
                </a:solidFill>
                <a:latin typeface="Verdana"/>
                <a:cs typeface="Verdana"/>
              </a:rPr>
              <a:t>Mount</a:t>
            </a:r>
            <a:r>
              <a:rPr dirty="0" sz="3300" spc="-19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3300" spc="-65">
                <a:solidFill>
                  <a:srgbClr val="331B0D"/>
                </a:solidFill>
                <a:latin typeface="Verdana"/>
                <a:cs typeface="Verdana"/>
              </a:rPr>
              <a:t>Carmel</a:t>
            </a:r>
            <a:r>
              <a:rPr dirty="0" sz="3300" spc="-19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3300" spc="-10">
                <a:solidFill>
                  <a:srgbClr val="331B0D"/>
                </a:solidFill>
                <a:latin typeface="Verdana"/>
                <a:cs typeface="Verdana"/>
              </a:rPr>
              <a:t>College, </a:t>
            </a:r>
            <a:r>
              <a:rPr dirty="0" sz="3300" spc="-114">
                <a:solidFill>
                  <a:srgbClr val="331B0D"/>
                </a:solidFill>
                <a:latin typeface="Verdana"/>
                <a:cs typeface="Verdana"/>
              </a:rPr>
              <a:t>Bengaluru,</a:t>
            </a:r>
            <a:r>
              <a:rPr dirty="0" sz="3300" spc="-204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3300" spc="-30">
                <a:solidFill>
                  <a:srgbClr val="331B0D"/>
                </a:solidFill>
                <a:latin typeface="Verdana"/>
                <a:cs typeface="Verdana"/>
              </a:rPr>
              <a:t>Karnataka</a:t>
            </a:r>
            <a:endParaRPr sz="33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907503" y="6189960"/>
            <a:ext cx="6301105" cy="3511550"/>
          </a:xfrm>
          <a:prstGeom prst="rect">
            <a:avLst/>
          </a:prstGeom>
        </p:spPr>
        <p:txBody>
          <a:bodyPr wrap="square" lIns="0" tIns="908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15"/>
              </a:spcBef>
            </a:pPr>
            <a:r>
              <a:rPr dirty="0" sz="3300" spc="-160">
                <a:solidFill>
                  <a:srgbClr val="331B0D"/>
                </a:solidFill>
                <a:latin typeface="Verdana"/>
                <a:cs typeface="Verdana"/>
              </a:rPr>
              <a:t>GUIDE</a:t>
            </a:r>
            <a:r>
              <a:rPr dirty="0" sz="3300" spc="-21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3300" spc="-890">
                <a:solidFill>
                  <a:srgbClr val="331B0D"/>
                </a:solidFill>
                <a:latin typeface="Verdana"/>
                <a:cs typeface="Verdana"/>
              </a:rPr>
              <a:t>:</a:t>
            </a:r>
            <a:endParaRPr sz="3300">
              <a:latin typeface="Verdana"/>
              <a:cs typeface="Verdana"/>
            </a:endParaRPr>
          </a:p>
          <a:p>
            <a:pPr marL="12700" marR="5080">
              <a:lnSpc>
                <a:spcPct val="115500"/>
              </a:lnSpc>
            </a:pPr>
            <a:r>
              <a:rPr dirty="0" sz="3300" spc="-120">
                <a:solidFill>
                  <a:srgbClr val="331B0D"/>
                </a:solidFill>
                <a:latin typeface="Verdana"/>
                <a:cs typeface="Verdana"/>
              </a:rPr>
              <a:t>Prof.</a:t>
            </a:r>
            <a:r>
              <a:rPr dirty="0" sz="3300" spc="-19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3300" spc="-110">
                <a:solidFill>
                  <a:srgbClr val="331B0D"/>
                </a:solidFill>
                <a:latin typeface="Verdana"/>
                <a:cs typeface="Verdana"/>
              </a:rPr>
              <a:t>Prabhu</a:t>
            </a:r>
            <a:r>
              <a:rPr dirty="0" sz="3300" spc="-19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3300" spc="-135">
                <a:solidFill>
                  <a:srgbClr val="331B0D"/>
                </a:solidFill>
                <a:latin typeface="Verdana"/>
                <a:cs typeface="Verdana"/>
              </a:rPr>
              <a:t>Ramachandran,</a:t>
            </a:r>
            <a:r>
              <a:rPr dirty="0" sz="3300" spc="-19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3300" spc="-390">
                <a:solidFill>
                  <a:srgbClr val="331B0D"/>
                </a:solidFill>
                <a:latin typeface="Verdana"/>
                <a:cs typeface="Verdana"/>
              </a:rPr>
              <a:t>IIT </a:t>
            </a:r>
            <a:r>
              <a:rPr dirty="0" sz="3300" spc="-10">
                <a:solidFill>
                  <a:srgbClr val="331B0D"/>
                </a:solidFill>
                <a:latin typeface="Verdana"/>
                <a:cs typeface="Verdana"/>
              </a:rPr>
              <a:t>BOMBAY</a:t>
            </a:r>
            <a:endParaRPr sz="33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180"/>
              </a:spcBef>
            </a:pPr>
            <a:endParaRPr sz="33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dirty="0" sz="3300" spc="-30">
                <a:solidFill>
                  <a:srgbClr val="331B0D"/>
                </a:solidFill>
                <a:latin typeface="Verdana"/>
                <a:cs typeface="Verdana"/>
              </a:rPr>
              <a:t>MENTOR</a:t>
            </a:r>
            <a:r>
              <a:rPr dirty="0" sz="3300" spc="-23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3300" spc="-890">
                <a:solidFill>
                  <a:srgbClr val="331B0D"/>
                </a:solidFill>
                <a:latin typeface="Verdana"/>
                <a:cs typeface="Verdana"/>
              </a:rPr>
              <a:t>:</a:t>
            </a:r>
            <a:endParaRPr sz="33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615"/>
              </a:spcBef>
            </a:pPr>
            <a:r>
              <a:rPr dirty="0" sz="3300" spc="-135">
                <a:solidFill>
                  <a:srgbClr val="331B0D"/>
                </a:solidFill>
                <a:latin typeface="Verdana"/>
                <a:cs typeface="Verdana"/>
              </a:rPr>
              <a:t>Rashmi</a:t>
            </a:r>
            <a:r>
              <a:rPr dirty="0" sz="3300" spc="-19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3300" spc="-10">
                <a:solidFill>
                  <a:srgbClr val="331B0D"/>
                </a:solidFill>
                <a:latin typeface="Verdana"/>
                <a:cs typeface="Verdana"/>
              </a:rPr>
              <a:t>Patankar</a:t>
            </a:r>
            <a:endParaRPr sz="33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6000" y="806953"/>
            <a:ext cx="15413990" cy="1511935"/>
          </a:xfrm>
          <a:prstGeom prst="rect">
            <a:avLst/>
          </a:prstGeom>
        </p:spPr>
        <p:txBody>
          <a:bodyPr wrap="square" lIns="0" tIns="20827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39"/>
              </a:spcBef>
            </a:pPr>
            <a:r>
              <a:rPr dirty="0" sz="2200" spc="95" b="1">
                <a:solidFill>
                  <a:srgbClr val="B42323"/>
                </a:solidFill>
                <a:latin typeface="Tahoma"/>
                <a:cs typeface="Tahoma"/>
              </a:rPr>
              <a:t>DLQR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610"/>
              </a:spcBef>
            </a:pPr>
            <a:r>
              <a:rPr dirty="0" sz="2300" spc="-25">
                <a:latin typeface="Verdana"/>
                <a:cs typeface="Verdana"/>
              </a:rPr>
              <a:t>Designs</a:t>
            </a:r>
            <a:r>
              <a:rPr dirty="0" sz="2300" spc="-120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the</a:t>
            </a:r>
            <a:r>
              <a:rPr dirty="0" sz="2300" spc="-114">
                <a:latin typeface="Verdana"/>
                <a:cs typeface="Verdana"/>
              </a:rPr>
              <a:t> </a:t>
            </a:r>
            <a:r>
              <a:rPr dirty="0" sz="2300" spc="-50">
                <a:latin typeface="Verdana"/>
                <a:cs typeface="Verdana"/>
              </a:rPr>
              <a:t>discrete-</a:t>
            </a:r>
            <a:r>
              <a:rPr dirty="0" sz="2300" spc="-90">
                <a:latin typeface="Verdana"/>
                <a:cs typeface="Verdana"/>
              </a:rPr>
              <a:t>time</a:t>
            </a:r>
            <a:r>
              <a:rPr dirty="0" sz="2300" spc="-114">
                <a:latin typeface="Verdana"/>
                <a:cs typeface="Verdana"/>
              </a:rPr>
              <a:t> linear-</a:t>
            </a:r>
            <a:r>
              <a:rPr dirty="0" sz="2300" spc="-55">
                <a:latin typeface="Verdana"/>
                <a:cs typeface="Verdana"/>
              </a:rPr>
              <a:t>quadratic</a:t>
            </a:r>
            <a:r>
              <a:rPr dirty="0" sz="2300" spc="-114">
                <a:latin typeface="Verdana"/>
                <a:cs typeface="Verdana"/>
              </a:rPr>
              <a:t> </a:t>
            </a:r>
            <a:r>
              <a:rPr dirty="0" sz="2300" spc="-85">
                <a:latin typeface="Verdana"/>
                <a:cs typeface="Verdana"/>
              </a:rPr>
              <a:t>regulator,</a:t>
            </a:r>
            <a:r>
              <a:rPr dirty="0" sz="2300" spc="-114">
                <a:latin typeface="Verdana"/>
                <a:cs typeface="Verdana"/>
              </a:rPr>
              <a:t> </a:t>
            </a:r>
            <a:r>
              <a:rPr dirty="0" sz="2300" spc="-105">
                <a:latin typeface="Verdana"/>
                <a:cs typeface="Verdana"/>
              </a:rPr>
              <a:t>returning</a:t>
            </a:r>
            <a:r>
              <a:rPr dirty="0" sz="2300" spc="-114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the</a:t>
            </a:r>
            <a:r>
              <a:rPr dirty="0" sz="2300" spc="-120">
                <a:latin typeface="Verdana"/>
                <a:cs typeface="Verdana"/>
              </a:rPr>
              <a:t> </a:t>
            </a:r>
            <a:r>
              <a:rPr dirty="0" sz="2300" spc="-65">
                <a:latin typeface="Verdana"/>
                <a:cs typeface="Verdana"/>
              </a:rPr>
              <a:t>optimal</a:t>
            </a:r>
            <a:r>
              <a:rPr dirty="0" sz="2300" spc="-114">
                <a:latin typeface="Verdana"/>
                <a:cs typeface="Verdana"/>
              </a:rPr>
              <a:t> </a:t>
            </a:r>
            <a:r>
              <a:rPr dirty="0" sz="2300" spc="-85">
                <a:latin typeface="Verdana"/>
                <a:cs typeface="Verdana"/>
              </a:rPr>
              <a:t>state-</a:t>
            </a:r>
            <a:r>
              <a:rPr dirty="0" sz="2300">
                <a:latin typeface="Verdana"/>
                <a:cs typeface="Verdana"/>
              </a:rPr>
              <a:t>feedback</a:t>
            </a:r>
            <a:r>
              <a:rPr dirty="0" sz="2300" spc="-114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gain.</a:t>
            </a:r>
            <a:endParaRPr sz="23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390"/>
              </a:spcBef>
            </a:pPr>
            <a:r>
              <a:rPr dirty="0" sz="2300">
                <a:latin typeface="Verdana"/>
                <a:cs typeface="Verdana"/>
              </a:rPr>
              <a:t>Depends</a:t>
            </a:r>
            <a:r>
              <a:rPr dirty="0" sz="2300" spc="-155">
                <a:latin typeface="Verdana"/>
                <a:cs typeface="Verdana"/>
              </a:rPr>
              <a:t> </a:t>
            </a:r>
            <a:r>
              <a:rPr dirty="0" sz="2300" spc="-40">
                <a:latin typeface="Verdana"/>
                <a:cs typeface="Verdana"/>
              </a:rPr>
              <a:t>on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dare</a:t>
            </a:r>
            <a:r>
              <a:rPr dirty="0" sz="2300" spc="-155">
                <a:latin typeface="Verdana"/>
                <a:cs typeface="Verdana"/>
              </a:rPr>
              <a:t> </a:t>
            </a:r>
            <a:r>
              <a:rPr dirty="0" sz="2300" spc="-75">
                <a:latin typeface="Verdana"/>
                <a:cs typeface="Verdana"/>
              </a:rPr>
              <a:t>and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care</a:t>
            </a:r>
            <a:r>
              <a:rPr dirty="0" sz="2300" spc="-155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according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45">
                <a:latin typeface="Verdana"/>
                <a:cs typeface="Verdana"/>
              </a:rPr>
              <a:t>to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65">
                <a:latin typeface="Verdana"/>
                <a:cs typeface="Verdana"/>
              </a:rPr>
              <a:t>if</a:t>
            </a:r>
            <a:r>
              <a:rPr dirty="0" sz="2300" spc="-155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the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embedded</a:t>
            </a:r>
            <a:r>
              <a:rPr dirty="0" sz="2300" spc="-155">
                <a:latin typeface="Verdana"/>
                <a:cs typeface="Verdana"/>
              </a:rPr>
              <a:t> </a:t>
            </a:r>
            <a:r>
              <a:rPr dirty="0" sz="2300" spc="-50">
                <a:latin typeface="Verdana"/>
                <a:cs typeface="Verdana"/>
              </a:rPr>
              <a:t>system</a:t>
            </a:r>
            <a:r>
              <a:rPr dirty="0" sz="2300" spc="-155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is</a:t>
            </a:r>
            <a:r>
              <a:rPr dirty="0" sz="2300" spc="-155">
                <a:latin typeface="Verdana"/>
                <a:cs typeface="Verdana"/>
              </a:rPr>
              <a:t> </a:t>
            </a:r>
            <a:r>
              <a:rPr dirty="0" sz="2300" spc="-45">
                <a:latin typeface="Verdana"/>
                <a:cs typeface="Verdana"/>
              </a:rPr>
              <a:t>continuous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55">
                <a:latin typeface="Verdana"/>
                <a:cs typeface="Verdana"/>
              </a:rPr>
              <a:t>or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114">
                <a:latin typeface="Verdana"/>
                <a:cs typeface="Verdana"/>
              </a:rPr>
              <a:t>not,</a:t>
            </a:r>
            <a:r>
              <a:rPr dirty="0" sz="2300" spc="-155">
                <a:latin typeface="Verdana"/>
                <a:cs typeface="Verdana"/>
              </a:rPr>
              <a:t> </a:t>
            </a:r>
            <a:r>
              <a:rPr dirty="0" sz="2300" spc="-40">
                <a:latin typeface="Verdana"/>
                <a:cs typeface="Verdana"/>
              </a:rPr>
              <a:t>dssdata,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75">
                <a:latin typeface="Verdana"/>
                <a:cs typeface="Verdana"/>
              </a:rPr>
              <a:t>and</a:t>
            </a:r>
            <a:r>
              <a:rPr dirty="0" sz="2300" spc="-155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issample.</a:t>
            </a:r>
            <a:endParaRPr sz="23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16000" y="3175080"/>
            <a:ext cx="822960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 spc="-10">
                <a:latin typeface="Verdana"/>
                <a:cs typeface="Verdana"/>
              </a:rPr>
              <a:t>Scilab</a:t>
            </a:r>
            <a:endParaRPr sz="21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946334" y="3175080"/>
            <a:ext cx="954405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 spc="-10">
                <a:latin typeface="Verdana"/>
                <a:cs typeface="Verdana"/>
              </a:rPr>
              <a:t>Octave</a:t>
            </a:r>
            <a:endParaRPr sz="2100">
              <a:latin typeface="Verdana"/>
              <a:cs typeface="Verdan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3700086"/>
            <a:ext cx="4648199" cy="586739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49470" y="3700086"/>
            <a:ext cx="5314949" cy="586739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2420032" y="3123645"/>
            <a:ext cx="4326890" cy="2254250"/>
          </a:xfrm>
          <a:prstGeom prst="rect">
            <a:avLst/>
          </a:prstGeom>
        </p:spPr>
        <p:txBody>
          <a:bodyPr wrap="square" lIns="0" tIns="641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dirty="0" sz="2100" spc="-290" b="1" i="1">
                <a:solidFill>
                  <a:srgbClr val="B42323"/>
                </a:solidFill>
                <a:latin typeface="Verdana"/>
                <a:cs typeface="Verdana"/>
              </a:rPr>
              <a:t>Input: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2100" spc="-175" b="1" i="1">
                <a:solidFill>
                  <a:srgbClr val="B42323"/>
                </a:solidFill>
                <a:latin typeface="Verdana"/>
                <a:cs typeface="Verdana"/>
              </a:rPr>
              <a:t>A,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75" b="1" i="1">
                <a:solidFill>
                  <a:srgbClr val="B42323"/>
                </a:solidFill>
                <a:latin typeface="Verdana"/>
                <a:cs typeface="Verdana"/>
              </a:rPr>
              <a:t>B,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Q,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70" b="1" i="1">
                <a:solidFill>
                  <a:srgbClr val="B42323"/>
                </a:solidFill>
                <a:latin typeface="Verdana"/>
                <a:cs typeface="Verdana"/>
              </a:rPr>
              <a:t>R[,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15" b="1" i="1">
                <a:solidFill>
                  <a:srgbClr val="B42323"/>
                </a:solidFill>
                <a:latin typeface="Verdana"/>
                <a:cs typeface="Verdana"/>
              </a:rPr>
              <a:t>S[,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30" b="1" i="1">
                <a:solidFill>
                  <a:srgbClr val="B42323"/>
                </a:solidFill>
                <a:latin typeface="Verdana"/>
                <a:cs typeface="Verdana"/>
              </a:rPr>
              <a:t>E]]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60" b="1" i="1">
                <a:solidFill>
                  <a:srgbClr val="B42323"/>
                </a:solidFill>
                <a:latin typeface="Verdana"/>
                <a:cs typeface="Verdana"/>
              </a:rPr>
              <a:t>or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20" b="1" i="1">
                <a:solidFill>
                  <a:srgbClr val="B42323"/>
                </a:solidFill>
                <a:latin typeface="Verdana"/>
                <a:cs typeface="Verdana"/>
              </a:rPr>
              <a:t>sys,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Q, </a:t>
            </a:r>
            <a:r>
              <a:rPr dirty="0" sz="2100" spc="-270" b="1" i="1">
                <a:solidFill>
                  <a:srgbClr val="B42323"/>
                </a:solidFill>
                <a:latin typeface="Verdana"/>
                <a:cs typeface="Verdana"/>
              </a:rPr>
              <a:t>R[,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10" b="1" i="1">
                <a:solidFill>
                  <a:srgbClr val="B42323"/>
                </a:solidFill>
                <a:latin typeface="Verdana"/>
                <a:cs typeface="Verdana"/>
              </a:rPr>
              <a:t>S]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2100" spc="-55" b="1" i="1">
                <a:solidFill>
                  <a:srgbClr val="B42323"/>
                </a:solidFill>
                <a:latin typeface="Verdana"/>
                <a:cs typeface="Verdana"/>
              </a:rPr>
              <a:t>Output: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2100" b="1" i="1">
                <a:solidFill>
                  <a:srgbClr val="B42323"/>
                </a:solidFill>
                <a:latin typeface="Verdana"/>
                <a:cs typeface="Verdana"/>
              </a:rPr>
              <a:t>G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10" b="1" i="1">
                <a:solidFill>
                  <a:srgbClr val="B42323"/>
                </a:solidFill>
                <a:latin typeface="Verdana"/>
                <a:cs typeface="Verdana"/>
              </a:rPr>
              <a:t>(optimal</a:t>
            </a:r>
            <a:r>
              <a:rPr dirty="0" sz="2100" spc="-13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80" b="1" i="1">
                <a:solidFill>
                  <a:srgbClr val="B42323"/>
                </a:solidFill>
                <a:latin typeface="Verdana"/>
                <a:cs typeface="Verdana"/>
              </a:rPr>
              <a:t>gain),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2100" spc="-105" b="1" i="1">
                <a:solidFill>
                  <a:srgbClr val="B42323"/>
                </a:solidFill>
                <a:latin typeface="Verdana"/>
                <a:cs typeface="Verdana"/>
              </a:rPr>
              <a:t>X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60" b="1" i="1">
                <a:solidFill>
                  <a:srgbClr val="B42323"/>
                </a:solidFill>
                <a:latin typeface="Verdana"/>
                <a:cs typeface="Verdana"/>
              </a:rPr>
              <a:t>(Riccati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75" b="1" i="1">
                <a:solidFill>
                  <a:srgbClr val="B42323"/>
                </a:solidFill>
                <a:latin typeface="Verdana"/>
                <a:cs typeface="Verdana"/>
              </a:rPr>
              <a:t>solution)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2100" spc="-210" b="1" i="1">
                <a:solidFill>
                  <a:srgbClr val="B42323"/>
                </a:solidFill>
                <a:latin typeface="Verdana"/>
                <a:cs typeface="Verdana"/>
              </a:rPr>
              <a:t>L</a:t>
            </a:r>
            <a:r>
              <a:rPr dirty="0" sz="2100" spc="-13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(closed-</a:t>
            </a:r>
            <a:r>
              <a:rPr dirty="0" sz="2100" spc="-95" b="1" i="1">
                <a:solidFill>
                  <a:srgbClr val="B42323"/>
                </a:solidFill>
                <a:latin typeface="Verdana"/>
                <a:cs typeface="Verdana"/>
              </a:rPr>
              <a:t>loop</a:t>
            </a:r>
            <a:r>
              <a:rPr dirty="0" sz="2100" spc="-13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0" b="1" i="1">
                <a:solidFill>
                  <a:srgbClr val="B42323"/>
                </a:solidFill>
                <a:latin typeface="Verdana"/>
                <a:cs typeface="Verdana"/>
              </a:rPr>
              <a:t>poles)</a:t>
            </a:r>
            <a:endParaRPr sz="2100">
              <a:latin typeface="Verdana"/>
              <a:cs typeface="Verdana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651807" y="7416880"/>
            <a:ext cx="85725" cy="8572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651807" y="7788355"/>
            <a:ext cx="85725" cy="8572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651807" y="8159830"/>
            <a:ext cx="85725" cy="857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651807" y="8531305"/>
            <a:ext cx="85725" cy="85724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651807" y="8902780"/>
            <a:ext cx="85725" cy="85724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651807" y="9645730"/>
            <a:ext cx="85725" cy="85724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12420032" y="5723970"/>
            <a:ext cx="4552950" cy="4111625"/>
          </a:xfrm>
          <a:prstGeom prst="rect">
            <a:avLst/>
          </a:prstGeom>
        </p:spPr>
        <p:txBody>
          <a:bodyPr wrap="square" lIns="0" tIns="641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dirty="0" sz="2100" spc="-60" b="1" i="1">
                <a:solidFill>
                  <a:srgbClr val="B42323"/>
                </a:solidFill>
                <a:latin typeface="Verdana"/>
                <a:cs typeface="Verdana"/>
              </a:rPr>
              <a:t>Dependencies: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2100" spc="-160" b="1" i="1">
                <a:solidFill>
                  <a:srgbClr val="B42323"/>
                </a:solidFill>
                <a:latin typeface="Verdana"/>
                <a:cs typeface="Verdana"/>
              </a:rPr>
              <a:t>dare,</a:t>
            </a:r>
            <a:r>
              <a:rPr dirty="0" sz="2100" spc="-125" b="1" i="1">
                <a:solidFill>
                  <a:srgbClr val="B42323"/>
                </a:solidFill>
                <a:latin typeface="Verdana"/>
                <a:cs typeface="Verdana"/>
              </a:rPr>
              <a:t> care, 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dssdata,</a:t>
            </a:r>
            <a:r>
              <a:rPr dirty="0" sz="2100" spc="-12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0" b="1" i="1">
                <a:solidFill>
                  <a:srgbClr val="B42323"/>
                </a:solidFill>
                <a:latin typeface="Verdana"/>
                <a:cs typeface="Verdana"/>
              </a:rPr>
              <a:t>issample</a:t>
            </a:r>
            <a:endParaRPr sz="21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775"/>
              </a:spcBef>
            </a:pP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dirty="0" sz="2100" spc="-100" b="1" i="1">
                <a:solidFill>
                  <a:srgbClr val="B42323"/>
                </a:solidFill>
                <a:latin typeface="Verdana"/>
                <a:cs typeface="Verdana"/>
              </a:rPr>
              <a:t>Parameters:</a:t>
            </a:r>
            <a:endParaRPr sz="2100">
              <a:latin typeface="Verdana"/>
              <a:cs typeface="Verdana"/>
            </a:endParaRPr>
          </a:p>
          <a:p>
            <a:pPr marL="465455" marR="344805">
              <a:lnSpc>
                <a:spcPct val="116100"/>
              </a:lnSpc>
            </a:pPr>
            <a:r>
              <a:rPr dirty="0" sz="2100" spc="-180" b="1" i="1">
                <a:solidFill>
                  <a:srgbClr val="B42323"/>
                </a:solidFill>
                <a:latin typeface="Verdana"/>
                <a:cs typeface="Verdana"/>
              </a:rPr>
              <a:t>A/sys</a:t>
            </a:r>
            <a:r>
              <a:rPr dirty="0" sz="2100" spc="-13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3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50" b="1" i="1">
                <a:solidFill>
                  <a:srgbClr val="B42323"/>
                </a:solidFill>
                <a:latin typeface="Verdana"/>
                <a:cs typeface="Verdana"/>
              </a:rPr>
              <a:t>State-</a:t>
            </a:r>
            <a:r>
              <a:rPr dirty="0" sz="2100" spc="-70" b="1" i="1">
                <a:solidFill>
                  <a:srgbClr val="B42323"/>
                </a:solidFill>
                <a:latin typeface="Verdana"/>
                <a:cs typeface="Verdana"/>
              </a:rPr>
              <a:t>space</a:t>
            </a:r>
            <a:r>
              <a:rPr dirty="0" sz="2100" spc="-12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30" b="1" i="1">
                <a:solidFill>
                  <a:srgbClr val="B42323"/>
                </a:solidFill>
                <a:latin typeface="Verdana"/>
                <a:cs typeface="Verdana"/>
              </a:rPr>
              <a:t>system </a:t>
            </a:r>
            <a:r>
              <a:rPr dirty="0" sz="2100" spc="-150" b="1" i="1">
                <a:solidFill>
                  <a:srgbClr val="B42323"/>
                </a:solidFill>
                <a:latin typeface="Verdana"/>
                <a:cs typeface="Verdana"/>
              </a:rPr>
              <a:t>B</a:t>
            </a:r>
            <a:r>
              <a:rPr dirty="0" sz="2100" spc="-15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5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65" b="1" i="1">
                <a:solidFill>
                  <a:srgbClr val="B42323"/>
                </a:solidFill>
                <a:latin typeface="Verdana"/>
                <a:cs typeface="Verdana"/>
              </a:rPr>
              <a:t>Input</a:t>
            </a:r>
            <a:r>
              <a:rPr dirty="0" sz="2100" spc="-15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45" b="1" i="1">
                <a:solidFill>
                  <a:srgbClr val="B42323"/>
                </a:solidFill>
                <a:latin typeface="Verdana"/>
                <a:cs typeface="Verdana"/>
              </a:rPr>
              <a:t>matrix</a:t>
            </a:r>
            <a:endParaRPr sz="2100">
              <a:latin typeface="Verdana"/>
              <a:cs typeface="Verdana"/>
            </a:endParaRPr>
          </a:p>
          <a:p>
            <a:pPr marL="465455">
              <a:lnSpc>
                <a:spcPct val="100000"/>
              </a:lnSpc>
              <a:spcBef>
                <a:spcPts val="405"/>
              </a:spcBef>
            </a:pPr>
            <a:r>
              <a:rPr dirty="0" sz="2100" spc="-80" b="1" i="1">
                <a:solidFill>
                  <a:srgbClr val="B42323"/>
                </a:solidFill>
                <a:latin typeface="Verdana"/>
                <a:cs typeface="Verdana"/>
              </a:rPr>
              <a:t>Q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3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25" b="1" i="1">
                <a:solidFill>
                  <a:srgbClr val="B42323"/>
                </a:solidFill>
                <a:latin typeface="Verdana"/>
                <a:cs typeface="Verdana"/>
              </a:rPr>
              <a:t>State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85" b="1" i="1">
                <a:solidFill>
                  <a:srgbClr val="B42323"/>
                </a:solidFill>
                <a:latin typeface="Verdana"/>
                <a:cs typeface="Verdana"/>
              </a:rPr>
              <a:t>weighting</a:t>
            </a:r>
            <a:r>
              <a:rPr dirty="0" sz="2100" spc="-13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5" b="1" i="1">
                <a:solidFill>
                  <a:srgbClr val="B42323"/>
                </a:solidFill>
                <a:latin typeface="Verdana"/>
                <a:cs typeface="Verdana"/>
              </a:rPr>
              <a:t>matrix</a:t>
            </a:r>
            <a:endParaRPr sz="2100">
              <a:latin typeface="Verdana"/>
              <a:cs typeface="Verdana"/>
            </a:endParaRPr>
          </a:p>
          <a:p>
            <a:pPr marL="465455">
              <a:lnSpc>
                <a:spcPct val="100000"/>
              </a:lnSpc>
              <a:spcBef>
                <a:spcPts val="405"/>
              </a:spcBef>
            </a:pPr>
            <a:r>
              <a:rPr dirty="0" sz="2100" spc="-204" b="1" i="1">
                <a:solidFill>
                  <a:srgbClr val="B42323"/>
                </a:solidFill>
                <a:latin typeface="Verdana"/>
                <a:cs typeface="Verdana"/>
              </a:rPr>
              <a:t>R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65" b="1" i="1">
                <a:solidFill>
                  <a:srgbClr val="B42323"/>
                </a:solidFill>
                <a:latin typeface="Verdana"/>
                <a:cs typeface="Verdana"/>
              </a:rPr>
              <a:t>Input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85" b="1" i="1">
                <a:solidFill>
                  <a:srgbClr val="B42323"/>
                </a:solidFill>
                <a:latin typeface="Verdana"/>
                <a:cs typeface="Verdana"/>
              </a:rPr>
              <a:t>weighting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5" b="1" i="1">
                <a:solidFill>
                  <a:srgbClr val="B42323"/>
                </a:solidFill>
                <a:latin typeface="Verdana"/>
                <a:cs typeface="Verdana"/>
              </a:rPr>
              <a:t>matrix</a:t>
            </a:r>
            <a:endParaRPr sz="2100">
              <a:latin typeface="Verdana"/>
              <a:cs typeface="Verdana"/>
            </a:endParaRPr>
          </a:p>
          <a:p>
            <a:pPr marL="465455" marR="520065">
              <a:lnSpc>
                <a:spcPct val="116100"/>
              </a:lnSpc>
            </a:pPr>
            <a:r>
              <a:rPr dirty="0" sz="2100" spc="-30" b="1" i="1">
                <a:solidFill>
                  <a:srgbClr val="B42323"/>
                </a:solidFill>
                <a:latin typeface="Verdana"/>
                <a:cs typeface="Verdana"/>
              </a:rPr>
              <a:t>S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00" b="1" i="1">
                <a:solidFill>
                  <a:srgbClr val="B42323"/>
                </a:solidFill>
                <a:latin typeface="Verdana"/>
                <a:cs typeface="Verdana"/>
              </a:rPr>
              <a:t>Cross-</a:t>
            </a:r>
            <a:r>
              <a:rPr dirty="0" sz="2100" spc="-185" b="1" i="1">
                <a:solidFill>
                  <a:srgbClr val="B42323"/>
                </a:solidFill>
                <a:latin typeface="Verdana"/>
                <a:cs typeface="Verdana"/>
              </a:rPr>
              <a:t>weighting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95" b="1" i="1">
                <a:solidFill>
                  <a:srgbClr val="B42323"/>
                </a:solidFill>
                <a:latin typeface="Verdana"/>
                <a:cs typeface="Verdana"/>
              </a:rPr>
              <a:t>matrix </a:t>
            </a:r>
            <a:r>
              <a:rPr dirty="0" sz="2100" spc="-120" b="1" i="1">
                <a:solidFill>
                  <a:srgbClr val="B42323"/>
                </a:solidFill>
                <a:latin typeface="Verdana"/>
                <a:cs typeface="Verdana"/>
              </a:rPr>
              <a:t>(optional)</a:t>
            </a:r>
            <a:endParaRPr sz="2100">
              <a:latin typeface="Verdana"/>
              <a:cs typeface="Verdana"/>
            </a:endParaRPr>
          </a:p>
          <a:p>
            <a:pPr marL="465455">
              <a:lnSpc>
                <a:spcPct val="100000"/>
              </a:lnSpc>
              <a:spcBef>
                <a:spcPts val="405"/>
              </a:spcBef>
            </a:pPr>
            <a:r>
              <a:rPr dirty="0" sz="2100" spc="-150" b="1" i="1">
                <a:solidFill>
                  <a:srgbClr val="B42323"/>
                </a:solidFill>
                <a:latin typeface="Verdana"/>
                <a:cs typeface="Verdana"/>
              </a:rPr>
              <a:t>E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Descriptor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10" b="1" i="1">
                <a:solidFill>
                  <a:srgbClr val="B42323"/>
                </a:solidFill>
                <a:latin typeface="Verdana"/>
                <a:cs typeface="Verdana"/>
              </a:rPr>
              <a:t>matrix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00" b="1" i="1">
                <a:solidFill>
                  <a:srgbClr val="B42323"/>
                </a:solidFill>
                <a:latin typeface="Verdana"/>
                <a:cs typeface="Verdana"/>
              </a:rPr>
              <a:t>(optional)</a:t>
            </a:r>
            <a:endParaRPr sz="21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6000" y="806953"/>
            <a:ext cx="11085830" cy="1511935"/>
          </a:xfrm>
          <a:prstGeom prst="rect">
            <a:avLst/>
          </a:prstGeom>
        </p:spPr>
        <p:txBody>
          <a:bodyPr wrap="square" lIns="0" tIns="20827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39"/>
              </a:spcBef>
            </a:pPr>
            <a:r>
              <a:rPr dirty="0" sz="2200" spc="120" b="1">
                <a:solidFill>
                  <a:srgbClr val="B42323"/>
                </a:solidFill>
                <a:latin typeface="Tahoma"/>
                <a:cs typeface="Tahoma"/>
              </a:rPr>
              <a:t>DLQE</a:t>
            </a:r>
            <a:endParaRPr sz="2200">
              <a:latin typeface="Tahoma"/>
              <a:cs typeface="Tahoma"/>
            </a:endParaRPr>
          </a:p>
          <a:p>
            <a:pPr marL="12700" marR="5080">
              <a:lnSpc>
                <a:spcPct val="114100"/>
              </a:lnSpc>
              <a:spcBef>
                <a:spcPts val="1220"/>
              </a:spcBef>
            </a:pPr>
            <a:r>
              <a:rPr dirty="0" sz="2300" spc="-25">
                <a:latin typeface="Verdana"/>
                <a:cs typeface="Verdana"/>
              </a:rPr>
              <a:t>Designs</a:t>
            </a:r>
            <a:r>
              <a:rPr dirty="0" sz="2300" spc="-125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the</a:t>
            </a:r>
            <a:r>
              <a:rPr dirty="0" sz="2300" spc="-125">
                <a:latin typeface="Verdana"/>
                <a:cs typeface="Verdana"/>
              </a:rPr>
              <a:t> </a:t>
            </a:r>
            <a:r>
              <a:rPr dirty="0" sz="2300" spc="-50">
                <a:latin typeface="Verdana"/>
                <a:cs typeface="Verdana"/>
              </a:rPr>
              <a:t>discrete-</a:t>
            </a:r>
            <a:r>
              <a:rPr dirty="0" sz="2300" spc="-90">
                <a:latin typeface="Verdana"/>
                <a:cs typeface="Verdana"/>
              </a:rPr>
              <a:t>time</a:t>
            </a:r>
            <a:r>
              <a:rPr dirty="0" sz="2300" spc="-125">
                <a:latin typeface="Verdana"/>
                <a:cs typeface="Verdana"/>
              </a:rPr>
              <a:t> </a:t>
            </a:r>
            <a:r>
              <a:rPr dirty="0" sz="2300" spc="-114">
                <a:latin typeface="Verdana"/>
                <a:cs typeface="Verdana"/>
              </a:rPr>
              <a:t>linear-</a:t>
            </a:r>
            <a:r>
              <a:rPr dirty="0" sz="2300" spc="-55">
                <a:latin typeface="Verdana"/>
                <a:cs typeface="Verdana"/>
              </a:rPr>
              <a:t>quadratic</a:t>
            </a:r>
            <a:r>
              <a:rPr dirty="0" sz="2300" spc="-120">
                <a:latin typeface="Verdana"/>
                <a:cs typeface="Verdana"/>
              </a:rPr>
              <a:t> </a:t>
            </a:r>
            <a:r>
              <a:rPr dirty="0" sz="2300" spc="-70">
                <a:latin typeface="Verdana"/>
                <a:cs typeface="Verdana"/>
              </a:rPr>
              <a:t>estimator</a:t>
            </a:r>
            <a:r>
              <a:rPr dirty="0" sz="2300" spc="-125">
                <a:latin typeface="Verdana"/>
                <a:cs typeface="Verdana"/>
              </a:rPr>
              <a:t> </a:t>
            </a:r>
            <a:r>
              <a:rPr dirty="0" sz="2300" spc="-85">
                <a:latin typeface="Verdana"/>
                <a:cs typeface="Verdana"/>
              </a:rPr>
              <a:t>gain</a:t>
            </a:r>
            <a:r>
              <a:rPr dirty="0" sz="2300" spc="-125">
                <a:latin typeface="Verdana"/>
                <a:cs typeface="Verdana"/>
              </a:rPr>
              <a:t> </a:t>
            </a:r>
            <a:r>
              <a:rPr dirty="0" sz="2300" spc="-75">
                <a:latin typeface="Verdana"/>
                <a:cs typeface="Verdana"/>
              </a:rPr>
              <a:t>and</a:t>
            </a:r>
            <a:r>
              <a:rPr dirty="0" sz="2300" spc="-120">
                <a:latin typeface="Verdana"/>
                <a:cs typeface="Verdana"/>
              </a:rPr>
              <a:t> </a:t>
            </a:r>
            <a:r>
              <a:rPr dirty="0" sz="2300" spc="-85">
                <a:latin typeface="Verdana"/>
                <a:cs typeface="Verdana"/>
              </a:rPr>
              <a:t>error</a:t>
            </a:r>
            <a:r>
              <a:rPr dirty="0" sz="2300" spc="-125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covariance. </a:t>
            </a:r>
            <a:r>
              <a:rPr dirty="0" sz="2300">
                <a:latin typeface="Verdana"/>
                <a:cs typeface="Verdana"/>
              </a:rPr>
              <a:t>Depends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40">
                <a:latin typeface="Verdana"/>
                <a:cs typeface="Verdana"/>
              </a:rPr>
              <a:t>on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95">
                <a:latin typeface="Verdana"/>
                <a:cs typeface="Verdana"/>
              </a:rPr>
              <a:t>dare,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70">
                <a:latin typeface="Verdana"/>
                <a:cs typeface="Verdana"/>
              </a:rPr>
              <a:t>using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the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dual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80">
                <a:latin typeface="Verdana"/>
                <a:cs typeface="Verdana"/>
              </a:rPr>
              <a:t>formulation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40">
                <a:latin typeface="Verdana"/>
                <a:cs typeface="Verdana"/>
              </a:rPr>
              <a:t>on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the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25">
                <a:latin typeface="Verdana"/>
                <a:cs typeface="Verdana"/>
              </a:rPr>
              <a:t>transposed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system.</a:t>
            </a:r>
            <a:endParaRPr sz="23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16000" y="3175080"/>
            <a:ext cx="822960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 spc="-10">
                <a:latin typeface="Verdana"/>
                <a:cs typeface="Verdana"/>
              </a:rPr>
              <a:t>Scilab</a:t>
            </a:r>
            <a:endParaRPr sz="21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946334" y="3175080"/>
            <a:ext cx="954405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 spc="-10">
                <a:latin typeface="Verdana"/>
                <a:cs typeface="Verdana"/>
              </a:rPr>
              <a:t>Octave</a:t>
            </a:r>
            <a:endParaRPr sz="2100">
              <a:latin typeface="Verdana"/>
              <a:cs typeface="Verdan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3723085"/>
            <a:ext cx="4705349" cy="598169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67431" y="3723085"/>
            <a:ext cx="4019549" cy="598169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2305884" y="3123645"/>
            <a:ext cx="4215765" cy="2625725"/>
          </a:xfrm>
          <a:prstGeom prst="rect">
            <a:avLst/>
          </a:prstGeom>
        </p:spPr>
        <p:txBody>
          <a:bodyPr wrap="square" lIns="0" tIns="641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dirty="0" sz="2100" spc="-290" b="1" i="1">
                <a:solidFill>
                  <a:srgbClr val="B42323"/>
                </a:solidFill>
                <a:latin typeface="Verdana"/>
                <a:cs typeface="Verdana"/>
              </a:rPr>
              <a:t>Input: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2100" spc="-175" b="1" i="1">
                <a:solidFill>
                  <a:srgbClr val="B42323"/>
                </a:solidFill>
                <a:latin typeface="Verdana"/>
                <a:cs typeface="Verdana"/>
              </a:rPr>
              <a:t>A,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95" b="1" i="1">
                <a:solidFill>
                  <a:srgbClr val="B42323"/>
                </a:solidFill>
                <a:latin typeface="Verdana"/>
                <a:cs typeface="Verdana"/>
              </a:rPr>
              <a:t>G,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65" b="1" i="1">
                <a:solidFill>
                  <a:srgbClr val="B42323"/>
                </a:solidFill>
                <a:latin typeface="Verdana"/>
                <a:cs typeface="Verdana"/>
              </a:rPr>
              <a:t>C,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Q,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70" b="1" i="1">
                <a:solidFill>
                  <a:srgbClr val="B42323"/>
                </a:solidFill>
                <a:latin typeface="Verdana"/>
                <a:cs typeface="Verdana"/>
              </a:rPr>
              <a:t>R[,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35" b="1" i="1">
                <a:solidFill>
                  <a:srgbClr val="B42323"/>
                </a:solidFill>
                <a:latin typeface="Verdana"/>
                <a:cs typeface="Verdana"/>
              </a:rPr>
              <a:t>S]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60" b="1" i="1">
                <a:solidFill>
                  <a:srgbClr val="B42323"/>
                </a:solidFill>
                <a:latin typeface="Verdana"/>
                <a:cs typeface="Verdana"/>
              </a:rPr>
              <a:t>or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20" b="1" i="1">
                <a:solidFill>
                  <a:srgbClr val="B42323"/>
                </a:solidFill>
                <a:latin typeface="Verdana"/>
                <a:cs typeface="Verdana"/>
              </a:rPr>
              <a:t>sys,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Q, </a:t>
            </a:r>
            <a:r>
              <a:rPr dirty="0" sz="2100" spc="-270" b="1" i="1">
                <a:solidFill>
                  <a:srgbClr val="B42323"/>
                </a:solidFill>
                <a:latin typeface="Verdana"/>
                <a:cs typeface="Verdana"/>
              </a:rPr>
              <a:t>R[,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14" b="1" i="1">
                <a:solidFill>
                  <a:srgbClr val="B42323"/>
                </a:solidFill>
                <a:latin typeface="Verdana"/>
                <a:cs typeface="Verdana"/>
              </a:rPr>
              <a:t>S]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2100" spc="-55" b="1" i="1">
                <a:solidFill>
                  <a:srgbClr val="B42323"/>
                </a:solidFill>
                <a:latin typeface="Verdana"/>
                <a:cs typeface="Verdana"/>
              </a:rPr>
              <a:t>Output: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2100" spc="-40" b="1" i="1">
                <a:solidFill>
                  <a:srgbClr val="B42323"/>
                </a:solidFill>
                <a:latin typeface="Verdana"/>
                <a:cs typeface="Verdana"/>
              </a:rPr>
              <a:t>M</a:t>
            </a:r>
            <a:r>
              <a:rPr dirty="0" sz="2100" spc="-15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50" b="1" i="1">
                <a:solidFill>
                  <a:srgbClr val="B42323"/>
                </a:solidFill>
                <a:latin typeface="Verdana"/>
                <a:cs typeface="Verdana"/>
              </a:rPr>
              <a:t>(Kalman</a:t>
            </a:r>
            <a:r>
              <a:rPr dirty="0" sz="2100" spc="-15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75" b="1" i="1">
                <a:solidFill>
                  <a:srgbClr val="B42323"/>
                </a:solidFill>
                <a:latin typeface="Verdana"/>
                <a:cs typeface="Verdana"/>
              </a:rPr>
              <a:t>gain)</a:t>
            </a:r>
            <a:endParaRPr sz="2100">
              <a:latin typeface="Verdana"/>
              <a:cs typeface="Verdana"/>
            </a:endParaRPr>
          </a:p>
          <a:p>
            <a:pPr marL="12700" marR="1529715">
              <a:lnSpc>
                <a:spcPct val="116100"/>
              </a:lnSpc>
            </a:pPr>
            <a:r>
              <a:rPr dirty="0" sz="2100" spc="-160" b="1" i="1">
                <a:solidFill>
                  <a:srgbClr val="B42323"/>
                </a:solidFill>
                <a:latin typeface="Verdana"/>
                <a:cs typeface="Verdana"/>
              </a:rPr>
              <a:t>P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29" b="1" i="1">
                <a:solidFill>
                  <a:srgbClr val="B42323"/>
                </a:solidFill>
                <a:latin typeface="Verdana"/>
                <a:cs typeface="Verdana"/>
              </a:rPr>
              <a:t>(error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70" b="1" i="1">
                <a:solidFill>
                  <a:srgbClr val="B42323"/>
                </a:solidFill>
                <a:latin typeface="Verdana"/>
                <a:cs typeface="Verdana"/>
              </a:rPr>
              <a:t>covariance), 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Z </a:t>
            </a:r>
            <a:r>
              <a:rPr dirty="0" sz="2100" spc="-160" b="1" i="1">
                <a:solidFill>
                  <a:srgbClr val="B42323"/>
                </a:solidFill>
                <a:latin typeface="Verdana"/>
                <a:cs typeface="Verdana"/>
              </a:rPr>
              <a:t>(Riccati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75" b="1" i="1">
                <a:solidFill>
                  <a:srgbClr val="B42323"/>
                </a:solidFill>
                <a:latin typeface="Verdana"/>
                <a:cs typeface="Verdana"/>
              </a:rPr>
              <a:t>solution)</a:t>
            </a:r>
            <a:r>
              <a:rPr dirty="0" sz="2100" spc="-7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50" b="1" i="1">
                <a:solidFill>
                  <a:srgbClr val="B42323"/>
                </a:solidFill>
                <a:latin typeface="Verdana"/>
                <a:cs typeface="Verdana"/>
              </a:rPr>
              <a:t>E</a:t>
            </a:r>
            <a:r>
              <a:rPr dirty="0" sz="2100" spc="-13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00" b="1" i="1">
                <a:solidFill>
                  <a:srgbClr val="B42323"/>
                </a:solidFill>
                <a:latin typeface="Verdana"/>
                <a:cs typeface="Verdana"/>
              </a:rPr>
              <a:t>(estimator</a:t>
            </a:r>
            <a:r>
              <a:rPr dirty="0" sz="2100" spc="-12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0" b="1" i="1">
                <a:solidFill>
                  <a:srgbClr val="B42323"/>
                </a:solidFill>
                <a:latin typeface="Verdana"/>
                <a:cs typeface="Verdana"/>
              </a:rPr>
              <a:t>poles)</a:t>
            </a:r>
            <a:endParaRPr sz="2100">
              <a:latin typeface="Verdana"/>
              <a:cs typeface="Verdana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37659" y="7416880"/>
            <a:ext cx="85725" cy="8572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37659" y="7788355"/>
            <a:ext cx="85725" cy="8572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37659" y="8159830"/>
            <a:ext cx="85725" cy="857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37659" y="8531305"/>
            <a:ext cx="85725" cy="85724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37659" y="8902780"/>
            <a:ext cx="85725" cy="85724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37659" y="9274255"/>
            <a:ext cx="85725" cy="85724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12305884" y="6095445"/>
            <a:ext cx="5122545" cy="3740150"/>
          </a:xfrm>
          <a:prstGeom prst="rect">
            <a:avLst/>
          </a:prstGeom>
        </p:spPr>
        <p:txBody>
          <a:bodyPr wrap="square" lIns="0" tIns="641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dirty="0" sz="2100" spc="-60" b="1" i="1">
                <a:solidFill>
                  <a:srgbClr val="B42323"/>
                </a:solidFill>
                <a:latin typeface="Verdana"/>
                <a:cs typeface="Verdana"/>
              </a:rPr>
              <a:t>Dependencies:</a:t>
            </a:r>
            <a:endParaRPr sz="2100">
              <a:latin typeface="Verdana"/>
              <a:cs typeface="Verdana"/>
            </a:endParaRPr>
          </a:p>
          <a:p>
            <a:pPr marL="12700" marR="3509010">
              <a:lnSpc>
                <a:spcPct val="116100"/>
              </a:lnSpc>
            </a:pPr>
            <a:r>
              <a:rPr dirty="0" sz="2100" spc="-20" b="1" i="1">
                <a:solidFill>
                  <a:srgbClr val="B42323"/>
                </a:solidFill>
                <a:latin typeface="Verdana"/>
                <a:cs typeface="Verdana"/>
              </a:rPr>
              <a:t>dare </a:t>
            </a:r>
            <a:r>
              <a:rPr dirty="0" sz="2100" spc="-190" b="1" i="1">
                <a:solidFill>
                  <a:srgbClr val="B42323"/>
                </a:solidFill>
                <a:latin typeface="Verdana"/>
                <a:cs typeface="Verdana"/>
              </a:rPr>
              <a:t>Parameters:</a:t>
            </a:r>
            <a:endParaRPr sz="2100">
              <a:latin typeface="Verdana"/>
              <a:cs typeface="Verdana"/>
            </a:endParaRPr>
          </a:p>
          <a:p>
            <a:pPr marL="465455">
              <a:lnSpc>
                <a:spcPct val="100000"/>
              </a:lnSpc>
              <a:spcBef>
                <a:spcPts val="405"/>
              </a:spcBef>
            </a:pPr>
            <a:r>
              <a:rPr dirty="0" sz="2100" spc="-155" b="1" i="1">
                <a:solidFill>
                  <a:srgbClr val="B42323"/>
                </a:solidFill>
                <a:latin typeface="Verdana"/>
                <a:cs typeface="Verdana"/>
              </a:rPr>
              <a:t>A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25" b="1" i="1">
                <a:solidFill>
                  <a:srgbClr val="B42323"/>
                </a:solidFill>
                <a:latin typeface="Verdana"/>
                <a:cs typeface="Verdana"/>
              </a:rPr>
              <a:t>State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45" b="1" i="1">
                <a:solidFill>
                  <a:srgbClr val="B42323"/>
                </a:solidFill>
                <a:latin typeface="Verdana"/>
                <a:cs typeface="Verdana"/>
              </a:rPr>
              <a:t>matrix</a:t>
            </a:r>
            <a:endParaRPr sz="2100">
              <a:latin typeface="Verdana"/>
              <a:cs typeface="Verdana"/>
            </a:endParaRPr>
          </a:p>
          <a:p>
            <a:pPr marL="465455" marR="1343660">
              <a:lnSpc>
                <a:spcPct val="116100"/>
              </a:lnSpc>
            </a:pPr>
            <a:r>
              <a:rPr dirty="0" sz="2100" b="1" i="1">
                <a:solidFill>
                  <a:srgbClr val="B42323"/>
                </a:solidFill>
                <a:latin typeface="Verdana"/>
                <a:cs typeface="Verdana"/>
              </a:rPr>
              <a:t>G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85" b="1" i="1">
                <a:solidFill>
                  <a:srgbClr val="B42323"/>
                </a:solidFill>
                <a:latin typeface="Verdana"/>
                <a:cs typeface="Verdana"/>
              </a:rPr>
              <a:t>Process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20" b="1" i="1">
                <a:solidFill>
                  <a:srgbClr val="B42323"/>
                </a:solidFill>
                <a:latin typeface="Verdana"/>
                <a:cs typeface="Verdana"/>
              </a:rPr>
              <a:t>noise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00" b="1" i="1">
                <a:solidFill>
                  <a:srgbClr val="B42323"/>
                </a:solidFill>
                <a:latin typeface="Verdana"/>
                <a:cs typeface="Verdana"/>
              </a:rPr>
              <a:t>matrix </a:t>
            </a:r>
            <a:r>
              <a:rPr dirty="0" sz="2100" spc="75" b="1" i="1">
                <a:solidFill>
                  <a:srgbClr val="B42323"/>
                </a:solidFill>
                <a:latin typeface="Verdana"/>
                <a:cs typeface="Verdana"/>
              </a:rPr>
              <a:t>C</a:t>
            </a:r>
            <a:r>
              <a:rPr dirty="0" sz="2100" spc="-15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70" b="1" i="1">
                <a:solidFill>
                  <a:srgbClr val="B42323"/>
                </a:solidFill>
                <a:latin typeface="Verdana"/>
                <a:cs typeface="Verdana"/>
              </a:rPr>
              <a:t>Output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45" b="1" i="1">
                <a:solidFill>
                  <a:srgbClr val="B42323"/>
                </a:solidFill>
                <a:latin typeface="Verdana"/>
                <a:cs typeface="Verdana"/>
              </a:rPr>
              <a:t>matrix</a:t>
            </a:r>
            <a:endParaRPr sz="2100">
              <a:latin typeface="Verdana"/>
              <a:cs typeface="Verdana"/>
            </a:endParaRPr>
          </a:p>
          <a:p>
            <a:pPr marL="465455">
              <a:lnSpc>
                <a:spcPct val="100000"/>
              </a:lnSpc>
              <a:spcBef>
                <a:spcPts val="400"/>
              </a:spcBef>
            </a:pPr>
            <a:r>
              <a:rPr dirty="0" sz="2100" spc="-80" b="1" i="1">
                <a:solidFill>
                  <a:srgbClr val="B42323"/>
                </a:solidFill>
                <a:latin typeface="Verdana"/>
                <a:cs typeface="Verdana"/>
              </a:rPr>
              <a:t>Q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85" b="1" i="1">
                <a:solidFill>
                  <a:srgbClr val="B42323"/>
                </a:solidFill>
                <a:latin typeface="Verdana"/>
                <a:cs typeface="Verdana"/>
              </a:rPr>
              <a:t>Process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20" b="1" i="1">
                <a:solidFill>
                  <a:srgbClr val="B42323"/>
                </a:solidFill>
                <a:latin typeface="Verdana"/>
                <a:cs typeface="Verdana"/>
              </a:rPr>
              <a:t>noise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5" b="1" i="1">
                <a:solidFill>
                  <a:srgbClr val="B42323"/>
                </a:solidFill>
                <a:latin typeface="Verdana"/>
                <a:cs typeface="Verdana"/>
              </a:rPr>
              <a:t>covariance</a:t>
            </a:r>
            <a:endParaRPr sz="2100">
              <a:latin typeface="Verdana"/>
              <a:cs typeface="Verdana"/>
            </a:endParaRPr>
          </a:p>
          <a:p>
            <a:pPr marL="465455">
              <a:lnSpc>
                <a:spcPct val="100000"/>
              </a:lnSpc>
              <a:spcBef>
                <a:spcPts val="405"/>
              </a:spcBef>
            </a:pPr>
            <a:r>
              <a:rPr dirty="0" sz="2100" spc="-204" b="1" i="1">
                <a:solidFill>
                  <a:srgbClr val="B42323"/>
                </a:solidFill>
                <a:latin typeface="Verdana"/>
                <a:cs typeface="Verdana"/>
              </a:rPr>
              <a:t>R</a:t>
            </a:r>
            <a:r>
              <a:rPr dirty="0" sz="2100" spc="-13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3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60" b="1" i="1">
                <a:solidFill>
                  <a:srgbClr val="B42323"/>
                </a:solidFill>
                <a:latin typeface="Verdana"/>
                <a:cs typeface="Verdana"/>
              </a:rPr>
              <a:t>Measurement</a:t>
            </a:r>
            <a:r>
              <a:rPr dirty="0" sz="2100" spc="-13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20" b="1" i="1">
                <a:solidFill>
                  <a:srgbClr val="B42323"/>
                </a:solidFill>
                <a:latin typeface="Verdana"/>
                <a:cs typeface="Verdana"/>
              </a:rPr>
              <a:t>noise</a:t>
            </a:r>
            <a:r>
              <a:rPr dirty="0" sz="2100" spc="-13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10" b="1" i="1">
                <a:solidFill>
                  <a:srgbClr val="B42323"/>
                </a:solidFill>
                <a:latin typeface="Verdana"/>
                <a:cs typeface="Verdana"/>
              </a:rPr>
              <a:t>covariance</a:t>
            </a:r>
            <a:endParaRPr sz="2100">
              <a:latin typeface="Verdana"/>
              <a:cs typeface="Verdana"/>
            </a:endParaRPr>
          </a:p>
          <a:p>
            <a:pPr marL="465455" marR="925194">
              <a:lnSpc>
                <a:spcPct val="116100"/>
              </a:lnSpc>
            </a:pPr>
            <a:r>
              <a:rPr dirty="0" sz="2100" spc="-30" b="1" i="1">
                <a:solidFill>
                  <a:srgbClr val="B42323"/>
                </a:solidFill>
                <a:latin typeface="Verdana"/>
                <a:cs typeface="Verdana"/>
              </a:rPr>
              <a:t>S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00" b="1" i="1">
                <a:solidFill>
                  <a:srgbClr val="B42323"/>
                </a:solidFill>
                <a:latin typeface="Verdana"/>
                <a:cs typeface="Verdana"/>
              </a:rPr>
              <a:t>Cross-</a:t>
            </a:r>
            <a:r>
              <a:rPr dirty="0" sz="2100" spc="-130" b="1" i="1">
                <a:solidFill>
                  <a:srgbClr val="B42323"/>
                </a:solidFill>
                <a:latin typeface="Verdana"/>
                <a:cs typeface="Verdana"/>
              </a:rPr>
              <a:t>covariance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95" b="1" i="1">
                <a:solidFill>
                  <a:srgbClr val="B42323"/>
                </a:solidFill>
                <a:latin typeface="Verdana"/>
                <a:cs typeface="Verdana"/>
              </a:rPr>
              <a:t>matrix </a:t>
            </a:r>
            <a:r>
              <a:rPr dirty="0" sz="2100" spc="-120" b="1" i="1">
                <a:solidFill>
                  <a:srgbClr val="B42323"/>
                </a:solidFill>
                <a:latin typeface="Verdana"/>
                <a:cs typeface="Verdana"/>
              </a:rPr>
              <a:t>(optional)</a:t>
            </a:r>
            <a:endParaRPr sz="21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6000" y="806953"/>
            <a:ext cx="15413990" cy="1511935"/>
          </a:xfrm>
          <a:prstGeom prst="rect">
            <a:avLst/>
          </a:prstGeom>
        </p:spPr>
        <p:txBody>
          <a:bodyPr wrap="square" lIns="0" tIns="20827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39"/>
              </a:spcBef>
            </a:pPr>
            <a:r>
              <a:rPr dirty="0" sz="2200" spc="80" b="1">
                <a:solidFill>
                  <a:srgbClr val="B42323"/>
                </a:solidFill>
                <a:latin typeface="Tahoma"/>
                <a:cs typeface="Tahoma"/>
              </a:rPr>
              <a:t>LQR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610"/>
              </a:spcBef>
            </a:pPr>
            <a:r>
              <a:rPr dirty="0" sz="2300" spc="-80">
                <a:latin typeface="Verdana"/>
                <a:cs typeface="Verdana"/>
              </a:rPr>
              <a:t>Continuous-</a:t>
            </a:r>
            <a:r>
              <a:rPr dirty="0" sz="2300" spc="-90">
                <a:latin typeface="Verdana"/>
                <a:cs typeface="Verdana"/>
              </a:rPr>
              <a:t>time</a:t>
            </a:r>
            <a:r>
              <a:rPr dirty="0" sz="2300" spc="-135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counterpart</a:t>
            </a:r>
            <a:r>
              <a:rPr dirty="0" sz="2300" spc="-130">
                <a:latin typeface="Verdana"/>
                <a:cs typeface="Verdana"/>
              </a:rPr>
              <a:t> </a:t>
            </a:r>
            <a:r>
              <a:rPr dirty="0" sz="2300">
                <a:latin typeface="Verdana"/>
                <a:cs typeface="Verdana"/>
              </a:rPr>
              <a:t>of</a:t>
            </a:r>
            <a:r>
              <a:rPr dirty="0" sz="2300" spc="-130">
                <a:latin typeface="Verdana"/>
                <a:cs typeface="Verdana"/>
              </a:rPr>
              <a:t> </a:t>
            </a:r>
            <a:r>
              <a:rPr dirty="0" sz="2300" spc="-135">
                <a:latin typeface="Verdana"/>
                <a:cs typeface="Verdana"/>
              </a:rPr>
              <a:t>dlqr;</a:t>
            </a:r>
            <a:r>
              <a:rPr dirty="0" sz="2300" spc="-130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computes</a:t>
            </a:r>
            <a:r>
              <a:rPr dirty="0" sz="2300" spc="-130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the</a:t>
            </a:r>
            <a:r>
              <a:rPr dirty="0" sz="2300" spc="-130">
                <a:latin typeface="Verdana"/>
                <a:cs typeface="Verdana"/>
              </a:rPr>
              <a:t> </a:t>
            </a:r>
            <a:r>
              <a:rPr dirty="0" sz="2300" spc="-65">
                <a:latin typeface="Verdana"/>
                <a:cs typeface="Verdana"/>
              </a:rPr>
              <a:t>optimal</a:t>
            </a:r>
            <a:r>
              <a:rPr dirty="0" sz="2300" spc="-130">
                <a:latin typeface="Verdana"/>
                <a:cs typeface="Verdana"/>
              </a:rPr>
              <a:t> </a:t>
            </a:r>
            <a:r>
              <a:rPr dirty="0" sz="2300" spc="-70">
                <a:latin typeface="Verdana"/>
                <a:cs typeface="Verdana"/>
              </a:rPr>
              <a:t>LQ</a:t>
            </a:r>
            <a:r>
              <a:rPr dirty="0" sz="2300" spc="-130">
                <a:latin typeface="Verdana"/>
                <a:cs typeface="Verdana"/>
              </a:rPr>
              <a:t> </a:t>
            </a:r>
            <a:r>
              <a:rPr dirty="0" sz="2300" spc="-70">
                <a:latin typeface="Verdana"/>
                <a:cs typeface="Verdana"/>
              </a:rPr>
              <a:t>regulator</a:t>
            </a:r>
            <a:r>
              <a:rPr dirty="0" sz="2300" spc="-130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gain.</a:t>
            </a:r>
            <a:endParaRPr sz="23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390"/>
              </a:spcBef>
            </a:pPr>
            <a:r>
              <a:rPr dirty="0" sz="2300">
                <a:latin typeface="Verdana"/>
                <a:cs typeface="Verdana"/>
              </a:rPr>
              <a:t>Depends</a:t>
            </a:r>
            <a:r>
              <a:rPr dirty="0" sz="2300" spc="-155">
                <a:latin typeface="Verdana"/>
                <a:cs typeface="Verdana"/>
              </a:rPr>
              <a:t> </a:t>
            </a:r>
            <a:r>
              <a:rPr dirty="0" sz="2300" spc="-40">
                <a:latin typeface="Verdana"/>
                <a:cs typeface="Verdana"/>
              </a:rPr>
              <a:t>on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dare</a:t>
            </a:r>
            <a:r>
              <a:rPr dirty="0" sz="2300" spc="-155">
                <a:latin typeface="Verdana"/>
                <a:cs typeface="Verdana"/>
              </a:rPr>
              <a:t> </a:t>
            </a:r>
            <a:r>
              <a:rPr dirty="0" sz="2300" spc="-75">
                <a:latin typeface="Verdana"/>
                <a:cs typeface="Verdana"/>
              </a:rPr>
              <a:t>and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care</a:t>
            </a:r>
            <a:r>
              <a:rPr dirty="0" sz="2300" spc="-155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according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45">
                <a:latin typeface="Verdana"/>
                <a:cs typeface="Verdana"/>
              </a:rPr>
              <a:t>to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65">
                <a:latin typeface="Verdana"/>
                <a:cs typeface="Verdana"/>
              </a:rPr>
              <a:t>if</a:t>
            </a:r>
            <a:r>
              <a:rPr dirty="0" sz="2300" spc="-155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the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embedded</a:t>
            </a:r>
            <a:r>
              <a:rPr dirty="0" sz="2300" spc="-155">
                <a:latin typeface="Verdana"/>
                <a:cs typeface="Verdana"/>
              </a:rPr>
              <a:t> </a:t>
            </a:r>
            <a:r>
              <a:rPr dirty="0" sz="2300" spc="-50">
                <a:latin typeface="Verdana"/>
                <a:cs typeface="Verdana"/>
              </a:rPr>
              <a:t>system</a:t>
            </a:r>
            <a:r>
              <a:rPr dirty="0" sz="2300" spc="-155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is</a:t>
            </a:r>
            <a:r>
              <a:rPr dirty="0" sz="2300" spc="-155">
                <a:latin typeface="Verdana"/>
                <a:cs typeface="Verdana"/>
              </a:rPr>
              <a:t> </a:t>
            </a:r>
            <a:r>
              <a:rPr dirty="0" sz="2300" spc="-45">
                <a:latin typeface="Verdana"/>
                <a:cs typeface="Verdana"/>
              </a:rPr>
              <a:t>continuous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55">
                <a:latin typeface="Verdana"/>
                <a:cs typeface="Verdana"/>
              </a:rPr>
              <a:t>or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114">
                <a:latin typeface="Verdana"/>
                <a:cs typeface="Verdana"/>
              </a:rPr>
              <a:t>not,</a:t>
            </a:r>
            <a:r>
              <a:rPr dirty="0" sz="2300" spc="-155">
                <a:latin typeface="Verdana"/>
                <a:cs typeface="Verdana"/>
              </a:rPr>
              <a:t> </a:t>
            </a:r>
            <a:r>
              <a:rPr dirty="0" sz="2300" spc="-40">
                <a:latin typeface="Verdana"/>
                <a:cs typeface="Verdana"/>
              </a:rPr>
              <a:t>dssdata,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75">
                <a:latin typeface="Verdana"/>
                <a:cs typeface="Verdana"/>
              </a:rPr>
              <a:t>and</a:t>
            </a:r>
            <a:r>
              <a:rPr dirty="0" sz="2300" spc="-155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issample.</a:t>
            </a:r>
            <a:endParaRPr sz="23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16000" y="3175080"/>
            <a:ext cx="822960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 spc="-10">
                <a:latin typeface="Verdana"/>
                <a:cs typeface="Verdana"/>
              </a:rPr>
              <a:t>Scilab</a:t>
            </a:r>
            <a:endParaRPr sz="21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946334" y="3175080"/>
            <a:ext cx="954405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 spc="-10">
                <a:latin typeface="Verdana"/>
                <a:cs typeface="Verdana"/>
              </a:rPr>
              <a:t>Octave</a:t>
            </a:r>
            <a:endParaRPr sz="2100">
              <a:latin typeface="Verdana"/>
              <a:cs typeface="Verdan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3723085"/>
            <a:ext cx="4705349" cy="598169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67431" y="3723085"/>
            <a:ext cx="4019549" cy="598169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2305884" y="3123645"/>
            <a:ext cx="4326890" cy="2254250"/>
          </a:xfrm>
          <a:prstGeom prst="rect">
            <a:avLst/>
          </a:prstGeom>
        </p:spPr>
        <p:txBody>
          <a:bodyPr wrap="square" lIns="0" tIns="641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dirty="0" sz="2100" spc="-290" b="1" i="1">
                <a:solidFill>
                  <a:srgbClr val="B42323"/>
                </a:solidFill>
                <a:latin typeface="Verdana"/>
                <a:cs typeface="Verdana"/>
              </a:rPr>
              <a:t>Input: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2100" spc="-175" b="1" i="1">
                <a:solidFill>
                  <a:srgbClr val="B42323"/>
                </a:solidFill>
                <a:latin typeface="Verdana"/>
                <a:cs typeface="Verdana"/>
              </a:rPr>
              <a:t>A,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75" b="1" i="1">
                <a:solidFill>
                  <a:srgbClr val="B42323"/>
                </a:solidFill>
                <a:latin typeface="Verdana"/>
                <a:cs typeface="Verdana"/>
              </a:rPr>
              <a:t>B,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Q,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70" b="1" i="1">
                <a:solidFill>
                  <a:srgbClr val="B42323"/>
                </a:solidFill>
                <a:latin typeface="Verdana"/>
                <a:cs typeface="Verdana"/>
              </a:rPr>
              <a:t>R[,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15" b="1" i="1">
                <a:solidFill>
                  <a:srgbClr val="B42323"/>
                </a:solidFill>
                <a:latin typeface="Verdana"/>
                <a:cs typeface="Verdana"/>
              </a:rPr>
              <a:t>S[,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30" b="1" i="1">
                <a:solidFill>
                  <a:srgbClr val="B42323"/>
                </a:solidFill>
                <a:latin typeface="Verdana"/>
                <a:cs typeface="Verdana"/>
              </a:rPr>
              <a:t>E]]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60" b="1" i="1">
                <a:solidFill>
                  <a:srgbClr val="B42323"/>
                </a:solidFill>
                <a:latin typeface="Verdana"/>
                <a:cs typeface="Verdana"/>
              </a:rPr>
              <a:t>or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20" b="1" i="1">
                <a:solidFill>
                  <a:srgbClr val="B42323"/>
                </a:solidFill>
                <a:latin typeface="Verdana"/>
                <a:cs typeface="Verdana"/>
              </a:rPr>
              <a:t>sys,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Q, </a:t>
            </a:r>
            <a:r>
              <a:rPr dirty="0" sz="2100" spc="-270" b="1" i="1">
                <a:solidFill>
                  <a:srgbClr val="B42323"/>
                </a:solidFill>
                <a:latin typeface="Verdana"/>
                <a:cs typeface="Verdana"/>
              </a:rPr>
              <a:t>R[,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10" b="1" i="1">
                <a:solidFill>
                  <a:srgbClr val="B42323"/>
                </a:solidFill>
                <a:latin typeface="Verdana"/>
                <a:cs typeface="Verdana"/>
              </a:rPr>
              <a:t>S]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2100" spc="-55" b="1" i="1">
                <a:solidFill>
                  <a:srgbClr val="B42323"/>
                </a:solidFill>
                <a:latin typeface="Verdana"/>
                <a:cs typeface="Verdana"/>
              </a:rPr>
              <a:t>Output: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2100" b="1" i="1">
                <a:solidFill>
                  <a:srgbClr val="B42323"/>
                </a:solidFill>
                <a:latin typeface="Verdana"/>
                <a:cs typeface="Verdana"/>
              </a:rPr>
              <a:t>G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10" b="1" i="1">
                <a:solidFill>
                  <a:srgbClr val="B42323"/>
                </a:solidFill>
                <a:latin typeface="Verdana"/>
                <a:cs typeface="Verdana"/>
              </a:rPr>
              <a:t>(optimal</a:t>
            </a:r>
            <a:r>
              <a:rPr dirty="0" sz="2100" spc="-13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75" b="1" i="1">
                <a:solidFill>
                  <a:srgbClr val="B42323"/>
                </a:solidFill>
                <a:latin typeface="Verdana"/>
                <a:cs typeface="Verdana"/>
              </a:rPr>
              <a:t>gain)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2100" spc="-105" b="1" i="1">
                <a:solidFill>
                  <a:srgbClr val="B42323"/>
                </a:solidFill>
                <a:latin typeface="Verdana"/>
                <a:cs typeface="Verdana"/>
              </a:rPr>
              <a:t>X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60" b="1" i="1">
                <a:solidFill>
                  <a:srgbClr val="B42323"/>
                </a:solidFill>
                <a:latin typeface="Verdana"/>
                <a:cs typeface="Verdana"/>
              </a:rPr>
              <a:t>(Riccati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75" b="1" i="1">
                <a:solidFill>
                  <a:srgbClr val="B42323"/>
                </a:solidFill>
                <a:latin typeface="Verdana"/>
                <a:cs typeface="Verdana"/>
              </a:rPr>
              <a:t>solution)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2100" spc="-210" b="1" i="1">
                <a:solidFill>
                  <a:srgbClr val="B42323"/>
                </a:solidFill>
                <a:latin typeface="Verdana"/>
                <a:cs typeface="Verdana"/>
              </a:rPr>
              <a:t>L</a:t>
            </a:r>
            <a:r>
              <a:rPr dirty="0" sz="2100" spc="-13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(closed-</a:t>
            </a:r>
            <a:r>
              <a:rPr dirty="0" sz="2100" spc="-95" b="1" i="1">
                <a:solidFill>
                  <a:srgbClr val="B42323"/>
                </a:solidFill>
                <a:latin typeface="Verdana"/>
                <a:cs typeface="Verdana"/>
              </a:rPr>
              <a:t>loop</a:t>
            </a:r>
            <a:r>
              <a:rPr dirty="0" sz="2100" spc="-13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0" b="1" i="1">
                <a:solidFill>
                  <a:srgbClr val="B42323"/>
                </a:solidFill>
                <a:latin typeface="Verdana"/>
                <a:cs typeface="Verdana"/>
              </a:rPr>
              <a:t>poles)</a:t>
            </a:r>
            <a:endParaRPr sz="2100">
              <a:latin typeface="Verdana"/>
              <a:cs typeface="Verdana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37659" y="7416880"/>
            <a:ext cx="85725" cy="8572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37659" y="7788355"/>
            <a:ext cx="85725" cy="8572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37659" y="8159830"/>
            <a:ext cx="85725" cy="857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37659" y="8531305"/>
            <a:ext cx="85725" cy="85724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37659" y="8902780"/>
            <a:ext cx="85725" cy="85724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37659" y="9645730"/>
            <a:ext cx="85725" cy="85724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12305884" y="5723970"/>
            <a:ext cx="4552950" cy="4111625"/>
          </a:xfrm>
          <a:prstGeom prst="rect">
            <a:avLst/>
          </a:prstGeom>
        </p:spPr>
        <p:txBody>
          <a:bodyPr wrap="square" lIns="0" tIns="641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dirty="0" sz="2100" spc="-60" b="1" i="1">
                <a:solidFill>
                  <a:srgbClr val="B42323"/>
                </a:solidFill>
                <a:latin typeface="Verdana"/>
                <a:cs typeface="Verdana"/>
              </a:rPr>
              <a:t>Dependencies: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2100" spc="-125" b="1" i="1">
                <a:solidFill>
                  <a:srgbClr val="B42323"/>
                </a:solidFill>
                <a:latin typeface="Verdana"/>
                <a:cs typeface="Verdana"/>
              </a:rPr>
              <a:t>care, </a:t>
            </a:r>
            <a:r>
              <a:rPr dirty="0" sz="2100" spc="-160" b="1" i="1">
                <a:solidFill>
                  <a:srgbClr val="B42323"/>
                </a:solidFill>
                <a:latin typeface="Verdana"/>
                <a:cs typeface="Verdana"/>
              </a:rPr>
              <a:t>dare,</a:t>
            </a:r>
            <a:r>
              <a:rPr dirty="0" sz="2100" spc="-12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dssdata,</a:t>
            </a:r>
            <a:r>
              <a:rPr dirty="0" sz="2100" spc="-12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0" b="1" i="1">
                <a:solidFill>
                  <a:srgbClr val="B42323"/>
                </a:solidFill>
                <a:latin typeface="Verdana"/>
                <a:cs typeface="Verdana"/>
              </a:rPr>
              <a:t>issample</a:t>
            </a:r>
            <a:endParaRPr sz="21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775"/>
              </a:spcBef>
            </a:pP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dirty="0" sz="2100" spc="-100" b="1" i="1">
                <a:solidFill>
                  <a:srgbClr val="B42323"/>
                </a:solidFill>
                <a:latin typeface="Verdana"/>
                <a:cs typeface="Verdana"/>
              </a:rPr>
              <a:t>Parameters:</a:t>
            </a:r>
            <a:endParaRPr sz="2100">
              <a:latin typeface="Verdana"/>
              <a:cs typeface="Verdana"/>
            </a:endParaRPr>
          </a:p>
          <a:p>
            <a:pPr marL="465455" marR="344805">
              <a:lnSpc>
                <a:spcPct val="116100"/>
              </a:lnSpc>
            </a:pPr>
            <a:r>
              <a:rPr dirty="0" sz="2100" spc="-180" b="1" i="1">
                <a:solidFill>
                  <a:srgbClr val="B42323"/>
                </a:solidFill>
                <a:latin typeface="Verdana"/>
                <a:cs typeface="Verdana"/>
              </a:rPr>
              <a:t>A/sys</a:t>
            </a:r>
            <a:r>
              <a:rPr dirty="0" sz="2100" spc="-13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3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50" b="1" i="1">
                <a:solidFill>
                  <a:srgbClr val="B42323"/>
                </a:solidFill>
                <a:latin typeface="Verdana"/>
                <a:cs typeface="Verdana"/>
              </a:rPr>
              <a:t>State-</a:t>
            </a:r>
            <a:r>
              <a:rPr dirty="0" sz="2100" spc="-70" b="1" i="1">
                <a:solidFill>
                  <a:srgbClr val="B42323"/>
                </a:solidFill>
                <a:latin typeface="Verdana"/>
                <a:cs typeface="Verdana"/>
              </a:rPr>
              <a:t>space</a:t>
            </a:r>
            <a:r>
              <a:rPr dirty="0" sz="2100" spc="-12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30" b="1" i="1">
                <a:solidFill>
                  <a:srgbClr val="B42323"/>
                </a:solidFill>
                <a:latin typeface="Verdana"/>
                <a:cs typeface="Verdana"/>
              </a:rPr>
              <a:t>system </a:t>
            </a:r>
            <a:r>
              <a:rPr dirty="0" sz="2100" spc="-150" b="1" i="1">
                <a:solidFill>
                  <a:srgbClr val="B42323"/>
                </a:solidFill>
                <a:latin typeface="Verdana"/>
                <a:cs typeface="Verdana"/>
              </a:rPr>
              <a:t>B</a:t>
            </a:r>
            <a:r>
              <a:rPr dirty="0" sz="2100" spc="-15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5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65" b="1" i="1">
                <a:solidFill>
                  <a:srgbClr val="B42323"/>
                </a:solidFill>
                <a:latin typeface="Verdana"/>
                <a:cs typeface="Verdana"/>
              </a:rPr>
              <a:t>Input</a:t>
            </a:r>
            <a:r>
              <a:rPr dirty="0" sz="2100" spc="-15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45" b="1" i="1">
                <a:solidFill>
                  <a:srgbClr val="B42323"/>
                </a:solidFill>
                <a:latin typeface="Verdana"/>
                <a:cs typeface="Verdana"/>
              </a:rPr>
              <a:t>matrix</a:t>
            </a:r>
            <a:endParaRPr sz="2100">
              <a:latin typeface="Verdana"/>
              <a:cs typeface="Verdana"/>
            </a:endParaRPr>
          </a:p>
          <a:p>
            <a:pPr marL="465455">
              <a:lnSpc>
                <a:spcPct val="100000"/>
              </a:lnSpc>
              <a:spcBef>
                <a:spcPts val="405"/>
              </a:spcBef>
            </a:pPr>
            <a:r>
              <a:rPr dirty="0" sz="2100" spc="-80" b="1" i="1">
                <a:solidFill>
                  <a:srgbClr val="B42323"/>
                </a:solidFill>
                <a:latin typeface="Verdana"/>
                <a:cs typeface="Verdana"/>
              </a:rPr>
              <a:t>Q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3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25" b="1" i="1">
                <a:solidFill>
                  <a:srgbClr val="B42323"/>
                </a:solidFill>
                <a:latin typeface="Verdana"/>
                <a:cs typeface="Verdana"/>
              </a:rPr>
              <a:t>State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85" b="1" i="1">
                <a:solidFill>
                  <a:srgbClr val="B42323"/>
                </a:solidFill>
                <a:latin typeface="Verdana"/>
                <a:cs typeface="Verdana"/>
              </a:rPr>
              <a:t>weighting</a:t>
            </a:r>
            <a:r>
              <a:rPr dirty="0" sz="2100" spc="-13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5" b="1" i="1">
                <a:solidFill>
                  <a:srgbClr val="B42323"/>
                </a:solidFill>
                <a:latin typeface="Verdana"/>
                <a:cs typeface="Verdana"/>
              </a:rPr>
              <a:t>matrix</a:t>
            </a:r>
            <a:endParaRPr sz="2100">
              <a:latin typeface="Verdana"/>
              <a:cs typeface="Verdana"/>
            </a:endParaRPr>
          </a:p>
          <a:p>
            <a:pPr marL="465455">
              <a:lnSpc>
                <a:spcPct val="100000"/>
              </a:lnSpc>
              <a:spcBef>
                <a:spcPts val="405"/>
              </a:spcBef>
            </a:pPr>
            <a:r>
              <a:rPr dirty="0" sz="2100" spc="-204" b="1" i="1">
                <a:solidFill>
                  <a:srgbClr val="B42323"/>
                </a:solidFill>
                <a:latin typeface="Verdana"/>
                <a:cs typeface="Verdana"/>
              </a:rPr>
              <a:t>R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65" b="1" i="1">
                <a:solidFill>
                  <a:srgbClr val="B42323"/>
                </a:solidFill>
                <a:latin typeface="Verdana"/>
                <a:cs typeface="Verdana"/>
              </a:rPr>
              <a:t>Input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85" b="1" i="1">
                <a:solidFill>
                  <a:srgbClr val="B42323"/>
                </a:solidFill>
                <a:latin typeface="Verdana"/>
                <a:cs typeface="Verdana"/>
              </a:rPr>
              <a:t>weighting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5" b="1" i="1">
                <a:solidFill>
                  <a:srgbClr val="B42323"/>
                </a:solidFill>
                <a:latin typeface="Verdana"/>
                <a:cs typeface="Verdana"/>
              </a:rPr>
              <a:t>matrix</a:t>
            </a:r>
            <a:endParaRPr sz="2100">
              <a:latin typeface="Verdana"/>
              <a:cs typeface="Verdana"/>
            </a:endParaRPr>
          </a:p>
          <a:p>
            <a:pPr marL="465455" marR="520065">
              <a:lnSpc>
                <a:spcPct val="116100"/>
              </a:lnSpc>
            </a:pPr>
            <a:r>
              <a:rPr dirty="0" sz="2100" spc="-30" b="1" i="1">
                <a:solidFill>
                  <a:srgbClr val="B42323"/>
                </a:solidFill>
                <a:latin typeface="Verdana"/>
                <a:cs typeface="Verdana"/>
              </a:rPr>
              <a:t>S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00" b="1" i="1">
                <a:solidFill>
                  <a:srgbClr val="B42323"/>
                </a:solidFill>
                <a:latin typeface="Verdana"/>
                <a:cs typeface="Verdana"/>
              </a:rPr>
              <a:t>Cross-</a:t>
            </a:r>
            <a:r>
              <a:rPr dirty="0" sz="2100" spc="-185" b="1" i="1">
                <a:solidFill>
                  <a:srgbClr val="B42323"/>
                </a:solidFill>
                <a:latin typeface="Verdana"/>
                <a:cs typeface="Verdana"/>
              </a:rPr>
              <a:t>weighting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95" b="1" i="1">
                <a:solidFill>
                  <a:srgbClr val="B42323"/>
                </a:solidFill>
                <a:latin typeface="Verdana"/>
                <a:cs typeface="Verdana"/>
              </a:rPr>
              <a:t>matrix </a:t>
            </a:r>
            <a:r>
              <a:rPr dirty="0" sz="2100" spc="-120" b="1" i="1">
                <a:solidFill>
                  <a:srgbClr val="B42323"/>
                </a:solidFill>
                <a:latin typeface="Verdana"/>
                <a:cs typeface="Verdana"/>
              </a:rPr>
              <a:t>(optional)</a:t>
            </a:r>
            <a:endParaRPr sz="2100">
              <a:latin typeface="Verdana"/>
              <a:cs typeface="Verdana"/>
            </a:endParaRPr>
          </a:p>
          <a:p>
            <a:pPr marL="465455">
              <a:lnSpc>
                <a:spcPct val="100000"/>
              </a:lnSpc>
              <a:spcBef>
                <a:spcPts val="405"/>
              </a:spcBef>
            </a:pPr>
            <a:r>
              <a:rPr dirty="0" sz="2100" spc="-150" b="1" i="1">
                <a:solidFill>
                  <a:srgbClr val="B42323"/>
                </a:solidFill>
                <a:latin typeface="Verdana"/>
                <a:cs typeface="Verdana"/>
              </a:rPr>
              <a:t>E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Descriptor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10" b="1" i="1">
                <a:solidFill>
                  <a:srgbClr val="B42323"/>
                </a:solidFill>
                <a:latin typeface="Verdana"/>
                <a:cs typeface="Verdana"/>
              </a:rPr>
              <a:t>matrix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00" b="1" i="1">
                <a:solidFill>
                  <a:srgbClr val="B42323"/>
                </a:solidFill>
                <a:latin typeface="Verdana"/>
                <a:cs typeface="Verdana"/>
              </a:rPr>
              <a:t>(optional)</a:t>
            </a:r>
            <a:endParaRPr sz="21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6000" y="806953"/>
            <a:ext cx="15413990" cy="1511935"/>
          </a:xfrm>
          <a:prstGeom prst="rect">
            <a:avLst/>
          </a:prstGeom>
        </p:spPr>
        <p:txBody>
          <a:bodyPr wrap="square" lIns="0" tIns="20827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39"/>
              </a:spcBef>
            </a:pPr>
            <a:r>
              <a:rPr dirty="0" sz="2200" spc="114" b="1">
                <a:solidFill>
                  <a:srgbClr val="B42323"/>
                </a:solidFill>
                <a:latin typeface="Tahoma"/>
                <a:cs typeface="Tahoma"/>
              </a:rPr>
              <a:t>LQE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610"/>
              </a:spcBef>
            </a:pPr>
            <a:r>
              <a:rPr dirty="0" sz="2300" spc="-80">
                <a:latin typeface="Verdana"/>
                <a:cs typeface="Verdana"/>
              </a:rPr>
              <a:t>Continuous-</a:t>
            </a:r>
            <a:r>
              <a:rPr dirty="0" sz="2300" spc="-90">
                <a:latin typeface="Verdana"/>
                <a:cs typeface="Verdana"/>
              </a:rPr>
              <a:t>time</a:t>
            </a:r>
            <a:r>
              <a:rPr dirty="0" sz="2300" spc="-135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counterpart</a:t>
            </a:r>
            <a:r>
              <a:rPr dirty="0" sz="2300" spc="-130">
                <a:latin typeface="Verdana"/>
                <a:cs typeface="Verdana"/>
              </a:rPr>
              <a:t> </a:t>
            </a:r>
            <a:r>
              <a:rPr dirty="0" sz="2300">
                <a:latin typeface="Verdana"/>
                <a:cs typeface="Verdana"/>
              </a:rPr>
              <a:t>of</a:t>
            </a:r>
            <a:r>
              <a:rPr dirty="0" sz="2300" spc="-130">
                <a:latin typeface="Verdana"/>
                <a:cs typeface="Verdana"/>
              </a:rPr>
              <a:t> </a:t>
            </a:r>
            <a:r>
              <a:rPr dirty="0" sz="2300" spc="-135">
                <a:latin typeface="Verdana"/>
                <a:cs typeface="Verdana"/>
              </a:rPr>
              <a:t>dlqr;</a:t>
            </a:r>
            <a:r>
              <a:rPr dirty="0" sz="2300" spc="-130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computes</a:t>
            </a:r>
            <a:r>
              <a:rPr dirty="0" sz="2300" spc="-130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the</a:t>
            </a:r>
            <a:r>
              <a:rPr dirty="0" sz="2300" spc="-130">
                <a:latin typeface="Verdana"/>
                <a:cs typeface="Verdana"/>
              </a:rPr>
              <a:t> </a:t>
            </a:r>
            <a:r>
              <a:rPr dirty="0" sz="2300" spc="-65">
                <a:latin typeface="Verdana"/>
                <a:cs typeface="Verdana"/>
              </a:rPr>
              <a:t>optimal</a:t>
            </a:r>
            <a:r>
              <a:rPr dirty="0" sz="2300" spc="-130">
                <a:latin typeface="Verdana"/>
                <a:cs typeface="Verdana"/>
              </a:rPr>
              <a:t> </a:t>
            </a:r>
            <a:r>
              <a:rPr dirty="0" sz="2300" spc="-70">
                <a:latin typeface="Verdana"/>
                <a:cs typeface="Verdana"/>
              </a:rPr>
              <a:t>LQ</a:t>
            </a:r>
            <a:r>
              <a:rPr dirty="0" sz="2300" spc="-130">
                <a:latin typeface="Verdana"/>
                <a:cs typeface="Verdana"/>
              </a:rPr>
              <a:t> </a:t>
            </a:r>
            <a:r>
              <a:rPr dirty="0" sz="2300" spc="-70">
                <a:latin typeface="Verdana"/>
                <a:cs typeface="Verdana"/>
              </a:rPr>
              <a:t>regulator</a:t>
            </a:r>
            <a:r>
              <a:rPr dirty="0" sz="2300" spc="-130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gain.</a:t>
            </a:r>
            <a:endParaRPr sz="23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390"/>
              </a:spcBef>
            </a:pPr>
            <a:r>
              <a:rPr dirty="0" sz="2300">
                <a:latin typeface="Verdana"/>
                <a:cs typeface="Verdana"/>
              </a:rPr>
              <a:t>Depends</a:t>
            </a:r>
            <a:r>
              <a:rPr dirty="0" sz="2300" spc="-155">
                <a:latin typeface="Verdana"/>
                <a:cs typeface="Verdana"/>
              </a:rPr>
              <a:t> </a:t>
            </a:r>
            <a:r>
              <a:rPr dirty="0" sz="2300" spc="-40">
                <a:latin typeface="Verdana"/>
                <a:cs typeface="Verdana"/>
              </a:rPr>
              <a:t>on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dare</a:t>
            </a:r>
            <a:r>
              <a:rPr dirty="0" sz="2300" spc="-155">
                <a:latin typeface="Verdana"/>
                <a:cs typeface="Verdana"/>
              </a:rPr>
              <a:t> </a:t>
            </a:r>
            <a:r>
              <a:rPr dirty="0" sz="2300" spc="-75">
                <a:latin typeface="Verdana"/>
                <a:cs typeface="Verdana"/>
              </a:rPr>
              <a:t>and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care</a:t>
            </a:r>
            <a:r>
              <a:rPr dirty="0" sz="2300" spc="-155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according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45">
                <a:latin typeface="Verdana"/>
                <a:cs typeface="Verdana"/>
              </a:rPr>
              <a:t>to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65">
                <a:latin typeface="Verdana"/>
                <a:cs typeface="Verdana"/>
              </a:rPr>
              <a:t>if</a:t>
            </a:r>
            <a:r>
              <a:rPr dirty="0" sz="2300" spc="-155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the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embedded</a:t>
            </a:r>
            <a:r>
              <a:rPr dirty="0" sz="2300" spc="-155">
                <a:latin typeface="Verdana"/>
                <a:cs typeface="Verdana"/>
              </a:rPr>
              <a:t> </a:t>
            </a:r>
            <a:r>
              <a:rPr dirty="0" sz="2300" spc="-50">
                <a:latin typeface="Verdana"/>
                <a:cs typeface="Verdana"/>
              </a:rPr>
              <a:t>system</a:t>
            </a:r>
            <a:r>
              <a:rPr dirty="0" sz="2300" spc="-155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is</a:t>
            </a:r>
            <a:r>
              <a:rPr dirty="0" sz="2300" spc="-155">
                <a:latin typeface="Verdana"/>
                <a:cs typeface="Verdana"/>
              </a:rPr>
              <a:t> </a:t>
            </a:r>
            <a:r>
              <a:rPr dirty="0" sz="2300" spc="-45">
                <a:latin typeface="Verdana"/>
                <a:cs typeface="Verdana"/>
              </a:rPr>
              <a:t>continuous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55">
                <a:latin typeface="Verdana"/>
                <a:cs typeface="Verdana"/>
              </a:rPr>
              <a:t>or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114">
                <a:latin typeface="Verdana"/>
                <a:cs typeface="Verdana"/>
              </a:rPr>
              <a:t>not,</a:t>
            </a:r>
            <a:r>
              <a:rPr dirty="0" sz="2300" spc="-155">
                <a:latin typeface="Verdana"/>
                <a:cs typeface="Verdana"/>
              </a:rPr>
              <a:t> </a:t>
            </a:r>
            <a:r>
              <a:rPr dirty="0" sz="2300" spc="-40">
                <a:latin typeface="Verdana"/>
                <a:cs typeface="Verdana"/>
              </a:rPr>
              <a:t>dssdata,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75">
                <a:latin typeface="Verdana"/>
                <a:cs typeface="Verdana"/>
              </a:rPr>
              <a:t>and</a:t>
            </a:r>
            <a:r>
              <a:rPr dirty="0" sz="2300" spc="-155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issample.</a:t>
            </a:r>
            <a:endParaRPr sz="23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16000" y="3175080"/>
            <a:ext cx="822960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 spc="-10">
                <a:latin typeface="Verdana"/>
                <a:cs typeface="Verdana"/>
              </a:rPr>
              <a:t>Scilab</a:t>
            </a:r>
            <a:endParaRPr sz="21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946334" y="3175080"/>
            <a:ext cx="954405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 spc="-10">
                <a:latin typeface="Verdana"/>
                <a:cs typeface="Verdana"/>
              </a:rPr>
              <a:t>Octave</a:t>
            </a:r>
            <a:endParaRPr sz="2100">
              <a:latin typeface="Verdana"/>
              <a:cs typeface="Verdan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3723085"/>
            <a:ext cx="4705349" cy="598169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67431" y="3723085"/>
            <a:ext cx="4019549" cy="598169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2305884" y="3123645"/>
            <a:ext cx="4215765" cy="2254250"/>
          </a:xfrm>
          <a:prstGeom prst="rect">
            <a:avLst/>
          </a:prstGeom>
        </p:spPr>
        <p:txBody>
          <a:bodyPr wrap="square" lIns="0" tIns="641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dirty="0" sz="2100" spc="-290" b="1" i="1">
                <a:solidFill>
                  <a:srgbClr val="B42323"/>
                </a:solidFill>
                <a:latin typeface="Verdana"/>
                <a:cs typeface="Verdana"/>
              </a:rPr>
              <a:t>Input: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2100" spc="-175" b="1" i="1">
                <a:solidFill>
                  <a:srgbClr val="B42323"/>
                </a:solidFill>
                <a:latin typeface="Verdana"/>
                <a:cs typeface="Verdana"/>
              </a:rPr>
              <a:t>A,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95" b="1" i="1">
                <a:solidFill>
                  <a:srgbClr val="B42323"/>
                </a:solidFill>
                <a:latin typeface="Verdana"/>
                <a:cs typeface="Verdana"/>
              </a:rPr>
              <a:t>G,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65" b="1" i="1">
                <a:solidFill>
                  <a:srgbClr val="B42323"/>
                </a:solidFill>
                <a:latin typeface="Verdana"/>
                <a:cs typeface="Verdana"/>
              </a:rPr>
              <a:t>C,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Q,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70" b="1" i="1">
                <a:solidFill>
                  <a:srgbClr val="B42323"/>
                </a:solidFill>
                <a:latin typeface="Verdana"/>
                <a:cs typeface="Verdana"/>
              </a:rPr>
              <a:t>R[,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35" b="1" i="1">
                <a:solidFill>
                  <a:srgbClr val="B42323"/>
                </a:solidFill>
                <a:latin typeface="Verdana"/>
                <a:cs typeface="Verdana"/>
              </a:rPr>
              <a:t>S]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60" b="1" i="1">
                <a:solidFill>
                  <a:srgbClr val="B42323"/>
                </a:solidFill>
                <a:latin typeface="Verdana"/>
                <a:cs typeface="Verdana"/>
              </a:rPr>
              <a:t>or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20" b="1" i="1">
                <a:solidFill>
                  <a:srgbClr val="B42323"/>
                </a:solidFill>
                <a:latin typeface="Verdana"/>
                <a:cs typeface="Verdana"/>
              </a:rPr>
              <a:t>sys,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Q, </a:t>
            </a:r>
            <a:r>
              <a:rPr dirty="0" sz="2100" spc="-270" b="1" i="1">
                <a:solidFill>
                  <a:srgbClr val="B42323"/>
                </a:solidFill>
                <a:latin typeface="Verdana"/>
                <a:cs typeface="Verdana"/>
              </a:rPr>
              <a:t>R[,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14" b="1" i="1">
                <a:solidFill>
                  <a:srgbClr val="B42323"/>
                </a:solidFill>
                <a:latin typeface="Verdana"/>
                <a:cs typeface="Verdana"/>
              </a:rPr>
              <a:t>S]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2100" spc="-55" b="1" i="1">
                <a:solidFill>
                  <a:srgbClr val="B42323"/>
                </a:solidFill>
                <a:latin typeface="Verdana"/>
                <a:cs typeface="Verdana"/>
              </a:rPr>
              <a:t>Output: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2100" spc="-210" b="1" i="1">
                <a:solidFill>
                  <a:srgbClr val="B42323"/>
                </a:solidFill>
                <a:latin typeface="Verdana"/>
                <a:cs typeface="Verdana"/>
              </a:rPr>
              <a:t>L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50" b="1" i="1">
                <a:solidFill>
                  <a:srgbClr val="B42323"/>
                </a:solidFill>
                <a:latin typeface="Verdana"/>
                <a:cs typeface="Verdana"/>
              </a:rPr>
              <a:t>(Kalman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75" b="1" i="1">
                <a:solidFill>
                  <a:srgbClr val="B42323"/>
                </a:solidFill>
                <a:latin typeface="Verdana"/>
                <a:cs typeface="Verdana"/>
              </a:rPr>
              <a:t>gain)</a:t>
            </a:r>
            <a:endParaRPr sz="2100">
              <a:latin typeface="Verdana"/>
              <a:cs typeface="Verdana"/>
            </a:endParaRPr>
          </a:p>
          <a:p>
            <a:pPr marL="12700" marR="1602740">
              <a:lnSpc>
                <a:spcPct val="116100"/>
              </a:lnSpc>
            </a:pPr>
            <a:r>
              <a:rPr dirty="0" sz="2100" spc="-160" b="1" i="1">
                <a:solidFill>
                  <a:srgbClr val="B42323"/>
                </a:solidFill>
                <a:latin typeface="Verdana"/>
                <a:cs typeface="Verdana"/>
              </a:rPr>
              <a:t>P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29" b="1" i="1">
                <a:solidFill>
                  <a:srgbClr val="B42323"/>
                </a:solidFill>
                <a:latin typeface="Verdana"/>
                <a:cs typeface="Verdana"/>
              </a:rPr>
              <a:t>(error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70" b="1" i="1">
                <a:solidFill>
                  <a:srgbClr val="B42323"/>
                </a:solidFill>
                <a:latin typeface="Verdana"/>
                <a:cs typeface="Verdana"/>
              </a:rPr>
              <a:t>covariance) </a:t>
            </a:r>
            <a:r>
              <a:rPr dirty="0" sz="2100" spc="-150" b="1" i="1">
                <a:solidFill>
                  <a:srgbClr val="B42323"/>
                </a:solidFill>
                <a:latin typeface="Verdana"/>
                <a:cs typeface="Verdana"/>
              </a:rPr>
              <a:t>E</a:t>
            </a:r>
            <a:r>
              <a:rPr dirty="0" sz="2100" spc="-13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00" b="1" i="1">
                <a:solidFill>
                  <a:srgbClr val="B42323"/>
                </a:solidFill>
                <a:latin typeface="Verdana"/>
                <a:cs typeface="Verdana"/>
              </a:rPr>
              <a:t>(estimator</a:t>
            </a:r>
            <a:r>
              <a:rPr dirty="0" sz="2100" spc="-12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0" b="1" i="1">
                <a:solidFill>
                  <a:srgbClr val="B42323"/>
                </a:solidFill>
                <a:latin typeface="Verdana"/>
                <a:cs typeface="Verdana"/>
              </a:rPr>
              <a:t>poles)</a:t>
            </a:r>
            <a:endParaRPr sz="2100">
              <a:latin typeface="Verdana"/>
              <a:cs typeface="Verdana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37659" y="7416880"/>
            <a:ext cx="85725" cy="8572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37659" y="7788355"/>
            <a:ext cx="85725" cy="8572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37659" y="8159830"/>
            <a:ext cx="85725" cy="857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37659" y="8531305"/>
            <a:ext cx="85725" cy="85724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37659" y="8902780"/>
            <a:ext cx="85725" cy="85724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37659" y="9274255"/>
            <a:ext cx="85725" cy="85724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12305884" y="5723970"/>
            <a:ext cx="5122545" cy="4111625"/>
          </a:xfrm>
          <a:prstGeom prst="rect">
            <a:avLst/>
          </a:prstGeom>
        </p:spPr>
        <p:txBody>
          <a:bodyPr wrap="square" lIns="0" tIns="641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dirty="0" sz="2100" spc="-60" b="1" i="1">
                <a:solidFill>
                  <a:srgbClr val="B42323"/>
                </a:solidFill>
                <a:latin typeface="Verdana"/>
                <a:cs typeface="Verdana"/>
              </a:rPr>
              <a:t>Dependencies: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2100" spc="-165" b="1" i="1">
                <a:solidFill>
                  <a:srgbClr val="B42323"/>
                </a:solidFill>
                <a:latin typeface="Verdana"/>
                <a:cs typeface="Verdana"/>
              </a:rPr>
              <a:t>lqr,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25" b="1" i="1">
                <a:solidFill>
                  <a:srgbClr val="B42323"/>
                </a:solidFill>
                <a:latin typeface="Verdana"/>
                <a:cs typeface="Verdana"/>
              </a:rPr>
              <a:t>care,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0" b="1" i="1">
                <a:solidFill>
                  <a:srgbClr val="B42323"/>
                </a:solidFill>
                <a:latin typeface="Verdana"/>
                <a:cs typeface="Verdana"/>
              </a:rPr>
              <a:t>dare</a:t>
            </a:r>
            <a:endParaRPr sz="21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775"/>
              </a:spcBef>
            </a:pP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dirty="0" sz="2100" spc="-100" b="1" i="1">
                <a:solidFill>
                  <a:srgbClr val="B42323"/>
                </a:solidFill>
                <a:latin typeface="Verdana"/>
                <a:cs typeface="Verdana"/>
              </a:rPr>
              <a:t>Parameters:</a:t>
            </a:r>
            <a:endParaRPr sz="2100">
              <a:latin typeface="Verdana"/>
              <a:cs typeface="Verdana"/>
            </a:endParaRPr>
          </a:p>
          <a:p>
            <a:pPr marL="465455">
              <a:lnSpc>
                <a:spcPct val="100000"/>
              </a:lnSpc>
              <a:spcBef>
                <a:spcPts val="405"/>
              </a:spcBef>
            </a:pPr>
            <a:r>
              <a:rPr dirty="0" sz="2100" spc="-155" b="1" i="1">
                <a:solidFill>
                  <a:srgbClr val="B42323"/>
                </a:solidFill>
                <a:latin typeface="Verdana"/>
                <a:cs typeface="Verdana"/>
              </a:rPr>
              <a:t>A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25" b="1" i="1">
                <a:solidFill>
                  <a:srgbClr val="B42323"/>
                </a:solidFill>
                <a:latin typeface="Verdana"/>
                <a:cs typeface="Verdana"/>
              </a:rPr>
              <a:t>State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45" b="1" i="1">
                <a:solidFill>
                  <a:srgbClr val="B42323"/>
                </a:solidFill>
                <a:latin typeface="Verdana"/>
                <a:cs typeface="Verdana"/>
              </a:rPr>
              <a:t>matrix</a:t>
            </a:r>
            <a:endParaRPr sz="2100">
              <a:latin typeface="Verdana"/>
              <a:cs typeface="Verdana"/>
            </a:endParaRPr>
          </a:p>
          <a:p>
            <a:pPr marL="465455" marR="1343660">
              <a:lnSpc>
                <a:spcPct val="116100"/>
              </a:lnSpc>
            </a:pPr>
            <a:r>
              <a:rPr dirty="0" sz="2100" b="1" i="1">
                <a:solidFill>
                  <a:srgbClr val="B42323"/>
                </a:solidFill>
                <a:latin typeface="Verdana"/>
                <a:cs typeface="Verdana"/>
              </a:rPr>
              <a:t>G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85" b="1" i="1">
                <a:solidFill>
                  <a:srgbClr val="B42323"/>
                </a:solidFill>
                <a:latin typeface="Verdana"/>
                <a:cs typeface="Verdana"/>
              </a:rPr>
              <a:t>Process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20" b="1" i="1">
                <a:solidFill>
                  <a:srgbClr val="B42323"/>
                </a:solidFill>
                <a:latin typeface="Verdana"/>
                <a:cs typeface="Verdana"/>
              </a:rPr>
              <a:t>noise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00" b="1" i="1">
                <a:solidFill>
                  <a:srgbClr val="B42323"/>
                </a:solidFill>
                <a:latin typeface="Verdana"/>
                <a:cs typeface="Verdana"/>
              </a:rPr>
              <a:t>matrix </a:t>
            </a:r>
            <a:r>
              <a:rPr dirty="0" sz="2100" spc="75" b="1" i="1">
                <a:solidFill>
                  <a:srgbClr val="B42323"/>
                </a:solidFill>
                <a:latin typeface="Verdana"/>
                <a:cs typeface="Verdana"/>
              </a:rPr>
              <a:t>C</a:t>
            </a:r>
            <a:r>
              <a:rPr dirty="0" sz="2100" spc="-15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70" b="1" i="1">
                <a:solidFill>
                  <a:srgbClr val="B42323"/>
                </a:solidFill>
                <a:latin typeface="Verdana"/>
                <a:cs typeface="Verdana"/>
              </a:rPr>
              <a:t>Output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45" b="1" i="1">
                <a:solidFill>
                  <a:srgbClr val="B42323"/>
                </a:solidFill>
                <a:latin typeface="Verdana"/>
                <a:cs typeface="Verdana"/>
              </a:rPr>
              <a:t>matrix</a:t>
            </a:r>
            <a:endParaRPr sz="2100">
              <a:latin typeface="Verdana"/>
              <a:cs typeface="Verdana"/>
            </a:endParaRPr>
          </a:p>
          <a:p>
            <a:pPr marL="465455">
              <a:lnSpc>
                <a:spcPct val="100000"/>
              </a:lnSpc>
              <a:spcBef>
                <a:spcPts val="405"/>
              </a:spcBef>
            </a:pPr>
            <a:r>
              <a:rPr dirty="0" sz="2100" spc="-80" b="1" i="1">
                <a:solidFill>
                  <a:srgbClr val="B42323"/>
                </a:solidFill>
                <a:latin typeface="Verdana"/>
                <a:cs typeface="Verdana"/>
              </a:rPr>
              <a:t>Q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85" b="1" i="1">
                <a:solidFill>
                  <a:srgbClr val="B42323"/>
                </a:solidFill>
                <a:latin typeface="Verdana"/>
                <a:cs typeface="Verdana"/>
              </a:rPr>
              <a:t>Process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20" b="1" i="1">
                <a:solidFill>
                  <a:srgbClr val="B42323"/>
                </a:solidFill>
                <a:latin typeface="Verdana"/>
                <a:cs typeface="Verdana"/>
              </a:rPr>
              <a:t>noise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5" b="1" i="1">
                <a:solidFill>
                  <a:srgbClr val="B42323"/>
                </a:solidFill>
                <a:latin typeface="Verdana"/>
                <a:cs typeface="Verdana"/>
              </a:rPr>
              <a:t>covariance</a:t>
            </a:r>
            <a:endParaRPr sz="2100">
              <a:latin typeface="Verdana"/>
              <a:cs typeface="Verdana"/>
            </a:endParaRPr>
          </a:p>
          <a:p>
            <a:pPr marL="465455">
              <a:lnSpc>
                <a:spcPct val="100000"/>
              </a:lnSpc>
              <a:spcBef>
                <a:spcPts val="405"/>
              </a:spcBef>
            </a:pPr>
            <a:r>
              <a:rPr dirty="0" sz="2100" spc="-204" b="1" i="1">
                <a:solidFill>
                  <a:srgbClr val="B42323"/>
                </a:solidFill>
                <a:latin typeface="Verdana"/>
                <a:cs typeface="Verdana"/>
              </a:rPr>
              <a:t>R</a:t>
            </a:r>
            <a:r>
              <a:rPr dirty="0" sz="2100" spc="-13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3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60" b="1" i="1">
                <a:solidFill>
                  <a:srgbClr val="B42323"/>
                </a:solidFill>
                <a:latin typeface="Verdana"/>
                <a:cs typeface="Verdana"/>
              </a:rPr>
              <a:t>Measurement</a:t>
            </a:r>
            <a:r>
              <a:rPr dirty="0" sz="2100" spc="-13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20" b="1" i="1">
                <a:solidFill>
                  <a:srgbClr val="B42323"/>
                </a:solidFill>
                <a:latin typeface="Verdana"/>
                <a:cs typeface="Verdana"/>
              </a:rPr>
              <a:t>noise</a:t>
            </a:r>
            <a:r>
              <a:rPr dirty="0" sz="2100" spc="-13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10" b="1" i="1">
                <a:solidFill>
                  <a:srgbClr val="B42323"/>
                </a:solidFill>
                <a:latin typeface="Verdana"/>
                <a:cs typeface="Verdana"/>
              </a:rPr>
              <a:t>covariance</a:t>
            </a:r>
            <a:endParaRPr sz="2100">
              <a:latin typeface="Verdana"/>
              <a:cs typeface="Verdana"/>
            </a:endParaRPr>
          </a:p>
          <a:p>
            <a:pPr marL="465455" marR="925194">
              <a:lnSpc>
                <a:spcPct val="116100"/>
              </a:lnSpc>
            </a:pPr>
            <a:r>
              <a:rPr dirty="0" sz="2100" spc="-30" b="1" i="1">
                <a:solidFill>
                  <a:srgbClr val="B42323"/>
                </a:solidFill>
                <a:latin typeface="Verdana"/>
                <a:cs typeface="Verdana"/>
              </a:rPr>
              <a:t>S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00" b="1" i="1">
                <a:solidFill>
                  <a:srgbClr val="B42323"/>
                </a:solidFill>
                <a:latin typeface="Verdana"/>
                <a:cs typeface="Verdana"/>
              </a:rPr>
              <a:t>Cross-</a:t>
            </a:r>
            <a:r>
              <a:rPr dirty="0" sz="2100" spc="-130" b="1" i="1">
                <a:solidFill>
                  <a:srgbClr val="B42323"/>
                </a:solidFill>
                <a:latin typeface="Verdana"/>
                <a:cs typeface="Verdana"/>
              </a:rPr>
              <a:t>covariance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95" b="1" i="1">
                <a:solidFill>
                  <a:srgbClr val="B42323"/>
                </a:solidFill>
                <a:latin typeface="Verdana"/>
                <a:cs typeface="Verdana"/>
              </a:rPr>
              <a:t>matrix </a:t>
            </a:r>
            <a:r>
              <a:rPr dirty="0" sz="2100" spc="-120" b="1" i="1">
                <a:solidFill>
                  <a:srgbClr val="B42323"/>
                </a:solidFill>
                <a:latin typeface="Verdana"/>
                <a:cs typeface="Verdana"/>
              </a:rPr>
              <a:t>(optional)</a:t>
            </a:r>
            <a:endParaRPr sz="21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6000" y="806953"/>
            <a:ext cx="15805785" cy="2312035"/>
          </a:xfrm>
          <a:prstGeom prst="rect">
            <a:avLst/>
          </a:prstGeom>
        </p:spPr>
        <p:txBody>
          <a:bodyPr wrap="square" lIns="0" tIns="20827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39"/>
              </a:spcBef>
            </a:pPr>
            <a:r>
              <a:rPr dirty="0" sz="2200" spc="200" b="1">
                <a:solidFill>
                  <a:srgbClr val="B42323"/>
                </a:solidFill>
                <a:latin typeface="Tahoma"/>
                <a:cs typeface="Tahoma"/>
              </a:rPr>
              <a:t>CTRBF</a:t>
            </a:r>
            <a:endParaRPr sz="2200">
              <a:latin typeface="Tahoma"/>
              <a:cs typeface="Tahoma"/>
            </a:endParaRPr>
          </a:p>
          <a:p>
            <a:pPr marL="12700" marR="5080">
              <a:lnSpc>
                <a:spcPct val="114100"/>
              </a:lnSpc>
              <a:spcBef>
                <a:spcPts val="1220"/>
              </a:spcBef>
              <a:tabLst>
                <a:tab pos="9044305" algn="l"/>
              </a:tabLst>
            </a:pPr>
            <a:r>
              <a:rPr dirty="0" sz="2300" spc="-20">
                <a:latin typeface="Verdana"/>
                <a:cs typeface="Verdana"/>
              </a:rPr>
              <a:t>Computes</a:t>
            </a:r>
            <a:r>
              <a:rPr dirty="0" sz="2300" spc="-110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the</a:t>
            </a:r>
            <a:r>
              <a:rPr dirty="0" sz="2300" spc="-110">
                <a:latin typeface="Verdana"/>
                <a:cs typeface="Verdana"/>
              </a:rPr>
              <a:t> </a:t>
            </a:r>
            <a:r>
              <a:rPr dirty="0" sz="2300" spc="-50">
                <a:latin typeface="Verdana"/>
                <a:cs typeface="Verdana"/>
              </a:rPr>
              <a:t>controllability</a:t>
            </a:r>
            <a:r>
              <a:rPr dirty="0" sz="2300" spc="-110">
                <a:latin typeface="Verdana"/>
                <a:cs typeface="Verdana"/>
              </a:rPr>
              <a:t> </a:t>
            </a:r>
            <a:r>
              <a:rPr dirty="0" sz="2300" spc="-25">
                <a:latin typeface="Verdana"/>
                <a:cs typeface="Verdana"/>
              </a:rPr>
              <a:t>staircase</a:t>
            </a:r>
            <a:r>
              <a:rPr dirty="0" sz="2300" spc="-110">
                <a:latin typeface="Verdana"/>
                <a:cs typeface="Verdana"/>
              </a:rPr>
              <a:t> </a:t>
            </a:r>
            <a:r>
              <a:rPr dirty="0" sz="2300" spc="-150">
                <a:latin typeface="Verdana"/>
                <a:cs typeface="Verdana"/>
              </a:rPr>
              <a:t>(Kalman</a:t>
            </a:r>
            <a:r>
              <a:rPr dirty="0" sz="2300" spc="-110">
                <a:latin typeface="Verdana"/>
                <a:cs typeface="Verdana"/>
              </a:rPr>
              <a:t> </a:t>
            </a:r>
            <a:r>
              <a:rPr dirty="0" sz="2300" spc="-55">
                <a:latin typeface="Verdana"/>
                <a:cs typeface="Verdana"/>
              </a:rPr>
              <a:t>controllable)</a:t>
            </a:r>
            <a:r>
              <a:rPr dirty="0" sz="2300" spc="-110">
                <a:latin typeface="Verdana"/>
                <a:cs typeface="Verdana"/>
              </a:rPr>
              <a:t> </a:t>
            </a:r>
            <a:r>
              <a:rPr dirty="0" sz="2300" spc="-20">
                <a:latin typeface="Verdana"/>
                <a:cs typeface="Verdana"/>
              </a:rPr>
              <a:t>decomposition</a:t>
            </a:r>
            <a:r>
              <a:rPr dirty="0" sz="2300" spc="-110">
                <a:latin typeface="Verdana"/>
                <a:cs typeface="Verdana"/>
              </a:rPr>
              <a:t> </a:t>
            </a:r>
            <a:r>
              <a:rPr dirty="0" sz="2300">
                <a:latin typeface="Verdana"/>
                <a:cs typeface="Verdana"/>
              </a:rPr>
              <a:t>of</a:t>
            </a:r>
            <a:r>
              <a:rPr dirty="0" sz="2300" spc="-110">
                <a:latin typeface="Verdana"/>
                <a:cs typeface="Verdana"/>
              </a:rPr>
              <a:t> </a:t>
            </a:r>
            <a:r>
              <a:rPr dirty="0" sz="2300" spc="-70">
                <a:latin typeface="Verdana"/>
                <a:cs typeface="Verdana"/>
              </a:rPr>
              <a:t>a</a:t>
            </a:r>
            <a:r>
              <a:rPr dirty="0" sz="2300" spc="-110">
                <a:latin typeface="Verdana"/>
                <a:cs typeface="Verdana"/>
              </a:rPr>
              <a:t> </a:t>
            </a:r>
            <a:r>
              <a:rPr dirty="0" sz="2300" spc="-85">
                <a:latin typeface="Verdana"/>
                <a:cs typeface="Verdana"/>
              </a:rPr>
              <a:t>state-</a:t>
            </a:r>
            <a:r>
              <a:rPr dirty="0" sz="2300">
                <a:latin typeface="Verdana"/>
                <a:cs typeface="Verdana"/>
              </a:rPr>
              <a:t>space</a:t>
            </a:r>
            <a:r>
              <a:rPr dirty="0" sz="2300" spc="-110">
                <a:latin typeface="Verdana"/>
                <a:cs typeface="Verdana"/>
              </a:rPr>
              <a:t> </a:t>
            </a:r>
            <a:r>
              <a:rPr dirty="0" sz="2300" spc="-70">
                <a:latin typeface="Verdana"/>
                <a:cs typeface="Verdana"/>
              </a:rPr>
              <a:t>system,</a:t>
            </a:r>
            <a:r>
              <a:rPr dirty="0" sz="2300" spc="-110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separating </a:t>
            </a:r>
            <a:r>
              <a:rPr dirty="0" sz="2300" spc="-25">
                <a:latin typeface="Verdana"/>
                <a:cs typeface="Verdana"/>
              </a:rPr>
              <a:t>controllable</a:t>
            </a:r>
            <a:r>
              <a:rPr dirty="0" sz="2300" spc="-110">
                <a:latin typeface="Verdana"/>
                <a:cs typeface="Verdana"/>
              </a:rPr>
              <a:t> </a:t>
            </a:r>
            <a:r>
              <a:rPr dirty="0" sz="2300" spc="-75">
                <a:latin typeface="Verdana"/>
                <a:cs typeface="Verdana"/>
              </a:rPr>
              <a:t>and</a:t>
            </a:r>
            <a:r>
              <a:rPr dirty="0" sz="2300" spc="-110">
                <a:latin typeface="Verdana"/>
                <a:cs typeface="Verdana"/>
              </a:rPr>
              <a:t> </a:t>
            </a:r>
            <a:r>
              <a:rPr dirty="0" sz="2300" spc="-40">
                <a:latin typeface="Verdana"/>
                <a:cs typeface="Verdana"/>
              </a:rPr>
              <a:t>uncontrollable</a:t>
            </a:r>
            <a:r>
              <a:rPr dirty="0" sz="2300" spc="-110">
                <a:latin typeface="Verdana"/>
                <a:cs typeface="Verdana"/>
              </a:rPr>
              <a:t> </a:t>
            </a:r>
            <a:r>
              <a:rPr dirty="0" sz="2300" spc="-45">
                <a:latin typeface="Verdana"/>
                <a:cs typeface="Verdana"/>
              </a:rPr>
              <a:t>state</a:t>
            </a:r>
            <a:r>
              <a:rPr dirty="0" sz="2300" spc="-110">
                <a:latin typeface="Verdana"/>
                <a:cs typeface="Verdana"/>
              </a:rPr>
              <a:t> </a:t>
            </a:r>
            <a:r>
              <a:rPr dirty="0" sz="2300">
                <a:latin typeface="Verdana"/>
                <a:cs typeface="Verdana"/>
              </a:rPr>
              <a:t>subspaces</a:t>
            </a:r>
            <a:r>
              <a:rPr dirty="0" sz="2300" spc="-110">
                <a:latin typeface="Verdana"/>
                <a:cs typeface="Verdana"/>
              </a:rPr>
              <a:t> </a:t>
            </a:r>
            <a:r>
              <a:rPr dirty="0" sz="2300" spc="-70">
                <a:latin typeface="Verdana"/>
                <a:cs typeface="Verdana"/>
              </a:rPr>
              <a:t>using</a:t>
            </a:r>
            <a:r>
              <a:rPr dirty="0" sz="2300" spc="-110">
                <a:latin typeface="Verdana"/>
                <a:cs typeface="Verdana"/>
              </a:rPr>
              <a:t> an </a:t>
            </a:r>
            <a:r>
              <a:rPr dirty="0" sz="2300" spc="-45">
                <a:latin typeface="Verdana"/>
                <a:cs typeface="Verdana"/>
              </a:rPr>
              <a:t>orthogonal</a:t>
            </a:r>
            <a:r>
              <a:rPr dirty="0" sz="2300" spc="-110">
                <a:latin typeface="Verdana"/>
                <a:cs typeface="Verdana"/>
              </a:rPr>
              <a:t> </a:t>
            </a:r>
            <a:r>
              <a:rPr dirty="0" sz="2300" spc="-95">
                <a:latin typeface="Verdana"/>
                <a:cs typeface="Verdana"/>
              </a:rPr>
              <a:t>similarity</a:t>
            </a:r>
            <a:r>
              <a:rPr dirty="0" sz="2300" spc="-110">
                <a:latin typeface="Verdana"/>
                <a:cs typeface="Verdana"/>
              </a:rPr>
              <a:t> </a:t>
            </a:r>
            <a:r>
              <a:rPr dirty="0" sz="2300" spc="-100">
                <a:latin typeface="Verdana"/>
                <a:cs typeface="Verdana"/>
              </a:rPr>
              <a:t>transformation.</a:t>
            </a:r>
            <a:r>
              <a:rPr dirty="0" sz="2300" spc="-110">
                <a:latin typeface="Verdana"/>
                <a:cs typeface="Verdana"/>
              </a:rPr>
              <a:t> </a:t>
            </a:r>
            <a:r>
              <a:rPr dirty="0" sz="2300" spc="-80">
                <a:latin typeface="Verdana"/>
                <a:cs typeface="Verdana"/>
              </a:rPr>
              <a:t>Returns</a:t>
            </a:r>
            <a:r>
              <a:rPr dirty="0" sz="2300" spc="-105">
                <a:latin typeface="Verdana"/>
                <a:cs typeface="Verdana"/>
              </a:rPr>
              <a:t> </a:t>
            </a:r>
            <a:r>
              <a:rPr dirty="0" sz="2300" spc="-25">
                <a:latin typeface="Verdana"/>
                <a:cs typeface="Verdana"/>
              </a:rPr>
              <a:t>the </a:t>
            </a:r>
            <a:r>
              <a:rPr dirty="0" sz="2300" spc="-70">
                <a:latin typeface="Verdana"/>
                <a:cs typeface="Verdana"/>
              </a:rPr>
              <a:t>transformed</a:t>
            </a:r>
            <a:r>
              <a:rPr dirty="0" sz="2300" spc="-125">
                <a:latin typeface="Verdana"/>
                <a:cs typeface="Verdana"/>
              </a:rPr>
              <a:t> </a:t>
            </a:r>
            <a:r>
              <a:rPr dirty="0" sz="2300" spc="-85">
                <a:latin typeface="Verdana"/>
                <a:cs typeface="Verdana"/>
              </a:rPr>
              <a:t>state-</a:t>
            </a:r>
            <a:r>
              <a:rPr dirty="0" sz="2300">
                <a:latin typeface="Verdana"/>
                <a:cs typeface="Verdana"/>
              </a:rPr>
              <a:t>space</a:t>
            </a:r>
            <a:r>
              <a:rPr dirty="0" sz="2300" spc="-120">
                <a:latin typeface="Verdana"/>
                <a:cs typeface="Verdana"/>
              </a:rPr>
              <a:t> </a:t>
            </a:r>
            <a:r>
              <a:rPr dirty="0" sz="2300" spc="-45">
                <a:latin typeface="Verdana"/>
                <a:cs typeface="Verdana"/>
              </a:rPr>
              <a:t>matrices</a:t>
            </a:r>
            <a:r>
              <a:rPr dirty="0" sz="2300" spc="-120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Ac,</a:t>
            </a:r>
            <a:r>
              <a:rPr dirty="0" sz="2300" spc="-120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Bc,</a:t>
            </a:r>
            <a:r>
              <a:rPr dirty="0" sz="2300" spc="-120">
                <a:latin typeface="Verdana"/>
                <a:cs typeface="Verdana"/>
              </a:rPr>
              <a:t> </a:t>
            </a:r>
            <a:r>
              <a:rPr dirty="0" sz="2300">
                <a:latin typeface="Verdana"/>
                <a:cs typeface="Verdana"/>
              </a:rPr>
              <a:t>Cc,</a:t>
            </a:r>
            <a:r>
              <a:rPr dirty="0" sz="2300" spc="-120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the</a:t>
            </a:r>
            <a:r>
              <a:rPr dirty="0" sz="2300" spc="-125">
                <a:latin typeface="Verdana"/>
                <a:cs typeface="Verdana"/>
              </a:rPr>
              <a:t> </a:t>
            </a:r>
            <a:r>
              <a:rPr dirty="0" sz="2300" spc="-45">
                <a:latin typeface="Verdana"/>
                <a:cs typeface="Verdana"/>
              </a:rPr>
              <a:t>orthogonal</a:t>
            </a:r>
            <a:r>
              <a:rPr dirty="0" sz="2300" spc="-120">
                <a:latin typeface="Verdana"/>
                <a:cs typeface="Verdana"/>
              </a:rPr>
              <a:t> </a:t>
            </a:r>
            <a:r>
              <a:rPr dirty="0" sz="2300" spc="-90">
                <a:latin typeface="Verdana"/>
                <a:cs typeface="Verdana"/>
              </a:rPr>
              <a:t>transformation</a:t>
            </a:r>
            <a:r>
              <a:rPr dirty="0" sz="2300" spc="-120">
                <a:latin typeface="Verdana"/>
                <a:cs typeface="Verdana"/>
              </a:rPr>
              <a:t> </a:t>
            </a:r>
            <a:r>
              <a:rPr dirty="0" sz="2300" spc="-125">
                <a:latin typeface="Verdana"/>
                <a:cs typeface="Verdana"/>
              </a:rPr>
              <a:t>matrix</a:t>
            </a:r>
            <a:r>
              <a:rPr dirty="0" sz="2300" spc="-120">
                <a:latin typeface="Verdana"/>
                <a:cs typeface="Verdana"/>
              </a:rPr>
              <a:t> </a:t>
            </a:r>
            <a:r>
              <a:rPr dirty="0" sz="2300" spc="-180">
                <a:latin typeface="Verdana"/>
                <a:cs typeface="Verdana"/>
              </a:rPr>
              <a:t>Z,</a:t>
            </a:r>
            <a:r>
              <a:rPr dirty="0" sz="2300" spc="-120">
                <a:latin typeface="Verdana"/>
                <a:cs typeface="Verdana"/>
              </a:rPr>
              <a:t> </a:t>
            </a:r>
            <a:r>
              <a:rPr dirty="0" sz="2300" spc="-75">
                <a:latin typeface="Verdana"/>
                <a:cs typeface="Verdana"/>
              </a:rPr>
              <a:t>and</a:t>
            </a:r>
            <a:r>
              <a:rPr dirty="0" sz="2300" spc="-120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the</a:t>
            </a:r>
            <a:r>
              <a:rPr dirty="0" sz="2300" spc="-125">
                <a:latin typeface="Verdana"/>
                <a:cs typeface="Verdana"/>
              </a:rPr>
              <a:t> </a:t>
            </a:r>
            <a:r>
              <a:rPr dirty="0" sz="2300" spc="-90">
                <a:latin typeface="Verdana"/>
                <a:cs typeface="Verdana"/>
              </a:rPr>
              <a:t>number</a:t>
            </a:r>
            <a:r>
              <a:rPr dirty="0" sz="2300" spc="-120">
                <a:latin typeface="Verdana"/>
                <a:cs typeface="Verdana"/>
              </a:rPr>
              <a:t> </a:t>
            </a:r>
            <a:r>
              <a:rPr dirty="0" sz="2300" spc="-25">
                <a:latin typeface="Verdana"/>
                <a:cs typeface="Verdana"/>
              </a:rPr>
              <a:t>of controllable</a:t>
            </a:r>
            <a:r>
              <a:rPr dirty="0" sz="2300" spc="-180">
                <a:latin typeface="Verdana"/>
                <a:cs typeface="Verdana"/>
              </a:rPr>
              <a:t> </a:t>
            </a:r>
            <a:r>
              <a:rPr dirty="0" sz="2300" spc="-20">
                <a:latin typeface="Verdana"/>
                <a:cs typeface="Verdana"/>
              </a:rPr>
              <a:t>states</a:t>
            </a:r>
            <a:r>
              <a:rPr dirty="0" sz="2300" spc="-185">
                <a:latin typeface="Verdana"/>
                <a:cs typeface="Verdana"/>
              </a:rPr>
              <a:t> </a:t>
            </a:r>
            <a:r>
              <a:rPr dirty="0" sz="2300" spc="-80">
                <a:latin typeface="Verdana"/>
                <a:cs typeface="Verdana"/>
              </a:rPr>
              <a:t>ncont.</a:t>
            </a:r>
            <a:r>
              <a:rPr dirty="0" sz="2300" spc="-165">
                <a:latin typeface="Verdana"/>
                <a:cs typeface="Verdana"/>
              </a:rPr>
              <a:t> </a:t>
            </a:r>
            <a:r>
              <a:rPr dirty="0" sz="2300">
                <a:latin typeface="Verdana"/>
                <a:cs typeface="Verdana"/>
              </a:rPr>
              <a:t>Depends</a:t>
            </a:r>
            <a:r>
              <a:rPr dirty="0" sz="2300" spc="-200">
                <a:latin typeface="Verdana"/>
                <a:cs typeface="Verdana"/>
              </a:rPr>
              <a:t> </a:t>
            </a:r>
            <a:r>
              <a:rPr dirty="0" sz="2300" spc="-40">
                <a:latin typeface="Verdana"/>
                <a:cs typeface="Verdana"/>
              </a:rPr>
              <a:t>on</a:t>
            </a:r>
            <a:r>
              <a:rPr dirty="0" sz="2300" spc="-165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the</a:t>
            </a:r>
            <a:r>
              <a:rPr dirty="0" sz="2300" spc="-165">
                <a:latin typeface="Verdana"/>
                <a:cs typeface="Verdana"/>
              </a:rPr>
              <a:t> </a:t>
            </a:r>
            <a:r>
              <a:rPr dirty="0" sz="2300">
                <a:latin typeface="Verdana"/>
                <a:cs typeface="Verdana"/>
              </a:rPr>
              <a:t>custom</a:t>
            </a:r>
            <a:r>
              <a:rPr dirty="0" sz="2300" spc="-180">
                <a:latin typeface="Verdana"/>
                <a:cs typeface="Verdana"/>
              </a:rPr>
              <a:t> </a:t>
            </a:r>
            <a:r>
              <a:rPr dirty="0" u="heavy" sz="2300" spc="355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dirty="0" sz="2300" spc="-10">
                <a:latin typeface="Verdana"/>
                <a:cs typeface="Verdana"/>
              </a:rPr>
              <a:t>sl_tb01ud</a:t>
            </a:r>
            <a:r>
              <a:rPr dirty="0" u="heavy" sz="230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dirty="0" sz="2300" spc="-10">
                <a:latin typeface="Verdana"/>
                <a:cs typeface="Verdana"/>
              </a:rPr>
              <a:t>routine.</a:t>
            </a:r>
            <a:endParaRPr sz="23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16000" y="3175080"/>
            <a:ext cx="6884670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942965" algn="l"/>
              </a:tabLst>
            </a:pPr>
            <a:r>
              <a:rPr dirty="0" sz="2100" spc="-10">
                <a:latin typeface="Verdana"/>
                <a:cs typeface="Verdana"/>
              </a:rPr>
              <a:t>Scilab</a:t>
            </a:r>
            <a:r>
              <a:rPr dirty="0" sz="2100">
                <a:latin typeface="Verdana"/>
                <a:cs typeface="Verdana"/>
              </a:rPr>
              <a:t>	</a:t>
            </a:r>
            <a:r>
              <a:rPr dirty="0" sz="2100" spc="-10">
                <a:latin typeface="Verdana"/>
                <a:cs typeface="Verdana"/>
              </a:rPr>
              <a:t>Octave</a:t>
            </a:r>
            <a:endParaRPr sz="21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305884" y="3123645"/>
            <a:ext cx="4958715" cy="2254250"/>
          </a:xfrm>
          <a:prstGeom prst="rect">
            <a:avLst/>
          </a:prstGeom>
        </p:spPr>
        <p:txBody>
          <a:bodyPr wrap="square" lIns="0" tIns="641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dirty="0" sz="2100" spc="-290" b="1" i="1">
                <a:solidFill>
                  <a:srgbClr val="B42323"/>
                </a:solidFill>
                <a:latin typeface="Verdana"/>
                <a:cs typeface="Verdana"/>
              </a:rPr>
              <a:t>Input:</a:t>
            </a:r>
            <a:endParaRPr sz="2100">
              <a:latin typeface="Verdana"/>
              <a:cs typeface="Verdana"/>
            </a:endParaRPr>
          </a:p>
          <a:p>
            <a:pPr marL="12700" marR="1826895">
              <a:lnSpc>
                <a:spcPct val="116100"/>
              </a:lnSpc>
            </a:pPr>
            <a:r>
              <a:rPr dirty="0" sz="2100" spc="-175" b="1" i="1">
                <a:solidFill>
                  <a:srgbClr val="B42323"/>
                </a:solidFill>
                <a:latin typeface="Verdana"/>
                <a:cs typeface="Verdana"/>
              </a:rPr>
              <a:t>A,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75" b="1" i="1">
                <a:solidFill>
                  <a:srgbClr val="B42323"/>
                </a:solidFill>
                <a:latin typeface="Verdana"/>
                <a:cs typeface="Verdana"/>
              </a:rPr>
              <a:t>B,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80" b="1" i="1">
                <a:solidFill>
                  <a:srgbClr val="B42323"/>
                </a:solidFill>
                <a:latin typeface="Verdana"/>
                <a:cs typeface="Verdana"/>
              </a:rPr>
              <a:t>C[,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90" b="1" i="1">
                <a:solidFill>
                  <a:srgbClr val="B42323"/>
                </a:solidFill>
                <a:latin typeface="Verdana"/>
                <a:cs typeface="Verdana"/>
              </a:rPr>
              <a:t>tol]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60" b="1" i="1">
                <a:solidFill>
                  <a:srgbClr val="B42323"/>
                </a:solidFill>
                <a:latin typeface="Verdana"/>
                <a:cs typeface="Verdana"/>
              </a:rPr>
              <a:t>or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80" b="1" i="1">
                <a:solidFill>
                  <a:srgbClr val="B42323"/>
                </a:solidFill>
                <a:latin typeface="Verdana"/>
                <a:cs typeface="Verdana"/>
              </a:rPr>
              <a:t>sys[,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70" b="1" i="1">
                <a:solidFill>
                  <a:srgbClr val="B42323"/>
                </a:solidFill>
                <a:latin typeface="Verdana"/>
                <a:cs typeface="Verdana"/>
              </a:rPr>
              <a:t>tol] </a:t>
            </a:r>
            <a:r>
              <a:rPr dirty="0" sz="2100" spc="-55" b="1" i="1">
                <a:solidFill>
                  <a:srgbClr val="B42323"/>
                </a:solidFill>
                <a:latin typeface="Verdana"/>
                <a:cs typeface="Verdana"/>
              </a:rPr>
              <a:t>Output:</a:t>
            </a:r>
            <a:endParaRPr sz="2100">
              <a:latin typeface="Verdana"/>
              <a:cs typeface="Verdana"/>
            </a:endParaRPr>
          </a:p>
          <a:p>
            <a:pPr marL="12700" marR="677545">
              <a:lnSpc>
                <a:spcPct val="116100"/>
              </a:lnSpc>
            </a:pPr>
            <a:r>
              <a:rPr dirty="0" sz="2100" spc="-100" b="1" i="1">
                <a:solidFill>
                  <a:srgbClr val="B42323"/>
                </a:solidFill>
                <a:latin typeface="Verdana"/>
                <a:cs typeface="Verdana"/>
              </a:rPr>
              <a:t>Ac,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00" b="1" i="1">
                <a:solidFill>
                  <a:srgbClr val="B42323"/>
                </a:solidFill>
                <a:latin typeface="Verdana"/>
                <a:cs typeface="Verdana"/>
              </a:rPr>
              <a:t>Bc,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65" b="1" i="1">
                <a:solidFill>
                  <a:srgbClr val="B42323"/>
                </a:solidFill>
                <a:latin typeface="Verdana"/>
                <a:cs typeface="Verdana"/>
              </a:rPr>
              <a:t>Cc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00" b="1" i="1">
                <a:solidFill>
                  <a:srgbClr val="B42323"/>
                </a:solidFill>
                <a:latin typeface="Verdana"/>
                <a:cs typeface="Verdana"/>
              </a:rPr>
              <a:t>(transformed</a:t>
            </a:r>
            <a:r>
              <a:rPr dirty="0" sz="2100" spc="-13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90" b="1" i="1">
                <a:solidFill>
                  <a:srgbClr val="B42323"/>
                </a:solidFill>
                <a:latin typeface="Verdana"/>
                <a:cs typeface="Verdana"/>
              </a:rPr>
              <a:t>system) 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Z</a:t>
            </a:r>
            <a:r>
              <a:rPr dirty="0" sz="2100" spc="-12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85" b="1" i="1">
                <a:solidFill>
                  <a:srgbClr val="B42323"/>
                </a:solidFill>
                <a:latin typeface="Verdana"/>
                <a:cs typeface="Verdana"/>
              </a:rPr>
              <a:t>(orthogonal</a:t>
            </a:r>
            <a:r>
              <a:rPr dirty="0" sz="2100" spc="-12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transformation)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ncont</a:t>
            </a:r>
            <a:r>
              <a:rPr dirty="0" sz="2100" spc="-12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50" b="1" i="1">
                <a:solidFill>
                  <a:srgbClr val="B42323"/>
                </a:solidFill>
                <a:latin typeface="Verdana"/>
                <a:cs typeface="Verdana"/>
              </a:rPr>
              <a:t>(number</a:t>
            </a:r>
            <a:r>
              <a:rPr dirty="0" sz="2100" spc="-12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10" b="1" i="1">
                <a:solidFill>
                  <a:srgbClr val="B42323"/>
                </a:solidFill>
                <a:latin typeface="Verdana"/>
                <a:cs typeface="Verdana"/>
              </a:rPr>
              <a:t>of</a:t>
            </a:r>
            <a:r>
              <a:rPr dirty="0" sz="2100" spc="-12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20" b="1" i="1">
                <a:solidFill>
                  <a:srgbClr val="B42323"/>
                </a:solidFill>
                <a:latin typeface="Verdana"/>
                <a:cs typeface="Verdana"/>
              </a:rPr>
              <a:t>controllable</a:t>
            </a:r>
            <a:r>
              <a:rPr dirty="0" sz="2100" spc="-12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states)</a:t>
            </a:r>
            <a:endParaRPr sz="2100">
              <a:latin typeface="Verdana"/>
              <a:cs typeface="Verdan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37659" y="7416880"/>
            <a:ext cx="85725" cy="8572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37659" y="7788355"/>
            <a:ext cx="85725" cy="8572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37659" y="8159830"/>
            <a:ext cx="85725" cy="8572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37659" y="8531305"/>
            <a:ext cx="85725" cy="8572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37659" y="8902780"/>
            <a:ext cx="85725" cy="85724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2305884" y="5723970"/>
            <a:ext cx="4449445" cy="3368675"/>
          </a:xfrm>
          <a:prstGeom prst="rect">
            <a:avLst/>
          </a:prstGeom>
        </p:spPr>
        <p:txBody>
          <a:bodyPr wrap="square" lIns="0" tIns="641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dirty="0" sz="2100" spc="-60" b="1" i="1">
                <a:solidFill>
                  <a:srgbClr val="B42323"/>
                </a:solidFill>
                <a:latin typeface="Verdana"/>
                <a:cs typeface="Verdana"/>
              </a:rPr>
              <a:t>Dependencies: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2100" spc="-330" b="1" i="1">
                <a:solidFill>
                  <a:srgbClr val="B42323"/>
                </a:solidFill>
                <a:latin typeface="Verdana"/>
                <a:cs typeface="Verdana"/>
              </a:rPr>
              <a:t>__sl_tb01ud__,</a:t>
            </a:r>
            <a:r>
              <a:rPr dirty="0" sz="2100" spc="-13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0" b="1" i="1">
                <a:solidFill>
                  <a:srgbClr val="B42323"/>
                </a:solidFill>
                <a:latin typeface="Verdana"/>
                <a:cs typeface="Verdana"/>
              </a:rPr>
              <a:t>ssdata</a:t>
            </a:r>
            <a:endParaRPr sz="21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775"/>
              </a:spcBef>
            </a:pP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dirty="0" sz="2100" spc="-100" b="1" i="1">
                <a:solidFill>
                  <a:srgbClr val="B42323"/>
                </a:solidFill>
                <a:latin typeface="Verdana"/>
                <a:cs typeface="Verdana"/>
              </a:rPr>
              <a:t>Parameters:</a:t>
            </a:r>
            <a:endParaRPr sz="2100">
              <a:latin typeface="Verdana"/>
              <a:cs typeface="Verdana"/>
            </a:endParaRPr>
          </a:p>
          <a:p>
            <a:pPr marL="465455">
              <a:lnSpc>
                <a:spcPct val="100000"/>
              </a:lnSpc>
              <a:spcBef>
                <a:spcPts val="405"/>
              </a:spcBef>
            </a:pPr>
            <a:r>
              <a:rPr dirty="0" sz="2100" spc="-155" b="1" i="1">
                <a:solidFill>
                  <a:srgbClr val="B42323"/>
                </a:solidFill>
                <a:latin typeface="Verdana"/>
                <a:cs typeface="Verdana"/>
              </a:rPr>
              <a:t>A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25" b="1" i="1">
                <a:solidFill>
                  <a:srgbClr val="B42323"/>
                </a:solidFill>
                <a:latin typeface="Verdana"/>
                <a:cs typeface="Verdana"/>
              </a:rPr>
              <a:t>State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45" b="1" i="1">
                <a:solidFill>
                  <a:srgbClr val="B42323"/>
                </a:solidFill>
                <a:latin typeface="Verdana"/>
                <a:cs typeface="Verdana"/>
              </a:rPr>
              <a:t>matrix</a:t>
            </a:r>
            <a:endParaRPr sz="2100">
              <a:latin typeface="Verdana"/>
              <a:cs typeface="Verdana"/>
            </a:endParaRPr>
          </a:p>
          <a:p>
            <a:pPr marL="465455">
              <a:lnSpc>
                <a:spcPct val="100000"/>
              </a:lnSpc>
              <a:spcBef>
                <a:spcPts val="405"/>
              </a:spcBef>
            </a:pPr>
            <a:r>
              <a:rPr dirty="0" sz="2100" spc="-150" b="1" i="1">
                <a:solidFill>
                  <a:srgbClr val="B42323"/>
                </a:solidFill>
                <a:latin typeface="Verdana"/>
                <a:cs typeface="Verdana"/>
              </a:rPr>
              <a:t>B</a:t>
            </a:r>
            <a:r>
              <a:rPr dirty="0" sz="2100" spc="-15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5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65" b="1" i="1">
                <a:solidFill>
                  <a:srgbClr val="B42323"/>
                </a:solidFill>
                <a:latin typeface="Verdana"/>
                <a:cs typeface="Verdana"/>
              </a:rPr>
              <a:t>Input</a:t>
            </a:r>
            <a:r>
              <a:rPr dirty="0" sz="2100" spc="-15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45" b="1" i="1">
                <a:solidFill>
                  <a:srgbClr val="B42323"/>
                </a:solidFill>
                <a:latin typeface="Verdana"/>
                <a:cs typeface="Verdana"/>
              </a:rPr>
              <a:t>matrix</a:t>
            </a:r>
            <a:endParaRPr sz="2100">
              <a:latin typeface="Verdana"/>
              <a:cs typeface="Verdana"/>
            </a:endParaRPr>
          </a:p>
          <a:p>
            <a:pPr marL="465455">
              <a:lnSpc>
                <a:spcPct val="100000"/>
              </a:lnSpc>
              <a:spcBef>
                <a:spcPts val="405"/>
              </a:spcBef>
            </a:pPr>
            <a:r>
              <a:rPr dirty="0" sz="2100" spc="75" b="1" i="1">
                <a:solidFill>
                  <a:srgbClr val="B42323"/>
                </a:solidFill>
                <a:latin typeface="Verdana"/>
                <a:cs typeface="Verdana"/>
              </a:rPr>
              <a:t>C</a:t>
            </a:r>
            <a:r>
              <a:rPr dirty="0" sz="2100" spc="-15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70" b="1" i="1">
                <a:solidFill>
                  <a:srgbClr val="B42323"/>
                </a:solidFill>
                <a:latin typeface="Verdana"/>
                <a:cs typeface="Verdana"/>
              </a:rPr>
              <a:t>Output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45" b="1" i="1">
                <a:solidFill>
                  <a:srgbClr val="B42323"/>
                </a:solidFill>
                <a:latin typeface="Verdana"/>
                <a:cs typeface="Verdana"/>
              </a:rPr>
              <a:t>matrix</a:t>
            </a:r>
            <a:endParaRPr sz="2100">
              <a:latin typeface="Verdana"/>
              <a:cs typeface="Verdana"/>
            </a:endParaRPr>
          </a:p>
          <a:p>
            <a:pPr marL="465455">
              <a:lnSpc>
                <a:spcPct val="100000"/>
              </a:lnSpc>
              <a:spcBef>
                <a:spcPts val="405"/>
              </a:spcBef>
            </a:pPr>
            <a:r>
              <a:rPr dirty="0" sz="2100" spc="-100" b="1" i="1">
                <a:solidFill>
                  <a:srgbClr val="B42323"/>
                </a:solidFill>
                <a:latin typeface="Verdana"/>
                <a:cs typeface="Verdana"/>
              </a:rPr>
              <a:t>sys</a:t>
            </a:r>
            <a:r>
              <a:rPr dirty="0" sz="2100" spc="-12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2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50" b="1" i="1">
                <a:solidFill>
                  <a:srgbClr val="B42323"/>
                </a:solidFill>
                <a:latin typeface="Verdana"/>
                <a:cs typeface="Verdana"/>
              </a:rPr>
              <a:t>State-</a:t>
            </a:r>
            <a:r>
              <a:rPr dirty="0" sz="2100" spc="-70" b="1" i="1">
                <a:solidFill>
                  <a:srgbClr val="B42323"/>
                </a:solidFill>
                <a:latin typeface="Verdana"/>
                <a:cs typeface="Verdana"/>
              </a:rPr>
              <a:t>space</a:t>
            </a:r>
            <a:r>
              <a:rPr dirty="0" sz="2100" spc="-12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0" b="1" i="1">
                <a:solidFill>
                  <a:srgbClr val="B42323"/>
                </a:solidFill>
                <a:latin typeface="Verdana"/>
                <a:cs typeface="Verdana"/>
              </a:rPr>
              <a:t>system</a:t>
            </a:r>
            <a:endParaRPr sz="2100">
              <a:latin typeface="Verdana"/>
              <a:cs typeface="Verdana"/>
            </a:endParaRPr>
          </a:p>
          <a:p>
            <a:pPr marL="465455">
              <a:lnSpc>
                <a:spcPct val="100000"/>
              </a:lnSpc>
              <a:spcBef>
                <a:spcPts val="405"/>
              </a:spcBef>
            </a:pPr>
            <a:r>
              <a:rPr dirty="0" sz="2100" spc="-120" b="1" i="1">
                <a:solidFill>
                  <a:srgbClr val="B42323"/>
                </a:solidFill>
                <a:latin typeface="Verdana"/>
                <a:cs typeface="Verdana"/>
              </a:rPr>
              <a:t>tol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95" b="1" i="1">
                <a:solidFill>
                  <a:srgbClr val="B42323"/>
                </a:solidFill>
                <a:latin typeface="Verdana"/>
                <a:cs typeface="Verdana"/>
              </a:rPr>
              <a:t>Rank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25" b="1" i="1">
                <a:solidFill>
                  <a:srgbClr val="B42323"/>
                </a:solidFill>
                <a:latin typeface="Verdana"/>
                <a:cs typeface="Verdana"/>
              </a:rPr>
              <a:t>tolerance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00" b="1" i="1">
                <a:solidFill>
                  <a:srgbClr val="B42323"/>
                </a:solidFill>
                <a:latin typeface="Verdana"/>
                <a:cs typeface="Verdana"/>
              </a:rPr>
              <a:t>(optional)</a:t>
            </a:r>
            <a:endParaRPr sz="2100">
              <a:latin typeface="Verdana"/>
              <a:cs typeface="Verdana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8700" y="3723085"/>
            <a:ext cx="2686049" cy="6105524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605992" y="3766039"/>
            <a:ext cx="2876549" cy="605789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6000" y="806953"/>
            <a:ext cx="15592425" cy="2312035"/>
          </a:xfrm>
          <a:prstGeom prst="rect">
            <a:avLst/>
          </a:prstGeom>
        </p:spPr>
        <p:txBody>
          <a:bodyPr wrap="square" lIns="0" tIns="20827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39"/>
              </a:spcBef>
            </a:pPr>
            <a:r>
              <a:rPr dirty="0" sz="2200" spc="220" b="1">
                <a:solidFill>
                  <a:srgbClr val="B42323"/>
                </a:solidFill>
                <a:latin typeface="Tahoma"/>
                <a:cs typeface="Tahoma"/>
              </a:rPr>
              <a:t>OBSVF</a:t>
            </a:r>
            <a:endParaRPr sz="2200">
              <a:latin typeface="Tahoma"/>
              <a:cs typeface="Tahoma"/>
            </a:endParaRPr>
          </a:p>
          <a:p>
            <a:pPr marL="12700" marR="5080">
              <a:lnSpc>
                <a:spcPct val="114100"/>
              </a:lnSpc>
              <a:spcBef>
                <a:spcPts val="1220"/>
              </a:spcBef>
            </a:pPr>
            <a:r>
              <a:rPr dirty="0" sz="2300" spc="-20">
                <a:latin typeface="Verdana"/>
                <a:cs typeface="Verdana"/>
              </a:rPr>
              <a:t>Computes</a:t>
            </a:r>
            <a:r>
              <a:rPr dirty="0" sz="2300" spc="-114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the</a:t>
            </a:r>
            <a:r>
              <a:rPr dirty="0" sz="2300" spc="-110">
                <a:latin typeface="Verdana"/>
                <a:cs typeface="Verdana"/>
              </a:rPr>
              <a:t> </a:t>
            </a:r>
            <a:r>
              <a:rPr dirty="0" sz="2300" spc="-55">
                <a:latin typeface="Verdana"/>
                <a:cs typeface="Verdana"/>
              </a:rPr>
              <a:t>observability</a:t>
            </a:r>
            <a:r>
              <a:rPr dirty="0" sz="2300" spc="-110">
                <a:latin typeface="Verdana"/>
                <a:cs typeface="Verdana"/>
              </a:rPr>
              <a:t> </a:t>
            </a:r>
            <a:r>
              <a:rPr dirty="0" sz="2300" spc="-25">
                <a:latin typeface="Verdana"/>
                <a:cs typeface="Verdana"/>
              </a:rPr>
              <a:t>staircase</a:t>
            </a:r>
            <a:r>
              <a:rPr dirty="0" sz="2300" spc="-110">
                <a:latin typeface="Verdana"/>
                <a:cs typeface="Verdana"/>
              </a:rPr>
              <a:t> </a:t>
            </a:r>
            <a:r>
              <a:rPr dirty="0" sz="2300" spc="-20">
                <a:latin typeface="Verdana"/>
                <a:cs typeface="Verdana"/>
              </a:rPr>
              <a:t>decomposition</a:t>
            </a:r>
            <a:r>
              <a:rPr dirty="0" sz="2300" spc="-110">
                <a:latin typeface="Verdana"/>
                <a:cs typeface="Verdana"/>
              </a:rPr>
              <a:t> </a:t>
            </a:r>
            <a:r>
              <a:rPr dirty="0" sz="2300" spc="-150">
                <a:latin typeface="Verdana"/>
                <a:cs typeface="Verdana"/>
              </a:rPr>
              <a:t>(Kalman</a:t>
            </a:r>
            <a:r>
              <a:rPr dirty="0" sz="2300" spc="-110">
                <a:latin typeface="Verdana"/>
                <a:cs typeface="Verdana"/>
              </a:rPr>
              <a:t> </a:t>
            </a:r>
            <a:r>
              <a:rPr dirty="0" sz="2300" spc="-65">
                <a:latin typeface="Verdana"/>
                <a:cs typeface="Verdana"/>
              </a:rPr>
              <a:t>observable)</a:t>
            </a:r>
            <a:r>
              <a:rPr dirty="0" sz="2300" spc="-110">
                <a:latin typeface="Verdana"/>
                <a:cs typeface="Verdana"/>
              </a:rPr>
              <a:t> </a:t>
            </a:r>
            <a:r>
              <a:rPr dirty="0" sz="2300">
                <a:latin typeface="Verdana"/>
                <a:cs typeface="Verdana"/>
              </a:rPr>
              <a:t>of</a:t>
            </a:r>
            <a:r>
              <a:rPr dirty="0" sz="2300" spc="-110">
                <a:latin typeface="Verdana"/>
                <a:cs typeface="Verdana"/>
              </a:rPr>
              <a:t> </a:t>
            </a:r>
            <a:r>
              <a:rPr dirty="0" sz="2300" spc="-70">
                <a:latin typeface="Verdana"/>
                <a:cs typeface="Verdana"/>
              </a:rPr>
              <a:t>a</a:t>
            </a:r>
            <a:r>
              <a:rPr dirty="0" sz="2300" spc="-110">
                <a:latin typeface="Verdana"/>
                <a:cs typeface="Verdana"/>
              </a:rPr>
              <a:t> </a:t>
            </a:r>
            <a:r>
              <a:rPr dirty="0" sz="2300" spc="-85">
                <a:latin typeface="Verdana"/>
                <a:cs typeface="Verdana"/>
              </a:rPr>
              <a:t>state-</a:t>
            </a:r>
            <a:r>
              <a:rPr dirty="0" sz="2300">
                <a:latin typeface="Verdana"/>
                <a:cs typeface="Verdana"/>
              </a:rPr>
              <a:t>space</a:t>
            </a:r>
            <a:r>
              <a:rPr dirty="0" sz="2300" spc="-110">
                <a:latin typeface="Verdana"/>
                <a:cs typeface="Verdana"/>
              </a:rPr>
              <a:t> </a:t>
            </a:r>
            <a:r>
              <a:rPr dirty="0" sz="2300" spc="-70">
                <a:latin typeface="Verdana"/>
                <a:cs typeface="Verdana"/>
              </a:rPr>
              <a:t>system,</a:t>
            </a:r>
            <a:r>
              <a:rPr dirty="0" sz="2300" spc="-110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separating </a:t>
            </a:r>
            <a:r>
              <a:rPr dirty="0" sz="2300" spc="-25">
                <a:latin typeface="Verdana"/>
                <a:cs typeface="Verdana"/>
              </a:rPr>
              <a:t>observable</a:t>
            </a:r>
            <a:r>
              <a:rPr dirty="0" sz="2300" spc="-110">
                <a:latin typeface="Verdana"/>
                <a:cs typeface="Verdana"/>
              </a:rPr>
              <a:t> </a:t>
            </a:r>
            <a:r>
              <a:rPr dirty="0" sz="2300" spc="-75">
                <a:latin typeface="Verdana"/>
                <a:cs typeface="Verdana"/>
              </a:rPr>
              <a:t>and</a:t>
            </a:r>
            <a:r>
              <a:rPr dirty="0" sz="2300" spc="-105">
                <a:latin typeface="Verdana"/>
                <a:cs typeface="Verdana"/>
              </a:rPr>
              <a:t> </a:t>
            </a:r>
            <a:r>
              <a:rPr dirty="0" sz="2300" spc="-45">
                <a:latin typeface="Verdana"/>
                <a:cs typeface="Verdana"/>
              </a:rPr>
              <a:t>unobservable</a:t>
            </a:r>
            <a:r>
              <a:rPr dirty="0" sz="2300" spc="-110">
                <a:latin typeface="Verdana"/>
                <a:cs typeface="Verdana"/>
              </a:rPr>
              <a:t> </a:t>
            </a:r>
            <a:r>
              <a:rPr dirty="0" sz="2300" spc="-45">
                <a:latin typeface="Verdana"/>
                <a:cs typeface="Verdana"/>
              </a:rPr>
              <a:t>state</a:t>
            </a:r>
            <a:r>
              <a:rPr dirty="0" sz="2300" spc="-105">
                <a:latin typeface="Verdana"/>
                <a:cs typeface="Verdana"/>
              </a:rPr>
              <a:t> </a:t>
            </a:r>
            <a:r>
              <a:rPr dirty="0" sz="2300">
                <a:latin typeface="Verdana"/>
                <a:cs typeface="Verdana"/>
              </a:rPr>
              <a:t>subspaces</a:t>
            </a:r>
            <a:r>
              <a:rPr dirty="0" sz="2300" spc="-105">
                <a:latin typeface="Verdana"/>
                <a:cs typeface="Verdana"/>
              </a:rPr>
              <a:t> </a:t>
            </a:r>
            <a:r>
              <a:rPr dirty="0" sz="2300" spc="-70">
                <a:latin typeface="Verdana"/>
                <a:cs typeface="Verdana"/>
              </a:rPr>
              <a:t>using</a:t>
            </a:r>
            <a:r>
              <a:rPr dirty="0" sz="2300" spc="-110">
                <a:latin typeface="Verdana"/>
                <a:cs typeface="Verdana"/>
              </a:rPr>
              <a:t> an</a:t>
            </a:r>
            <a:r>
              <a:rPr dirty="0" sz="2300" spc="-105">
                <a:latin typeface="Verdana"/>
                <a:cs typeface="Verdana"/>
              </a:rPr>
              <a:t> </a:t>
            </a:r>
            <a:r>
              <a:rPr dirty="0" sz="2300" spc="-45">
                <a:latin typeface="Verdana"/>
                <a:cs typeface="Verdana"/>
              </a:rPr>
              <a:t>orthogonal</a:t>
            </a:r>
            <a:r>
              <a:rPr dirty="0" sz="2300" spc="-105">
                <a:latin typeface="Verdana"/>
                <a:cs typeface="Verdana"/>
              </a:rPr>
              <a:t> </a:t>
            </a:r>
            <a:r>
              <a:rPr dirty="0" sz="2300" spc="-95">
                <a:latin typeface="Verdana"/>
                <a:cs typeface="Verdana"/>
              </a:rPr>
              <a:t>similarity</a:t>
            </a:r>
            <a:r>
              <a:rPr dirty="0" sz="2300" spc="-110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transformation.</a:t>
            </a:r>
            <a:endParaRPr sz="2300">
              <a:latin typeface="Verdana"/>
              <a:cs typeface="Verdana"/>
            </a:endParaRPr>
          </a:p>
          <a:p>
            <a:pPr marL="12700" marR="719455">
              <a:lnSpc>
                <a:spcPct val="114100"/>
              </a:lnSpc>
            </a:pPr>
            <a:r>
              <a:rPr dirty="0" sz="2300" spc="-80">
                <a:latin typeface="Verdana"/>
                <a:cs typeface="Verdana"/>
              </a:rPr>
              <a:t>Returns</a:t>
            </a:r>
            <a:r>
              <a:rPr dirty="0" sz="2300" spc="-120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the</a:t>
            </a:r>
            <a:r>
              <a:rPr dirty="0" sz="2300" spc="-114">
                <a:latin typeface="Verdana"/>
                <a:cs typeface="Verdana"/>
              </a:rPr>
              <a:t> </a:t>
            </a:r>
            <a:r>
              <a:rPr dirty="0" sz="2300" spc="-70">
                <a:latin typeface="Verdana"/>
                <a:cs typeface="Verdana"/>
              </a:rPr>
              <a:t>transformed</a:t>
            </a:r>
            <a:r>
              <a:rPr dirty="0" sz="2300" spc="-120">
                <a:latin typeface="Verdana"/>
                <a:cs typeface="Verdana"/>
              </a:rPr>
              <a:t> </a:t>
            </a:r>
            <a:r>
              <a:rPr dirty="0" sz="2300" spc="-85">
                <a:latin typeface="Verdana"/>
                <a:cs typeface="Verdana"/>
              </a:rPr>
              <a:t>state-</a:t>
            </a:r>
            <a:r>
              <a:rPr dirty="0" sz="2300">
                <a:latin typeface="Verdana"/>
                <a:cs typeface="Verdana"/>
              </a:rPr>
              <a:t>space</a:t>
            </a:r>
            <a:r>
              <a:rPr dirty="0" sz="2300" spc="-114">
                <a:latin typeface="Verdana"/>
                <a:cs typeface="Verdana"/>
              </a:rPr>
              <a:t> </a:t>
            </a:r>
            <a:r>
              <a:rPr dirty="0" sz="2300" spc="-65">
                <a:latin typeface="Verdana"/>
                <a:cs typeface="Verdana"/>
              </a:rPr>
              <a:t>matrices,</a:t>
            </a:r>
            <a:r>
              <a:rPr dirty="0" sz="2300" spc="-120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the</a:t>
            </a:r>
            <a:r>
              <a:rPr dirty="0" sz="2300" spc="-114">
                <a:latin typeface="Verdana"/>
                <a:cs typeface="Verdana"/>
              </a:rPr>
              <a:t> </a:t>
            </a:r>
            <a:r>
              <a:rPr dirty="0" sz="2300" spc="-45">
                <a:latin typeface="Verdana"/>
                <a:cs typeface="Verdana"/>
              </a:rPr>
              <a:t>orthogonal</a:t>
            </a:r>
            <a:r>
              <a:rPr dirty="0" sz="2300" spc="-114">
                <a:latin typeface="Verdana"/>
                <a:cs typeface="Verdana"/>
              </a:rPr>
              <a:t> </a:t>
            </a:r>
            <a:r>
              <a:rPr dirty="0" sz="2300" spc="-90">
                <a:latin typeface="Verdana"/>
                <a:cs typeface="Verdana"/>
              </a:rPr>
              <a:t>transformation</a:t>
            </a:r>
            <a:r>
              <a:rPr dirty="0" sz="2300" spc="-120">
                <a:latin typeface="Verdana"/>
                <a:cs typeface="Verdana"/>
              </a:rPr>
              <a:t> </a:t>
            </a:r>
            <a:r>
              <a:rPr dirty="0" sz="2300" spc="-125">
                <a:latin typeface="Verdana"/>
                <a:cs typeface="Verdana"/>
              </a:rPr>
              <a:t>matrix</a:t>
            </a:r>
            <a:r>
              <a:rPr dirty="0" sz="2300" spc="-114">
                <a:latin typeface="Verdana"/>
                <a:cs typeface="Verdana"/>
              </a:rPr>
              <a:t> </a:t>
            </a:r>
            <a:r>
              <a:rPr dirty="0" sz="2300" spc="-180">
                <a:latin typeface="Verdana"/>
                <a:cs typeface="Verdana"/>
              </a:rPr>
              <a:t>Z,</a:t>
            </a:r>
            <a:r>
              <a:rPr dirty="0" sz="2300" spc="-120">
                <a:latin typeface="Verdana"/>
                <a:cs typeface="Verdana"/>
              </a:rPr>
              <a:t> </a:t>
            </a:r>
            <a:r>
              <a:rPr dirty="0" sz="2300" spc="-75">
                <a:latin typeface="Verdana"/>
                <a:cs typeface="Verdana"/>
              </a:rPr>
              <a:t>and</a:t>
            </a:r>
            <a:r>
              <a:rPr dirty="0" sz="2300" spc="-114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the</a:t>
            </a:r>
            <a:r>
              <a:rPr dirty="0" sz="2300" spc="-114">
                <a:latin typeface="Verdana"/>
                <a:cs typeface="Verdana"/>
              </a:rPr>
              <a:t> </a:t>
            </a:r>
            <a:r>
              <a:rPr dirty="0" sz="2300" spc="-90">
                <a:latin typeface="Verdana"/>
                <a:cs typeface="Verdana"/>
              </a:rPr>
              <a:t>number</a:t>
            </a:r>
            <a:r>
              <a:rPr dirty="0" sz="2300" spc="-120">
                <a:latin typeface="Verdana"/>
                <a:cs typeface="Verdana"/>
              </a:rPr>
              <a:t> </a:t>
            </a:r>
            <a:r>
              <a:rPr dirty="0" sz="2300" spc="-25">
                <a:latin typeface="Verdana"/>
                <a:cs typeface="Verdana"/>
              </a:rPr>
              <a:t>of observable</a:t>
            </a:r>
            <a:r>
              <a:rPr dirty="0" sz="2300" spc="-160">
                <a:latin typeface="Verdana"/>
                <a:cs typeface="Verdana"/>
              </a:rPr>
              <a:t> </a:t>
            </a:r>
            <a:r>
              <a:rPr dirty="0" sz="2300" spc="-20">
                <a:latin typeface="Verdana"/>
                <a:cs typeface="Verdana"/>
              </a:rPr>
              <a:t>states</a:t>
            </a:r>
            <a:r>
              <a:rPr dirty="0" sz="2300" spc="-155">
                <a:latin typeface="Verdana"/>
                <a:cs typeface="Verdana"/>
              </a:rPr>
              <a:t> </a:t>
            </a:r>
            <a:r>
              <a:rPr dirty="0" sz="2300" spc="-70">
                <a:latin typeface="Verdana"/>
                <a:cs typeface="Verdana"/>
              </a:rPr>
              <a:t>nobs.</a:t>
            </a:r>
            <a:r>
              <a:rPr dirty="0" sz="2300" spc="-160">
                <a:latin typeface="Verdana"/>
                <a:cs typeface="Verdana"/>
              </a:rPr>
              <a:t> </a:t>
            </a:r>
            <a:r>
              <a:rPr dirty="0" sz="2300">
                <a:latin typeface="Verdana"/>
                <a:cs typeface="Verdana"/>
              </a:rPr>
              <a:t>Depends</a:t>
            </a:r>
            <a:r>
              <a:rPr dirty="0" sz="2300" spc="-155">
                <a:latin typeface="Verdana"/>
                <a:cs typeface="Verdana"/>
              </a:rPr>
              <a:t> </a:t>
            </a:r>
            <a:r>
              <a:rPr dirty="0" sz="2300" spc="-40">
                <a:latin typeface="Verdana"/>
                <a:cs typeface="Verdana"/>
              </a:rPr>
              <a:t>on</a:t>
            </a:r>
            <a:r>
              <a:rPr dirty="0" sz="2300" spc="-155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the</a:t>
            </a:r>
            <a:r>
              <a:rPr dirty="0" sz="2300" spc="-160">
                <a:latin typeface="Verdana"/>
                <a:cs typeface="Verdana"/>
              </a:rPr>
              <a:t> </a:t>
            </a:r>
            <a:r>
              <a:rPr dirty="0" sz="2300" spc="-25">
                <a:latin typeface="Verdana"/>
                <a:cs typeface="Verdana"/>
              </a:rPr>
              <a:t>ctrbf</a:t>
            </a:r>
            <a:r>
              <a:rPr dirty="0" sz="2300" spc="-155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function.</a:t>
            </a:r>
            <a:endParaRPr sz="23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16000" y="3175080"/>
            <a:ext cx="6884670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942965" algn="l"/>
              </a:tabLst>
            </a:pPr>
            <a:r>
              <a:rPr dirty="0" sz="2100" spc="-10">
                <a:latin typeface="Verdana"/>
                <a:cs typeface="Verdana"/>
              </a:rPr>
              <a:t>Scilab</a:t>
            </a:r>
            <a:r>
              <a:rPr dirty="0" sz="2100">
                <a:latin typeface="Verdana"/>
                <a:cs typeface="Verdana"/>
              </a:rPr>
              <a:t>	</a:t>
            </a:r>
            <a:r>
              <a:rPr dirty="0" sz="2100" spc="-10">
                <a:latin typeface="Verdana"/>
                <a:cs typeface="Verdana"/>
              </a:rPr>
              <a:t>Octave</a:t>
            </a:r>
            <a:endParaRPr sz="21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3599260"/>
            <a:ext cx="3238499" cy="628649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90189" y="3599260"/>
            <a:ext cx="4210049" cy="6286499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2305884" y="3123645"/>
            <a:ext cx="4735195" cy="2254250"/>
          </a:xfrm>
          <a:prstGeom prst="rect">
            <a:avLst/>
          </a:prstGeom>
        </p:spPr>
        <p:txBody>
          <a:bodyPr wrap="square" lIns="0" tIns="641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dirty="0" sz="2100" spc="-290" b="1" i="1">
                <a:solidFill>
                  <a:srgbClr val="B42323"/>
                </a:solidFill>
                <a:latin typeface="Verdana"/>
                <a:cs typeface="Verdana"/>
              </a:rPr>
              <a:t>Input:</a:t>
            </a:r>
            <a:endParaRPr sz="2100">
              <a:latin typeface="Verdana"/>
              <a:cs typeface="Verdana"/>
            </a:endParaRPr>
          </a:p>
          <a:p>
            <a:pPr marL="12700" marR="1603375">
              <a:lnSpc>
                <a:spcPct val="116100"/>
              </a:lnSpc>
            </a:pPr>
            <a:r>
              <a:rPr dirty="0" sz="2100" spc="-175" b="1" i="1">
                <a:solidFill>
                  <a:srgbClr val="B42323"/>
                </a:solidFill>
                <a:latin typeface="Verdana"/>
                <a:cs typeface="Verdana"/>
              </a:rPr>
              <a:t>A,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75" b="1" i="1">
                <a:solidFill>
                  <a:srgbClr val="B42323"/>
                </a:solidFill>
                <a:latin typeface="Verdana"/>
                <a:cs typeface="Verdana"/>
              </a:rPr>
              <a:t>B,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80" b="1" i="1">
                <a:solidFill>
                  <a:srgbClr val="B42323"/>
                </a:solidFill>
                <a:latin typeface="Verdana"/>
                <a:cs typeface="Verdana"/>
              </a:rPr>
              <a:t>C[,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90" b="1" i="1">
                <a:solidFill>
                  <a:srgbClr val="B42323"/>
                </a:solidFill>
                <a:latin typeface="Verdana"/>
                <a:cs typeface="Verdana"/>
              </a:rPr>
              <a:t>tol]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60" b="1" i="1">
                <a:solidFill>
                  <a:srgbClr val="B42323"/>
                </a:solidFill>
                <a:latin typeface="Verdana"/>
                <a:cs typeface="Verdana"/>
              </a:rPr>
              <a:t>or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80" b="1" i="1">
                <a:solidFill>
                  <a:srgbClr val="B42323"/>
                </a:solidFill>
                <a:latin typeface="Verdana"/>
                <a:cs typeface="Verdana"/>
              </a:rPr>
              <a:t>sys[,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70" b="1" i="1">
                <a:solidFill>
                  <a:srgbClr val="B42323"/>
                </a:solidFill>
                <a:latin typeface="Verdana"/>
                <a:cs typeface="Verdana"/>
              </a:rPr>
              <a:t>tol] </a:t>
            </a:r>
            <a:r>
              <a:rPr dirty="0" sz="2100" spc="-55" b="1" i="1">
                <a:solidFill>
                  <a:srgbClr val="B42323"/>
                </a:solidFill>
                <a:latin typeface="Verdana"/>
                <a:cs typeface="Verdana"/>
              </a:rPr>
              <a:t>Output:</a:t>
            </a:r>
            <a:endParaRPr sz="2100">
              <a:latin typeface="Verdana"/>
              <a:cs typeface="Verdana"/>
            </a:endParaRPr>
          </a:p>
          <a:p>
            <a:pPr marL="12700" marR="428625">
              <a:lnSpc>
                <a:spcPct val="116100"/>
              </a:lnSpc>
            </a:pP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Ao,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Bo,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b="1" i="1">
                <a:solidFill>
                  <a:srgbClr val="B42323"/>
                </a:solidFill>
                <a:latin typeface="Verdana"/>
                <a:cs typeface="Verdana"/>
              </a:rPr>
              <a:t>Co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00" b="1" i="1">
                <a:solidFill>
                  <a:srgbClr val="B42323"/>
                </a:solidFill>
                <a:latin typeface="Verdana"/>
                <a:cs typeface="Verdana"/>
              </a:rPr>
              <a:t>(transformed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90" b="1" i="1">
                <a:solidFill>
                  <a:srgbClr val="B42323"/>
                </a:solidFill>
                <a:latin typeface="Verdana"/>
                <a:cs typeface="Verdana"/>
              </a:rPr>
              <a:t>system) 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Z</a:t>
            </a:r>
            <a:r>
              <a:rPr dirty="0" sz="2100" spc="-12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85" b="1" i="1">
                <a:solidFill>
                  <a:srgbClr val="B42323"/>
                </a:solidFill>
                <a:latin typeface="Verdana"/>
                <a:cs typeface="Verdana"/>
              </a:rPr>
              <a:t>(orthogonal</a:t>
            </a:r>
            <a:r>
              <a:rPr dirty="0" sz="2100" spc="-12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transformation)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0"/>
              </a:spcBef>
            </a:pPr>
            <a:r>
              <a:rPr dirty="0" sz="2100" spc="-120" b="1" i="1">
                <a:solidFill>
                  <a:srgbClr val="B42323"/>
                </a:solidFill>
                <a:latin typeface="Verdana"/>
                <a:cs typeface="Verdana"/>
              </a:rPr>
              <a:t>nobs</a:t>
            </a:r>
            <a:r>
              <a:rPr dirty="0" sz="2100" spc="-13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50" b="1" i="1">
                <a:solidFill>
                  <a:srgbClr val="B42323"/>
                </a:solidFill>
                <a:latin typeface="Verdana"/>
                <a:cs typeface="Verdana"/>
              </a:rPr>
              <a:t>(number</a:t>
            </a:r>
            <a:r>
              <a:rPr dirty="0" sz="2100" spc="-13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10" b="1" i="1">
                <a:solidFill>
                  <a:srgbClr val="B42323"/>
                </a:solidFill>
                <a:latin typeface="Verdana"/>
                <a:cs typeface="Verdana"/>
              </a:rPr>
              <a:t>of</a:t>
            </a:r>
            <a:r>
              <a:rPr dirty="0" sz="2100" spc="-130" b="1" i="1">
                <a:solidFill>
                  <a:srgbClr val="B42323"/>
                </a:solidFill>
                <a:latin typeface="Verdana"/>
                <a:cs typeface="Verdana"/>
              </a:rPr>
              <a:t> observable </a:t>
            </a:r>
            <a:r>
              <a:rPr dirty="0" sz="2100" spc="-150" b="1" i="1">
                <a:solidFill>
                  <a:srgbClr val="B42323"/>
                </a:solidFill>
                <a:latin typeface="Verdana"/>
                <a:cs typeface="Verdana"/>
              </a:rPr>
              <a:t>states)</a:t>
            </a:r>
            <a:endParaRPr sz="2100">
              <a:latin typeface="Verdana"/>
              <a:cs typeface="Verdana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37659" y="7416880"/>
            <a:ext cx="85725" cy="8572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37659" y="7788355"/>
            <a:ext cx="85725" cy="8572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37659" y="8159830"/>
            <a:ext cx="85725" cy="8572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37659" y="8531305"/>
            <a:ext cx="85725" cy="857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37659" y="8902780"/>
            <a:ext cx="85725" cy="85724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12305884" y="5723970"/>
            <a:ext cx="4449445" cy="3368675"/>
          </a:xfrm>
          <a:prstGeom prst="rect">
            <a:avLst/>
          </a:prstGeom>
        </p:spPr>
        <p:txBody>
          <a:bodyPr wrap="square" lIns="0" tIns="641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dirty="0" sz="2100" spc="-60" b="1" i="1">
                <a:solidFill>
                  <a:srgbClr val="B42323"/>
                </a:solidFill>
                <a:latin typeface="Verdana"/>
                <a:cs typeface="Verdana"/>
              </a:rPr>
              <a:t>Dependencies: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ctrbf,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0" b="1" i="1">
                <a:solidFill>
                  <a:srgbClr val="B42323"/>
                </a:solidFill>
                <a:latin typeface="Verdana"/>
                <a:cs typeface="Verdana"/>
              </a:rPr>
              <a:t>ssdata</a:t>
            </a:r>
            <a:endParaRPr sz="21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775"/>
              </a:spcBef>
            </a:pP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dirty="0" sz="2100" spc="-100" b="1" i="1">
                <a:solidFill>
                  <a:srgbClr val="B42323"/>
                </a:solidFill>
                <a:latin typeface="Verdana"/>
                <a:cs typeface="Verdana"/>
              </a:rPr>
              <a:t>Parameters:</a:t>
            </a:r>
            <a:endParaRPr sz="2100">
              <a:latin typeface="Verdana"/>
              <a:cs typeface="Verdana"/>
            </a:endParaRPr>
          </a:p>
          <a:p>
            <a:pPr marL="465455">
              <a:lnSpc>
                <a:spcPct val="100000"/>
              </a:lnSpc>
              <a:spcBef>
                <a:spcPts val="405"/>
              </a:spcBef>
            </a:pPr>
            <a:r>
              <a:rPr dirty="0" sz="2100" spc="-155" b="1" i="1">
                <a:solidFill>
                  <a:srgbClr val="B42323"/>
                </a:solidFill>
                <a:latin typeface="Verdana"/>
                <a:cs typeface="Verdana"/>
              </a:rPr>
              <a:t>A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25" b="1" i="1">
                <a:solidFill>
                  <a:srgbClr val="B42323"/>
                </a:solidFill>
                <a:latin typeface="Verdana"/>
                <a:cs typeface="Verdana"/>
              </a:rPr>
              <a:t>State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45" b="1" i="1">
                <a:solidFill>
                  <a:srgbClr val="B42323"/>
                </a:solidFill>
                <a:latin typeface="Verdana"/>
                <a:cs typeface="Verdana"/>
              </a:rPr>
              <a:t>matrix</a:t>
            </a:r>
            <a:endParaRPr sz="2100">
              <a:latin typeface="Verdana"/>
              <a:cs typeface="Verdana"/>
            </a:endParaRPr>
          </a:p>
          <a:p>
            <a:pPr marL="465455">
              <a:lnSpc>
                <a:spcPct val="100000"/>
              </a:lnSpc>
              <a:spcBef>
                <a:spcPts val="405"/>
              </a:spcBef>
            </a:pPr>
            <a:r>
              <a:rPr dirty="0" sz="2100" spc="-150" b="1" i="1">
                <a:solidFill>
                  <a:srgbClr val="B42323"/>
                </a:solidFill>
                <a:latin typeface="Verdana"/>
                <a:cs typeface="Verdana"/>
              </a:rPr>
              <a:t>B</a:t>
            </a:r>
            <a:r>
              <a:rPr dirty="0" sz="2100" spc="-15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5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65" b="1" i="1">
                <a:solidFill>
                  <a:srgbClr val="B42323"/>
                </a:solidFill>
                <a:latin typeface="Verdana"/>
                <a:cs typeface="Verdana"/>
              </a:rPr>
              <a:t>Input</a:t>
            </a:r>
            <a:r>
              <a:rPr dirty="0" sz="2100" spc="-15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45" b="1" i="1">
                <a:solidFill>
                  <a:srgbClr val="B42323"/>
                </a:solidFill>
                <a:latin typeface="Verdana"/>
                <a:cs typeface="Verdana"/>
              </a:rPr>
              <a:t>matrix</a:t>
            </a:r>
            <a:endParaRPr sz="2100">
              <a:latin typeface="Verdana"/>
              <a:cs typeface="Verdana"/>
            </a:endParaRPr>
          </a:p>
          <a:p>
            <a:pPr marL="465455">
              <a:lnSpc>
                <a:spcPct val="100000"/>
              </a:lnSpc>
              <a:spcBef>
                <a:spcPts val="405"/>
              </a:spcBef>
            </a:pPr>
            <a:r>
              <a:rPr dirty="0" sz="2100" spc="75" b="1" i="1">
                <a:solidFill>
                  <a:srgbClr val="B42323"/>
                </a:solidFill>
                <a:latin typeface="Verdana"/>
                <a:cs typeface="Verdana"/>
              </a:rPr>
              <a:t>C</a:t>
            </a:r>
            <a:r>
              <a:rPr dirty="0" sz="2100" spc="-15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70" b="1" i="1">
                <a:solidFill>
                  <a:srgbClr val="B42323"/>
                </a:solidFill>
                <a:latin typeface="Verdana"/>
                <a:cs typeface="Verdana"/>
              </a:rPr>
              <a:t>Output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45" b="1" i="1">
                <a:solidFill>
                  <a:srgbClr val="B42323"/>
                </a:solidFill>
                <a:latin typeface="Verdana"/>
                <a:cs typeface="Verdana"/>
              </a:rPr>
              <a:t>matrix</a:t>
            </a:r>
            <a:endParaRPr sz="2100">
              <a:latin typeface="Verdana"/>
              <a:cs typeface="Verdana"/>
            </a:endParaRPr>
          </a:p>
          <a:p>
            <a:pPr marL="465455">
              <a:lnSpc>
                <a:spcPct val="100000"/>
              </a:lnSpc>
              <a:spcBef>
                <a:spcPts val="405"/>
              </a:spcBef>
            </a:pPr>
            <a:r>
              <a:rPr dirty="0" sz="2100" spc="-100" b="1" i="1">
                <a:solidFill>
                  <a:srgbClr val="B42323"/>
                </a:solidFill>
                <a:latin typeface="Verdana"/>
                <a:cs typeface="Verdana"/>
              </a:rPr>
              <a:t>sys</a:t>
            </a:r>
            <a:r>
              <a:rPr dirty="0" sz="2100" spc="-12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2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50" b="1" i="1">
                <a:solidFill>
                  <a:srgbClr val="B42323"/>
                </a:solidFill>
                <a:latin typeface="Verdana"/>
                <a:cs typeface="Verdana"/>
              </a:rPr>
              <a:t>State-</a:t>
            </a:r>
            <a:r>
              <a:rPr dirty="0" sz="2100" spc="-70" b="1" i="1">
                <a:solidFill>
                  <a:srgbClr val="B42323"/>
                </a:solidFill>
                <a:latin typeface="Verdana"/>
                <a:cs typeface="Verdana"/>
              </a:rPr>
              <a:t>space</a:t>
            </a:r>
            <a:r>
              <a:rPr dirty="0" sz="2100" spc="-12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0" b="1" i="1">
                <a:solidFill>
                  <a:srgbClr val="B42323"/>
                </a:solidFill>
                <a:latin typeface="Verdana"/>
                <a:cs typeface="Verdana"/>
              </a:rPr>
              <a:t>system</a:t>
            </a:r>
            <a:endParaRPr sz="2100">
              <a:latin typeface="Verdana"/>
              <a:cs typeface="Verdana"/>
            </a:endParaRPr>
          </a:p>
          <a:p>
            <a:pPr marL="465455">
              <a:lnSpc>
                <a:spcPct val="100000"/>
              </a:lnSpc>
              <a:spcBef>
                <a:spcPts val="405"/>
              </a:spcBef>
            </a:pPr>
            <a:r>
              <a:rPr dirty="0" sz="2100" spc="-120" b="1" i="1">
                <a:solidFill>
                  <a:srgbClr val="B42323"/>
                </a:solidFill>
                <a:latin typeface="Verdana"/>
                <a:cs typeface="Verdana"/>
              </a:rPr>
              <a:t>tol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95" b="1" i="1">
                <a:solidFill>
                  <a:srgbClr val="B42323"/>
                </a:solidFill>
                <a:latin typeface="Verdana"/>
                <a:cs typeface="Verdana"/>
              </a:rPr>
              <a:t>Rank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25" b="1" i="1">
                <a:solidFill>
                  <a:srgbClr val="B42323"/>
                </a:solidFill>
                <a:latin typeface="Verdana"/>
                <a:cs typeface="Verdana"/>
              </a:rPr>
              <a:t>tolerance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00" b="1" i="1">
                <a:solidFill>
                  <a:srgbClr val="B42323"/>
                </a:solidFill>
                <a:latin typeface="Verdana"/>
                <a:cs typeface="Verdana"/>
              </a:rPr>
              <a:t>(optional)</a:t>
            </a:r>
            <a:endParaRPr sz="21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6000" y="806953"/>
            <a:ext cx="15566390" cy="1911985"/>
          </a:xfrm>
          <a:prstGeom prst="rect">
            <a:avLst/>
          </a:prstGeom>
        </p:spPr>
        <p:txBody>
          <a:bodyPr wrap="square" lIns="0" tIns="20827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39"/>
              </a:spcBef>
            </a:pPr>
            <a:r>
              <a:rPr dirty="0" sz="2200" spc="185" b="1">
                <a:solidFill>
                  <a:srgbClr val="B42323"/>
                </a:solidFill>
                <a:latin typeface="Tahoma"/>
                <a:cs typeface="Tahoma"/>
              </a:rPr>
              <a:t>DSS</a:t>
            </a:r>
            <a:endParaRPr sz="2200">
              <a:latin typeface="Tahoma"/>
              <a:cs typeface="Tahoma"/>
            </a:endParaRPr>
          </a:p>
          <a:p>
            <a:pPr marL="12700" marR="5080">
              <a:lnSpc>
                <a:spcPct val="114100"/>
              </a:lnSpc>
              <a:spcBef>
                <a:spcPts val="1220"/>
              </a:spcBef>
            </a:pPr>
            <a:r>
              <a:rPr dirty="0" sz="2300">
                <a:latin typeface="Verdana"/>
                <a:cs typeface="Verdana"/>
              </a:rPr>
              <a:t>dss</a:t>
            </a:r>
            <a:r>
              <a:rPr dirty="0" sz="2300" spc="-135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creates</a:t>
            </a:r>
            <a:r>
              <a:rPr dirty="0" sz="2300" spc="-135">
                <a:latin typeface="Verdana"/>
                <a:cs typeface="Verdana"/>
              </a:rPr>
              <a:t> </a:t>
            </a:r>
            <a:r>
              <a:rPr dirty="0" sz="2300" spc="-70">
                <a:latin typeface="Verdana"/>
                <a:cs typeface="Verdana"/>
              </a:rPr>
              <a:t>a</a:t>
            </a:r>
            <a:r>
              <a:rPr dirty="0" sz="2300" spc="-130">
                <a:latin typeface="Verdana"/>
                <a:cs typeface="Verdana"/>
              </a:rPr>
              <a:t> </a:t>
            </a:r>
            <a:r>
              <a:rPr dirty="0" sz="2300" spc="-35">
                <a:latin typeface="Verdana"/>
                <a:cs typeface="Verdana"/>
              </a:rPr>
              <a:t>descriptor</a:t>
            </a:r>
            <a:r>
              <a:rPr dirty="0" sz="2300" spc="-135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(generalized</a:t>
            </a:r>
            <a:r>
              <a:rPr dirty="0" sz="2300" spc="-135">
                <a:latin typeface="Verdana"/>
                <a:cs typeface="Verdana"/>
              </a:rPr>
              <a:t> </a:t>
            </a:r>
            <a:r>
              <a:rPr dirty="0" sz="2300" spc="-85">
                <a:latin typeface="Verdana"/>
                <a:cs typeface="Verdana"/>
              </a:rPr>
              <a:t>state-</a:t>
            </a:r>
            <a:r>
              <a:rPr dirty="0" sz="2300" spc="-35">
                <a:latin typeface="Verdana"/>
                <a:cs typeface="Verdana"/>
              </a:rPr>
              <a:t>space)</a:t>
            </a:r>
            <a:r>
              <a:rPr dirty="0" sz="2300" spc="-130">
                <a:latin typeface="Verdana"/>
                <a:cs typeface="Verdana"/>
              </a:rPr>
              <a:t> </a:t>
            </a:r>
            <a:r>
              <a:rPr dirty="0" sz="2300" spc="-20">
                <a:latin typeface="Verdana"/>
                <a:cs typeface="Verdana"/>
              </a:rPr>
              <a:t>model</a:t>
            </a:r>
            <a:r>
              <a:rPr dirty="0" sz="2300" spc="-135">
                <a:latin typeface="Verdana"/>
                <a:cs typeface="Verdana"/>
              </a:rPr>
              <a:t> </a:t>
            </a:r>
            <a:r>
              <a:rPr dirty="0" sz="2300">
                <a:latin typeface="Verdana"/>
                <a:cs typeface="Verdana"/>
              </a:rPr>
              <a:t>of</a:t>
            </a:r>
            <a:r>
              <a:rPr dirty="0" sz="2300" spc="-135">
                <a:latin typeface="Verdana"/>
                <a:cs typeface="Verdana"/>
              </a:rPr>
              <a:t> </a:t>
            </a:r>
            <a:r>
              <a:rPr dirty="0" sz="2300" spc="-70">
                <a:latin typeface="Verdana"/>
                <a:cs typeface="Verdana"/>
              </a:rPr>
              <a:t>a</a:t>
            </a:r>
            <a:r>
              <a:rPr dirty="0" sz="2300" spc="-130">
                <a:latin typeface="Verdana"/>
                <a:cs typeface="Verdana"/>
              </a:rPr>
              <a:t> </a:t>
            </a:r>
            <a:r>
              <a:rPr dirty="0" sz="2300" spc="-70">
                <a:latin typeface="Verdana"/>
                <a:cs typeface="Verdana"/>
              </a:rPr>
              <a:t>linear</a:t>
            </a:r>
            <a:r>
              <a:rPr dirty="0" sz="2300" spc="-135">
                <a:latin typeface="Verdana"/>
                <a:cs typeface="Verdana"/>
              </a:rPr>
              <a:t> </a:t>
            </a:r>
            <a:r>
              <a:rPr dirty="0" sz="2300" spc="-125">
                <a:latin typeface="Verdana"/>
                <a:cs typeface="Verdana"/>
              </a:rPr>
              <a:t>time-</a:t>
            </a:r>
            <a:r>
              <a:rPr dirty="0" sz="2300" spc="-130">
                <a:latin typeface="Verdana"/>
                <a:cs typeface="Verdana"/>
              </a:rPr>
              <a:t>invariant</a:t>
            </a:r>
            <a:r>
              <a:rPr dirty="0" sz="2300" spc="-135">
                <a:latin typeface="Verdana"/>
                <a:cs typeface="Verdana"/>
              </a:rPr>
              <a:t> </a:t>
            </a:r>
            <a:r>
              <a:rPr dirty="0" sz="2300" spc="-290">
                <a:latin typeface="Verdana"/>
                <a:cs typeface="Verdana"/>
              </a:rPr>
              <a:t>(LTI)</a:t>
            </a:r>
            <a:r>
              <a:rPr dirty="0" sz="2300" spc="-130">
                <a:latin typeface="Verdana"/>
                <a:cs typeface="Verdana"/>
              </a:rPr>
              <a:t> </a:t>
            </a:r>
            <a:r>
              <a:rPr dirty="0" sz="2300" spc="-80">
                <a:latin typeface="Verdana"/>
                <a:cs typeface="Verdana"/>
              </a:rPr>
              <a:t>system.</a:t>
            </a:r>
            <a:r>
              <a:rPr dirty="0" sz="2300" spc="-135">
                <a:latin typeface="Verdana"/>
                <a:cs typeface="Verdana"/>
              </a:rPr>
              <a:t> </a:t>
            </a:r>
            <a:r>
              <a:rPr dirty="0" sz="2300" spc="-254">
                <a:latin typeface="Verdana"/>
                <a:cs typeface="Verdana"/>
              </a:rPr>
              <a:t>It</a:t>
            </a:r>
            <a:r>
              <a:rPr dirty="0" sz="2300" spc="-135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represents </a:t>
            </a:r>
            <a:r>
              <a:rPr dirty="0" sz="2300" spc="-25">
                <a:latin typeface="Verdana"/>
                <a:cs typeface="Verdana"/>
              </a:rPr>
              <a:t>systems</a:t>
            </a:r>
            <a:r>
              <a:rPr dirty="0" sz="2300" spc="-135">
                <a:latin typeface="Verdana"/>
                <a:cs typeface="Verdana"/>
              </a:rPr>
              <a:t> </a:t>
            </a:r>
            <a:r>
              <a:rPr dirty="0" sz="2300">
                <a:latin typeface="Verdana"/>
                <a:cs typeface="Verdana"/>
              </a:rPr>
              <a:t>of</a:t>
            </a:r>
            <a:r>
              <a:rPr dirty="0" sz="2300" spc="-130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the</a:t>
            </a:r>
            <a:r>
              <a:rPr dirty="0" sz="2300" spc="-130">
                <a:latin typeface="Verdana"/>
                <a:cs typeface="Verdana"/>
              </a:rPr>
              <a:t> </a:t>
            </a:r>
            <a:r>
              <a:rPr dirty="0" sz="2300" spc="-95">
                <a:latin typeface="Verdana"/>
                <a:cs typeface="Verdana"/>
              </a:rPr>
              <a:t>form</a:t>
            </a:r>
            <a:r>
              <a:rPr dirty="0" sz="2300" spc="-135">
                <a:latin typeface="Verdana"/>
                <a:cs typeface="Verdana"/>
              </a:rPr>
              <a:t> </a:t>
            </a:r>
            <a:r>
              <a:rPr dirty="0" sz="2300" spc="-295">
                <a:latin typeface="Verdana"/>
                <a:cs typeface="Verdana"/>
              </a:rPr>
              <a:t>Ex˙=Ax+Bu,</a:t>
            </a:r>
            <a:r>
              <a:rPr dirty="0" sz="2300" spc="-135">
                <a:latin typeface="Verdana"/>
                <a:cs typeface="Verdana"/>
              </a:rPr>
              <a:t> </a:t>
            </a:r>
            <a:r>
              <a:rPr dirty="0" sz="2300" spc="-225">
                <a:latin typeface="Verdana"/>
                <a:cs typeface="Verdana"/>
              </a:rPr>
              <a:t>y=Cx+Du</a:t>
            </a:r>
            <a:r>
              <a:rPr dirty="0" sz="2300" spc="-130">
                <a:latin typeface="Verdana"/>
                <a:cs typeface="Verdana"/>
              </a:rPr>
              <a:t> </a:t>
            </a:r>
            <a:r>
              <a:rPr dirty="0" sz="2300" spc="-45">
                <a:latin typeface="Verdana"/>
                <a:cs typeface="Verdana"/>
              </a:rPr>
              <a:t>allowing</a:t>
            </a:r>
            <a:r>
              <a:rPr dirty="0" sz="2300" spc="-130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the</a:t>
            </a:r>
            <a:r>
              <a:rPr dirty="0" sz="2300" spc="-130">
                <a:latin typeface="Verdana"/>
                <a:cs typeface="Verdana"/>
              </a:rPr>
              <a:t> </a:t>
            </a:r>
            <a:r>
              <a:rPr dirty="0" sz="2300" spc="-35">
                <a:latin typeface="Verdana"/>
                <a:cs typeface="Verdana"/>
              </a:rPr>
              <a:t>descriptor</a:t>
            </a:r>
            <a:r>
              <a:rPr dirty="0" sz="2300" spc="-130">
                <a:latin typeface="Verdana"/>
                <a:cs typeface="Verdana"/>
              </a:rPr>
              <a:t> </a:t>
            </a:r>
            <a:r>
              <a:rPr dirty="0" sz="2300" spc="-125">
                <a:latin typeface="Verdana"/>
                <a:cs typeface="Verdana"/>
              </a:rPr>
              <a:t>matrix</a:t>
            </a:r>
            <a:r>
              <a:rPr dirty="0" sz="2300" spc="-135">
                <a:latin typeface="Verdana"/>
                <a:cs typeface="Verdana"/>
              </a:rPr>
              <a:t> </a:t>
            </a:r>
            <a:r>
              <a:rPr dirty="0" sz="2300" spc="-50">
                <a:latin typeface="Verdana"/>
                <a:cs typeface="Verdana"/>
              </a:rPr>
              <a:t>E</a:t>
            </a:r>
            <a:r>
              <a:rPr dirty="0" sz="2300" spc="-130">
                <a:latin typeface="Verdana"/>
                <a:cs typeface="Verdana"/>
              </a:rPr>
              <a:t> </a:t>
            </a:r>
            <a:r>
              <a:rPr dirty="0" sz="2300" spc="-45">
                <a:latin typeface="Verdana"/>
                <a:cs typeface="Verdana"/>
              </a:rPr>
              <a:t>to</a:t>
            </a:r>
            <a:r>
              <a:rPr dirty="0" sz="2300" spc="-130">
                <a:latin typeface="Verdana"/>
                <a:cs typeface="Verdana"/>
              </a:rPr>
              <a:t> </a:t>
            </a:r>
            <a:r>
              <a:rPr dirty="0" sz="2300">
                <a:latin typeface="Verdana"/>
                <a:cs typeface="Verdana"/>
              </a:rPr>
              <a:t>be</a:t>
            </a:r>
            <a:r>
              <a:rPr dirty="0" sz="2300" spc="-130">
                <a:latin typeface="Verdana"/>
                <a:cs typeface="Verdana"/>
              </a:rPr>
              <a:t> </a:t>
            </a:r>
            <a:r>
              <a:rPr dirty="0" sz="2300">
                <a:latin typeface="Verdana"/>
                <a:cs typeface="Verdana"/>
              </a:rPr>
              <a:t>specified</a:t>
            </a:r>
            <a:r>
              <a:rPr dirty="0" sz="2300" spc="-130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explicitly.</a:t>
            </a:r>
            <a:r>
              <a:rPr dirty="0" sz="2300" spc="-135">
                <a:latin typeface="Verdana"/>
                <a:cs typeface="Verdana"/>
              </a:rPr>
              <a:t> </a:t>
            </a:r>
            <a:r>
              <a:rPr dirty="0" sz="2300" spc="-254">
                <a:latin typeface="Verdana"/>
                <a:cs typeface="Verdana"/>
              </a:rPr>
              <a:t>It</a:t>
            </a:r>
            <a:r>
              <a:rPr dirty="0" sz="2300" spc="-130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supports </a:t>
            </a:r>
            <a:r>
              <a:rPr dirty="0" sz="2300" spc="-55">
                <a:latin typeface="Verdana"/>
                <a:cs typeface="Verdana"/>
              </a:rPr>
              <a:t>both</a:t>
            </a:r>
            <a:r>
              <a:rPr dirty="0" sz="2300" spc="-100">
                <a:latin typeface="Verdana"/>
                <a:cs typeface="Verdana"/>
              </a:rPr>
              <a:t> </a:t>
            </a:r>
            <a:r>
              <a:rPr dirty="0" sz="2300" spc="-70">
                <a:latin typeface="Verdana"/>
                <a:cs typeface="Verdana"/>
              </a:rPr>
              <a:t>continuous-</a:t>
            </a:r>
            <a:r>
              <a:rPr dirty="0" sz="2300" spc="-90">
                <a:latin typeface="Verdana"/>
                <a:cs typeface="Verdana"/>
              </a:rPr>
              <a:t>time</a:t>
            </a:r>
            <a:r>
              <a:rPr dirty="0" sz="2300" spc="-100">
                <a:latin typeface="Verdana"/>
                <a:cs typeface="Verdana"/>
              </a:rPr>
              <a:t> </a:t>
            </a:r>
            <a:r>
              <a:rPr dirty="0" sz="2300" spc="-75">
                <a:latin typeface="Verdana"/>
                <a:cs typeface="Verdana"/>
              </a:rPr>
              <a:t>and</a:t>
            </a:r>
            <a:r>
              <a:rPr dirty="0" sz="2300" spc="-100">
                <a:latin typeface="Verdana"/>
                <a:cs typeface="Verdana"/>
              </a:rPr>
              <a:t> </a:t>
            </a:r>
            <a:r>
              <a:rPr dirty="0" sz="2300" spc="-50">
                <a:latin typeface="Verdana"/>
                <a:cs typeface="Verdana"/>
              </a:rPr>
              <a:t>discrete-</a:t>
            </a:r>
            <a:r>
              <a:rPr dirty="0" sz="2300" spc="-90">
                <a:latin typeface="Verdana"/>
                <a:cs typeface="Verdana"/>
              </a:rPr>
              <a:t>time</a:t>
            </a:r>
            <a:r>
              <a:rPr dirty="0" sz="2300" spc="-100">
                <a:latin typeface="Verdana"/>
                <a:cs typeface="Verdana"/>
              </a:rPr>
              <a:t> </a:t>
            </a:r>
            <a:r>
              <a:rPr dirty="0" sz="2300" spc="-35">
                <a:latin typeface="Verdana"/>
                <a:cs typeface="Verdana"/>
              </a:rPr>
              <a:t>descriptor</a:t>
            </a:r>
            <a:r>
              <a:rPr dirty="0" sz="2300" spc="-100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systems.</a:t>
            </a:r>
            <a:endParaRPr sz="23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16000" y="3175080"/>
            <a:ext cx="822960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 spc="-10">
                <a:latin typeface="Verdana"/>
                <a:cs typeface="Verdana"/>
              </a:rPr>
              <a:t>Scilab</a:t>
            </a:r>
            <a:endParaRPr sz="21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16000" y="7474599"/>
            <a:ext cx="954405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 spc="-10">
                <a:latin typeface="Verdana"/>
                <a:cs typeface="Verdana"/>
              </a:rPr>
              <a:t>Octave</a:t>
            </a:r>
            <a:endParaRPr sz="2100">
              <a:latin typeface="Verdana"/>
              <a:cs typeface="Verdan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37659" y="4445080"/>
            <a:ext cx="85725" cy="8572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2305884" y="3123645"/>
            <a:ext cx="5004435" cy="1882775"/>
          </a:xfrm>
          <a:prstGeom prst="rect">
            <a:avLst/>
          </a:prstGeom>
        </p:spPr>
        <p:txBody>
          <a:bodyPr wrap="square" lIns="0" tIns="641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dirty="0" sz="2100" spc="-290" b="1" i="1">
                <a:solidFill>
                  <a:srgbClr val="B42323"/>
                </a:solidFill>
                <a:latin typeface="Verdana"/>
                <a:cs typeface="Verdana"/>
              </a:rPr>
              <a:t>Input: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2100" b="1">
                <a:solidFill>
                  <a:srgbClr val="B42323"/>
                </a:solidFill>
                <a:latin typeface="Tahoma"/>
                <a:cs typeface="Tahoma"/>
              </a:rPr>
              <a:t>A,</a:t>
            </a:r>
            <a:r>
              <a:rPr dirty="0" sz="2100" spc="-130" b="1">
                <a:solidFill>
                  <a:srgbClr val="B42323"/>
                </a:solidFill>
                <a:latin typeface="Tahoma"/>
                <a:cs typeface="Tahoma"/>
              </a:rPr>
              <a:t> </a:t>
            </a:r>
            <a:r>
              <a:rPr dirty="0" sz="2100" b="1">
                <a:solidFill>
                  <a:srgbClr val="B42323"/>
                </a:solidFill>
                <a:latin typeface="Tahoma"/>
                <a:cs typeface="Tahoma"/>
              </a:rPr>
              <a:t>B,</a:t>
            </a:r>
            <a:r>
              <a:rPr dirty="0" sz="2100" spc="-110" b="1">
                <a:solidFill>
                  <a:srgbClr val="B42323"/>
                </a:solidFill>
                <a:latin typeface="Tahoma"/>
                <a:cs typeface="Tahoma"/>
              </a:rPr>
              <a:t> </a:t>
            </a:r>
            <a:r>
              <a:rPr dirty="0" sz="2100" spc="55" b="1">
                <a:solidFill>
                  <a:srgbClr val="B42323"/>
                </a:solidFill>
                <a:latin typeface="Tahoma"/>
                <a:cs typeface="Tahoma"/>
              </a:rPr>
              <a:t>C,</a:t>
            </a:r>
            <a:r>
              <a:rPr dirty="0" sz="2100" spc="-110" b="1">
                <a:solidFill>
                  <a:srgbClr val="B42323"/>
                </a:solidFill>
                <a:latin typeface="Tahoma"/>
                <a:cs typeface="Tahoma"/>
              </a:rPr>
              <a:t> </a:t>
            </a:r>
            <a:r>
              <a:rPr dirty="0" sz="2100" spc="-60" b="1">
                <a:solidFill>
                  <a:srgbClr val="B42323"/>
                </a:solidFill>
                <a:latin typeface="Tahoma"/>
                <a:cs typeface="Tahoma"/>
              </a:rPr>
              <a:t>D,</a:t>
            </a:r>
            <a:r>
              <a:rPr dirty="0" sz="2100" spc="-95" b="1">
                <a:solidFill>
                  <a:srgbClr val="B42323"/>
                </a:solidFill>
                <a:latin typeface="Tahoma"/>
                <a:cs typeface="Tahoma"/>
              </a:rPr>
              <a:t> </a:t>
            </a:r>
            <a:r>
              <a:rPr dirty="0" sz="2100" b="1">
                <a:solidFill>
                  <a:srgbClr val="B42323"/>
                </a:solidFill>
                <a:latin typeface="Tahoma"/>
                <a:cs typeface="Tahoma"/>
              </a:rPr>
              <a:t>E,</a:t>
            </a:r>
            <a:r>
              <a:rPr dirty="0" sz="2100" spc="-110" b="1">
                <a:solidFill>
                  <a:srgbClr val="B42323"/>
                </a:solidFill>
                <a:latin typeface="Tahoma"/>
                <a:cs typeface="Tahoma"/>
              </a:rPr>
              <a:t> </a:t>
            </a:r>
            <a:r>
              <a:rPr dirty="0" sz="2100" b="1">
                <a:solidFill>
                  <a:srgbClr val="B42323"/>
                </a:solidFill>
                <a:latin typeface="Tahoma"/>
                <a:cs typeface="Tahoma"/>
              </a:rPr>
              <a:t>tsam</a:t>
            </a:r>
            <a:r>
              <a:rPr dirty="0" sz="2100" spc="-110" b="1">
                <a:solidFill>
                  <a:srgbClr val="B42323"/>
                </a:solidFill>
                <a:latin typeface="Tahoma"/>
                <a:cs typeface="Tahoma"/>
              </a:rPr>
              <a:t> </a:t>
            </a:r>
            <a:r>
              <a:rPr dirty="0" sz="2100" spc="-10" b="1">
                <a:solidFill>
                  <a:srgbClr val="B42323"/>
                </a:solidFill>
                <a:latin typeface="Tahoma"/>
                <a:cs typeface="Tahoma"/>
              </a:rPr>
              <a:t>(optional)</a:t>
            </a:r>
            <a:endParaRPr sz="21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2100" spc="-55" b="1" i="1">
                <a:solidFill>
                  <a:srgbClr val="B42323"/>
                </a:solidFill>
                <a:latin typeface="Verdana"/>
                <a:cs typeface="Verdana"/>
              </a:rPr>
              <a:t>Output:</a:t>
            </a:r>
            <a:endParaRPr sz="2100">
              <a:latin typeface="Verdana"/>
              <a:cs typeface="Verdana"/>
            </a:endParaRPr>
          </a:p>
          <a:p>
            <a:pPr marL="465455" marR="5080">
              <a:lnSpc>
                <a:spcPct val="116100"/>
              </a:lnSpc>
            </a:pPr>
            <a:r>
              <a:rPr dirty="0" sz="2100" spc="-100" b="1" i="1">
                <a:solidFill>
                  <a:srgbClr val="B42323"/>
                </a:solidFill>
                <a:latin typeface="Verdana"/>
                <a:cs typeface="Verdana"/>
              </a:rPr>
              <a:t>sys</a:t>
            </a:r>
            <a:r>
              <a:rPr dirty="0" sz="2100" spc="-12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2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Descriptor</a:t>
            </a:r>
            <a:r>
              <a:rPr dirty="0" sz="2100" spc="-12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55" b="1" i="1">
                <a:solidFill>
                  <a:srgbClr val="B42323"/>
                </a:solidFill>
                <a:latin typeface="Verdana"/>
                <a:cs typeface="Verdana"/>
              </a:rPr>
              <a:t>state-</a:t>
            </a:r>
            <a:r>
              <a:rPr dirty="0" sz="2100" spc="-70" b="1" i="1">
                <a:solidFill>
                  <a:srgbClr val="B42323"/>
                </a:solidFill>
                <a:latin typeface="Verdana"/>
                <a:cs typeface="Verdana"/>
              </a:rPr>
              <a:t>space</a:t>
            </a:r>
            <a:r>
              <a:rPr dirty="0" sz="2100" spc="-12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80" b="1" i="1">
                <a:solidFill>
                  <a:srgbClr val="B42323"/>
                </a:solidFill>
                <a:latin typeface="Verdana"/>
                <a:cs typeface="Verdana"/>
              </a:rPr>
              <a:t>(dss) </a:t>
            </a:r>
            <a:r>
              <a:rPr dirty="0" sz="2100" spc="-375" b="1" i="1">
                <a:solidFill>
                  <a:srgbClr val="B42323"/>
                </a:solidFill>
                <a:latin typeface="Verdana"/>
                <a:cs typeface="Verdana"/>
              </a:rPr>
              <a:t>LTI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5" b="1" i="1">
                <a:solidFill>
                  <a:srgbClr val="B42323"/>
                </a:solidFill>
                <a:latin typeface="Verdana"/>
                <a:cs typeface="Verdana"/>
              </a:rPr>
              <a:t>system.</a:t>
            </a:r>
            <a:endParaRPr sz="21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305884" y="5352495"/>
            <a:ext cx="2015489" cy="768350"/>
          </a:xfrm>
          <a:prstGeom prst="rect">
            <a:avLst/>
          </a:prstGeom>
        </p:spPr>
        <p:txBody>
          <a:bodyPr wrap="square" lIns="0" tIns="641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dirty="0" sz="2100" spc="-130" b="1" i="1">
                <a:solidFill>
                  <a:srgbClr val="B42323"/>
                </a:solidFill>
                <a:latin typeface="Verdana"/>
                <a:cs typeface="Verdana"/>
              </a:rPr>
              <a:t>Dependencies: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2100" spc="-95" b="1">
                <a:solidFill>
                  <a:srgbClr val="B42323"/>
                </a:solidFill>
                <a:latin typeface="Tahoma"/>
                <a:cs typeface="Tahoma"/>
              </a:rPr>
              <a:t>__sys_data__</a:t>
            </a:r>
            <a:endParaRPr sz="2100">
              <a:latin typeface="Tahoma"/>
              <a:cs typeface="Tahoma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37659" y="7045405"/>
            <a:ext cx="85725" cy="8572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37659" y="7416880"/>
            <a:ext cx="85725" cy="8572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37659" y="7788355"/>
            <a:ext cx="85725" cy="857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37659" y="8159830"/>
            <a:ext cx="85725" cy="85724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37659" y="8531305"/>
            <a:ext cx="85725" cy="85724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37659" y="8902780"/>
            <a:ext cx="85725" cy="85724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37659" y="9274255"/>
            <a:ext cx="85725" cy="85724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12305884" y="6466920"/>
            <a:ext cx="5267960" cy="2997200"/>
          </a:xfrm>
          <a:prstGeom prst="rect">
            <a:avLst/>
          </a:prstGeom>
        </p:spPr>
        <p:txBody>
          <a:bodyPr wrap="square" lIns="0" tIns="641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dirty="0" sz="2100" spc="-100" b="1" i="1">
                <a:solidFill>
                  <a:srgbClr val="B42323"/>
                </a:solidFill>
                <a:latin typeface="Verdana"/>
                <a:cs typeface="Verdana"/>
              </a:rPr>
              <a:t>Parameters:</a:t>
            </a:r>
            <a:endParaRPr sz="2100">
              <a:latin typeface="Verdana"/>
              <a:cs typeface="Verdana"/>
            </a:endParaRPr>
          </a:p>
          <a:p>
            <a:pPr marL="465455">
              <a:lnSpc>
                <a:spcPct val="100000"/>
              </a:lnSpc>
              <a:spcBef>
                <a:spcPts val="405"/>
              </a:spcBef>
            </a:pPr>
            <a:r>
              <a:rPr dirty="0" sz="2100" spc="-155" b="1" i="1">
                <a:solidFill>
                  <a:srgbClr val="B42323"/>
                </a:solidFill>
                <a:latin typeface="Verdana"/>
                <a:cs typeface="Verdana"/>
              </a:rPr>
              <a:t>A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25" b="1" i="1">
                <a:solidFill>
                  <a:srgbClr val="B42323"/>
                </a:solidFill>
                <a:latin typeface="Verdana"/>
                <a:cs typeface="Verdana"/>
              </a:rPr>
              <a:t>State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75" b="1" i="1">
                <a:solidFill>
                  <a:srgbClr val="B42323"/>
                </a:solidFill>
                <a:latin typeface="Verdana"/>
                <a:cs typeface="Verdana"/>
              </a:rPr>
              <a:t>matrix.</a:t>
            </a:r>
            <a:endParaRPr sz="2100">
              <a:latin typeface="Verdana"/>
              <a:cs typeface="Verdana"/>
            </a:endParaRPr>
          </a:p>
          <a:p>
            <a:pPr marL="465455">
              <a:lnSpc>
                <a:spcPct val="100000"/>
              </a:lnSpc>
              <a:spcBef>
                <a:spcPts val="405"/>
              </a:spcBef>
            </a:pPr>
            <a:r>
              <a:rPr dirty="0" sz="2100" spc="-150" b="1" i="1">
                <a:solidFill>
                  <a:srgbClr val="B42323"/>
                </a:solidFill>
                <a:latin typeface="Verdana"/>
                <a:cs typeface="Verdana"/>
              </a:rPr>
              <a:t>B</a:t>
            </a:r>
            <a:r>
              <a:rPr dirty="0" sz="2100" spc="-15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5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65" b="1" i="1">
                <a:solidFill>
                  <a:srgbClr val="B42323"/>
                </a:solidFill>
                <a:latin typeface="Verdana"/>
                <a:cs typeface="Verdana"/>
              </a:rPr>
              <a:t>Input</a:t>
            </a:r>
            <a:r>
              <a:rPr dirty="0" sz="2100" spc="-15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75" b="1" i="1">
                <a:solidFill>
                  <a:srgbClr val="B42323"/>
                </a:solidFill>
                <a:latin typeface="Verdana"/>
                <a:cs typeface="Verdana"/>
              </a:rPr>
              <a:t>matrix.</a:t>
            </a:r>
            <a:endParaRPr sz="2100">
              <a:latin typeface="Verdana"/>
              <a:cs typeface="Verdana"/>
            </a:endParaRPr>
          </a:p>
          <a:p>
            <a:pPr marL="465455">
              <a:lnSpc>
                <a:spcPct val="100000"/>
              </a:lnSpc>
              <a:spcBef>
                <a:spcPts val="405"/>
              </a:spcBef>
            </a:pPr>
            <a:r>
              <a:rPr dirty="0" sz="2100" spc="75" b="1" i="1">
                <a:solidFill>
                  <a:srgbClr val="B42323"/>
                </a:solidFill>
                <a:latin typeface="Verdana"/>
                <a:cs typeface="Verdana"/>
              </a:rPr>
              <a:t>C</a:t>
            </a:r>
            <a:r>
              <a:rPr dirty="0" sz="2100" spc="-15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70" b="1" i="1">
                <a:solidFill>
                  <a:srgbClr val="B42323"/>
                </a:solidFill>
                <a:latin typeface="Verdana"/>
                <a:cs typeface="Verdana"/>
              </a:rPr>
              <a:t>Output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75" b="1" i="1">
                <a:solidFill>
                  <a:srgbClr val="B42323"/>
                </a:solidFill>
                <a:latin typeface="Verdana"/>
                <a:cs typeface="Verdana"/>
              </a:rPr>
              <a:t>matrix.</a:t>
            </a:r>
            <a:endParaRPr sz="2100">
              <a:latin typeface="Verdana"/>
              <a:cs typeface="Verdana"/>
            </a:endParaRPr>
          </a:p>
          <a:p>
            <a:pPr marL="465455">
              <a:lnSpc>
                <a:spcPct val="100000"/>
              </a:lnSpc>
              <a:spcBef>
                <a:spcPts val="405"/>
              </a:spcBef>
            </a:pPr>
            <a:r>
              <a:rPr dirty="0" sz="2100" spc="-235" b="1" i="1">
                <a:solidFill>
                  <a:srgbClr val="B42323"/>
                </a:solidFill>
                <a:latin typeface="Verdana"/>
                <a:cs typeface="Verdana"/>
              </a:rPr>
              <a:t>D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60" b="1" i="1">
                <a:solidFill>
                  <a:srgbClr val="B42323"/>
                </a:solidFill>
                <a:latin typeface="Verdana"/>
                <a:cs typeface="Verdana"/>
              </a:rPr>
              <a:t>Feedthrough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70" b="1" i="1">
                <a:solidFill>
                  <a:srgbClr val="B42323"/>
                </a:solidFill>
                <a:latin typeface="Verdana"/>
                <a:cs typeface="Verdana"/>
              </a:rPr>
              <a:t>matrix.</a:t>
            </a:r>
            <a:endParaRPr sz="2100">
              <a:latin typeface="Verdana"/>
              <a:cs typeface="Verdana"/>
            </a:endParaRPr>
          </a:p>
          <a:p>
            <a:pPr marL="465455" marR="1894205">
              <a:lnSpc>
                <a:spcPct val="116100"/>
              </a:lnSpc>
            </a:pPr>
            <a:r>
              <a:rPr dirty="0" sz="2100" spc="-150" b="1" i="1">
                <a:solidFill>
                  <a:srgbClr val="B42323"/>
                </a:solidFill>
                <a:latin typeface="Verdana"/>
                <a:cs typeface="Verdana"/>
              </a:rPr>
              <a:t>E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Descriptor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25" b="1" i="1">
                <a:solidFill>
                  <a:srgbClr val="B42323"/>
                </a:solidFill>
                <a:latin typeface="Verdana"/>
                <a:cs typeface="Verdana"/>
              </a:rPr>
              <a:t>matrix. </a:t>
            </a:r>
            <a:r>
              <a:rPr dirty="0" sz="2100" spc="-180" b="1" i="1">
                <a:solidFill>
                  <a:srgbClr val="B42323"/>
                </a:solidFill>
                <a:latin typeface="Verdana"/>
                <a:cs typeface="Verdana"/>
              </a:rPr>
              <a:t>tsam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60" b="1" i="1">
                <a:solidFill>
                  <a:srgbClr val="B42323"/>
                </a:solidFill>
                <a:latin typeface="Verdana"/>
                <a:cs typeface="Verdana"/>
              </a:rPr>
              <a:t>Sampling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90" b="1" i="1">
                <a:solidFill>
                  <a:srgbClr val="B42323"/>
                </a:solidFill>
                <a:latin typeface="Verdana"/>
                <a:cs typeface="Verdana"/>
              </a:rPr>
              <a:t>time.</a:t>
            </a:r>
            <a:endParaRPr sz="2100">
              <a:latin typeface="Verdana"/>
              <a:cs typeface="Verdana"/>
            </a:endParaRPr>
          </a:p>
          <a:p>
            <a:pPr marL="465455">
              <a:lnSpc>
                <a:spcPct val="100000"/>
              </a:lnSpc>
              <a:spcBef>
                <a:spcPts val="405"/>
              </a:spcBef>
            </a:pPr>
            <a:r>
              <a:rPr dirty="0" sz="2100" spc="-100" b="1" i="1">
                <a:solidFill>
                  <a:srgbClr val="B42323"/>
                </a:solidFill>
                <a:latin typeface="Verdana"/>
                <a:cs typeface="Verdana"/>
              </a:rPr>
              <a:t>sys</a:t>
            </a:r>
            <a:r>
              <a:rPr dirty="0" sz="2100" spc="-12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2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Descriptor</a:t>
            </a:r>
            <a:r>
              <a:rPr dirty="0" sz="2100" spc="-12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55" b="1" i="1">
                <a:solidFill>
                  <a:srgbClr val="B42323"/>
                </a:solidFill>
                <a:latin typeface="Verdana"/>
                <a:cs typeface="Verdana"/>
              </a:rPr>
              <a:t>state-</a:t>
            </a:r>
            <a:r>
              <a:rPr dirty="0" sz="2100" spc="-70" b="1" i="1">
                <a:solidFill>
                  <a:srgbClr val="B42323"/>
                </a:solidFill>
                <a:latin typeface="Verdana"/>
                <a:cs typeface="Verdana"/>
              </a:rPr>
              <a:t>space</a:t>
            </a:r>
            <a:r>
              <a:rPr dirty="0" sz="2100" spc="-12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25" b="1" i="1">
                <a:solidFill>
                  <a:srgbClr val="B42323"/>
                </a:solidFill>
                <a:latin typeface="Verdana"/>
                <a:cs typeface="Verdana"/>
              </a:rPr>
              <a:t>model.</a:t>
            </a:r>
            <a:endParaRPr sz="2100">
              <a:latin typeface="Verdana"/>
              <a:cs typeface="Verdana"/>
            </a:endParaRPr>
          </a:p>
        </p:txBody>
      </p:sp>
      <p:pic>
        <p:nvPicPr>
          <p:cNvPr id="16" name="object 1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8700" y="3513535"/>
            <a:ext cx="7905749" cy="3495675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28700" y="8022604"/>
            <a:ext cx="7905749" cy="108584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6000" y="2560382"/>
            <a:ext cx="15537815" cy="2120900"/>
          </a:xfrm>
          <a:prstGeom prst="rect">
            <a:avLst/>
          </a:prstGeom>
        </p:spPr>
        <p:txBody>
          <a:bodyPr wrap="square" lIns="0" tIns="660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20"/>
              </a:spcBef>
            </a:pPr>
            <a:r>
              <a:rPr dirty="0" sz="2400" spc="-90">
                <a:latin typeface="Verdana"/>
                <a:cs typeface="Verdana"/>
              </a:rPr>
              <a:t>Linear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 spc="-105">
                <a:latin typeface="Verdana"/>
                <a:cs typeface="Verdana"/>
              </a:rPr>
              <a:t>Time-</a:t>
            </a:r>
            <a:r>
              <a:rPr dirty="0" sz="2400" spc="-170">
                <a:latin typeface="Verdana"/>
                <a:cs typeface="Verdana"/>
              </a:rPr>
              <a:t>Invariant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 spc="-305">
                <a:latin typeface="Verdana"/>
                <a:cs typeface="Verdana"/>
              </a:rPr>
              <a:t>(LTI)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 spc="-10">
                <a:latin typeface="Verdana"/>
                <a:cs typeface="Verdana"/>
              </a:rPr>
              <a:t>Systems:</a:t>
            </a:r>
            <a:endParaRPr sz="2400">
              <a:latin typeface="Verdana"/>
              <a:cs typeface="Verdana"/>
            </a:endParaRPr>
          </a:p>
          <a:p>
            <a:pPr marL="12700" marR="5080">
              <a:lnSpc>
                <a:spcPct val="114599"/>
              </a:lnSpc>
            </a:pPr>
            <a:r>
              <a:rPr dirty="0" sz="2400" spc="-80">
                <a:latin typeface="Verdana"/>
                <a:cs typeface="Verdana"/>
              </a:rPr>
              <a:t>An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254">
                <a:latin typeface="Verdana"/>
                <a:cs typeface="Verdana"/>
              </a:rPr>
              <a:t>LTI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50">
                <a:latin typeface="Verdana"/>
                <a:cs typeface="Verdana"/>
              </a:rPr>
              <a:t>system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 spc="-20">
                <a:latin typeface="Verdana"/>
                <a:cs typeface="Verdana"/>
              </a:rPr>
              <a:t>is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65">
                <a:latin typeface="Verdana"/>
                <a:cs typeface="Verdana"/>
              </a:rPr>
              <a:t>a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 spc="-70">
                <a:latin typeface="Verdana"/>
                <a:cs typeface="Verdana"/>
              </a:rPr>
              <a:t>mathematical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25">
                <a:latin typeface="Verdana"/>
                <a:cs typeface="Verdana"/>
              </a:rPr>
              <a:t>model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>
                <a:latin typeface="Verdana"/>
                <a:cs typeface="Verdana"/>
              </a:rPr>
              <a:t>whose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65">
                <a:latin typeface="Verdana"/>
                <a:cs typeface="Verdana"/>
              </a:rPr>
              <a:t>parameters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114">
                <a:latin typeface="Verdana"/>
                <a:cs typeface="Verdana"/>
              </a:rPr>
              <a:t>remain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 spc="-40">
                <a:latin typeface="Verdana"/>
                <a:cs typeface="Verdana"/>
              </a:rPr>
              <a:t>constant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75">
                <a:latin typeface="Verdana"/>
                <a:cs typeface="Verdana"/>
              </a:rPr>
              <a:t>over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 spc="-90">
                <a:latin typeface="Verdana"/>
                <a:cs typeface="Verdana"/>
              </a:rPr>
              <a:t>time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75">
                <a:latin typeface="Verdana"/>
                <a:cs typeface="Verdana"/>
              </a:rPr>
              <a:t>and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>
                <a:latin typeface="Verdana"/>
                <a:cs typeface="Verdana"/>
              </a:rPr>
              <a:t>whose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10">
                <a:latin typeface="Verdana"/>
                <a:cs typeface="Verdana"/>
              </a:rPr>
              <a:t>behavior </a:t>
            </a:r>
            <a:r>
              <a:rPr dirty="0" sz="2400" spc="-20">
                <a:latin typeface="Verdana"/>
                <a:cs typeface="Verdana"/>
              </a:rPr>
              <a:t>satisfies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 spc="-65">
                <a:latin typeface="Verdana"/>
                <a:cs typeface="Verdana"/>
              </a:rPr>
              <a:t>the</a:t>
            </a:r>
            <a:r>
              <a:rPr dirty="0" sz="2400" spc="-145">
                <a:latin typeface="Verdana"/>
                <a:cs typeface="Verdana"/>
              </a:rPr>
              <a:t> </a:t>
            </a:r>
            <a:r>
              <a:rPr dirty="0" sz="2400" spc="-35">
                <a:latin typeface="Verdana"/>
                <a:cs typeface="Verdana"/>
              </a:rPr>
              <a:t>principles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>
                <a:latin typeface="Verdana"/>
                <a:cs typeface="Verdana"/>
              </a:rPr>
              <a:t>of</a:t>
            </a:r>
            <a:r>
              <a:rPr dirty="0" sz="2400" spc="-145">
                <a:latin typeface="Verdana"/>
                <a:cs typeface="Verdana"/>
              </a:rPr>
              <a:t> </a:t>
            </a:r>
            <a:r>
              <a:rPr dirty="0" sz="2400" spc="-90">
                <a:latin typeface="Verdana"/>
                <a:cs typeface="Verdana"/>
              </a:rPr>
              <a:t>linearity</a:t>
            </a:r>
            <a:r>
              <a:rPr dirty="0" sz="2400" spc="-145">
                <a:latin typeface="Verdana"/>
                <a:cs typeface="Verdana"/>
              </a:rPr>
              <a:t> </a:t>
            </a:r>
            <a:r>
              <a:rPr dirty="0" sz="2400" spc="-75">
                <a:latin typeface="Verdana"/>
                <a:cs typeface="Verdana"/>
              </a:rPr>
              <a:t>and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 spc="-90">
                <a:latin typeface="Verdana"/>
                <a:cs typeface="Verdana"/>
              </a:rPr>
              <a:t>time</a:t>
            </a:r>
            <a:r>
              <a:rPr dirty="0" sz="2400" spc="-145">
                <a:latin typeface="Verdana"/>
                <a:cs typeface="Verdana"/>
              </a:rPr>
              <a:t> </a:t>
            </a:r>
            <a:r>
              <a:rPr dirty="0" sz="2400" spc="-10">
                <a:latin typeface="Verdana"/>
                <a:cs typeface="Verdana"/>
              </a:rPr>
              <a:t>invariance.</a:t>
            </a:r>
            <a:endParaRPr sz="2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800"/>
              </a:spcBef>
            </a:pP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dirty="0" sz="2400" spc="-10">
                <a:latin typeface="Verdana"/>
                <a:cs typeface="Verdana"/>
              </a:rPr>
              <a:t>The</a:t>
            </a:r>
            <a:r>
              <a:rPr dirty="0" sz="2400" spc="-160">
                <a:latin typeface="Verdana"/>
                <a:cs typeface="Verdana"/>
              </a:rPr>
              <a:t> </a:t>
            </a:r>
            <a:r>
              <a:rPr dirty="0" sz="2400" spc="-80">
                <a:latin typeface="Verdana"/>
                <a:cs typeface="Verdana"/>
              </a:rPr>
              <a:t>state-</a:t>
            </a:r>
            <a:r>
              <a:rPr dirty="0" sz="2400" spc="50">
                <a:latin typeface="Verdana"/>
                <a:cs typeface="Verdana"/>
              </a:rPr>
              <a:t>space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65">
                <a:latin typeface="Verdana"/>
                <a:cs typeface="Verdana"/>
              </a:rPr>
              <a:t>representation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>
                <a:latin typeface="Verdana"/>
                <a:cs typeface="Verdana"/>
              </a:rPr>
              <a:t>used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145">
                <a:latin typeface="Verdana"/>
                <a:cs typeface="Verdana"/>
              </a:rPr>
              <a:t>in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>
                <a:latin typeface="Verdana"/>
                <a:cs typeface="Verdana"/>
              </a:rPr>
              <a:t>Scilab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25">
                <a:latin typeface="Verdana"/>
                <a:cs typeface="Verdana"/>
              </a:rPr>
              <a:t>is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16000" y="6751382"/>
            <a:ext cx="7160895" cy="863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dirty="0" sz="2400" spc="-50">
                <a:latin typeface="Verdana"/>
                <a:cs typeface="Verdana"/>
              </a:rPr>
              <a:t>where</a:t>
            </a:r>
            <a:r>
              <a:rPr dirty="0" sz="2400" spc="-160">
                <a:latin typeface="Verdana"/>
                <a:cs typeface="Verdana"/>
              </a:rPr>
              <a:t> </a:t>
            </a:r>
            <a:r>
              <a:rPr dirty="0" sz="2400" spc="-65">
                <a:latin typeface="Verdana"/>
                <a:cs typeface="Verdana"/>
              </a:rPr>
              <a:t>the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40">
                <a:latin typeface="Verdana"/>
                <a:cs typeface="Verdana"/>
              </a:rPr>
              <a:t>matrices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40">
                <a:latin typeface="Verdana"/>
                <a:cs typeface="Verdana"/>
              </a:rPr>
              <a:t>define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65">
                <a:latin typeface="Verdana"/>
                <a:cs typeface="Verdana"/>
              </a:rPr>
              <a:t>the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50">
                <a:latin typeface="Verdana"/>
                <a:cs typeface="Verdana"/>
              </a:rPr>
              <a:t>system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40">
                <a:latin typeface="Verdana"/>
                <a:cs typeface="Verdana"/>
              </a:rPr>
              <a:t>dynamics. </a:t>
            </a:r>
            <a:r>
              <a:rPr dirty="0" sz="2400" spc="-130">
                <a:latin typeface="Verdana"/>
                <a:cs typeface="Verdana"/>
              </a:rPr>
              <a:t>Example: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45">
                <a:latin typeface="Verdana"/>
                <a:cs typeface="Verdana"/>
              </a:rPr>
              <a:t>For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65">
                <a:latin typeface="Verdana"/>
                <a:cs typeface="Verdana"/>
              </a:rPr>
              <a:t>the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80">
                <a:latin typeface="Verdana"/>
                <a:cs typeface="Verdana"/>
              </a:rPr>
              <a:t>transfer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 spc="-10">
                <a:latin typeface="Verdana"/>
                <a:cs typeface="Verdana"/>
              </a:rPr>
              <a:t>function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16000" y="9319436"/>
            <a:ext cx="801814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0">
                <a:latin typeface="Verdana"/>
                <a:cs typeface="Verdana"/>
              </a:rPr>
              <a:t>The</a:t>
            </a:r>
            <a:r>
              <a:rPr dirty="0" sz="2400" spc="-160">
                <a:latin typeface="Verdana"/>
                <a:cs typeface="Verdana"/>
              </a:rPr>
              <a:t> </a:t>
            </a:r>
            <a:r>
              <a:rPr dirty="0" sz="2400" spc="-80">
                <a:latin typeface="Verdana"/>
                <a:cs typeface="Verdana"/>
              </a:rPr>
              <a:t>state-</a:t>
            </a:r>
            <a:r>
              <a:rPr dirty="0" sz="2400" spc="50">
                <a:latin typeface="Verdana"/>
                <a:cs typeface="Verdana"/>
              </a:rPr>
              <a:t>space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70">
                <a:latin typeface="Verdana"/>
                <a:cs typeface="Verdana"/>
              </a:rPr>
              <a:t>realization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20">
                <a:latin typeface="Verdana"/>
                <a:cs typeface="Verdana"/>
              </a:rPr>
              <a:t>is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610">
                <a:latin typeface="Verdana"/>
                <a:cs typeface="Verdana"/>
              </a:rPr>
              <a:t>: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320">
                <a:latin typeface="Verdana"/>
                <a:cs typeface="Verdana"/>
              </a:rPr>
              <a:t>A=[−2],B=[1],C=[1],D=[0]</a:t>
            </a:r>
            <a:endParaRPr sz="2400">
              <a:latin typeface="Verdana"/>
              <a:cs typeface="Verdan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66615" y="4990853"/>
            <a:ext cx="4352924" cy="145732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8700" y="7681941"/>
            <a:ext cx="2457449" cy="1257299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4524619" y="7681941"/>
            <a:ext cx="2638425" cy="1497965"/>
            <a:chOff x="4524619" y="7681941"/>
            <a:chExt cx="2638425" cy="149796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24619" y="7681941"/>
              <a:ext cx="2638424" cy="97154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24619" y="8169973"/>
              <a:ext cx="1685924" cy="1009649"/>
            </a:xfrm>
            <a:prstGeom prst="rect">
              <a:avLst/>
            </a:prstGeom>
          </p:spPr>
        </p:pic>
      </p:grpSp>
      <p:sp>
        <p:nvSpPr>
          <p:cNvPr id="10" name="object 10" descr="$PPTXTitle"/>
          <p:cNvSpPr txBox="1">
            <a:spLocks noGrp="1"/>
          </p:cNvSpPr>
          <p:nvPr>
            <p:ph type="title"/>
          </p:nvPr>
        </p:nvSpPr>
        <p:spPr>
          <a:xfrm>
            <a:off x="1016000" y="991234"/>
            <a:ext cx="11687810" cy="1366520"/>
          </a:xfrm>
          <a:prstGeom prst="rect"/>
        </p:spPr>
        <p:txBody>
          <a:bodyPr wrap="square" lIns="0" tIns="134620" rIns="0" bIns="0" rtlCol="0" vert="horz">
            <a:spAutoFit/>
          </a:bodyPr>
          <a:lstStyle/>
          <a:p>
            <a:pPr marL="12700" marR="5080">
              <a:lnSpc>
                <a:spcPts val="4800"/>
              </a:lnSpc>
              <a:spcBef>
                <a:spcPts val="1060"/>
              </a:spcBef>
            </a:pPr>
            <a:r>
              <a:rPr dirty="0" spc="-409">
                <a:solidFill>
                  <a:srgbClr val="B42323"/>
                </a:solidFill>
              </a:rPr>
              <a:t>Linear</a:t>
            </a:r>
            <a:r>
              <a:rPr dirty="0" spc="-894">
                <a:solidFill>
                  <a:srgbClr val="B42323"/>
                </a:solidFill>
              </a:rPr>
              <a:t> </a:t>
            </a:r>
            <a:r>
              <a:rPr dirty="0" spc="-475">
                <a:solidFill>
                  <a:srgbClr val="B42323"/>
                </a:solidFill>
              </a:rPr>
              <a:t>Time-</a:t>
            </a:r>
            <a:r>
              <a:rPr dirty="0" spc="-585">
                <a:solidFill>
                  <a:srgbClr val="B42323"/>
                </a:solidFill>
              </a:rPr>
              <a:t>Invariant</a:t>
            </a:r>
            <a:r>
              <a:rPr dirty="0" spc="-894">
                <a:solidFill>
                  <a:srgbClr val="B42323"/>
                </a:solidFill>
              </a:rPr>
              <a:t> </a:t>
            </a:r>
            <a:r>
              <a:rPr dirty="0" spc="-860">
                <a:solidFill>
                  <a:srgbClr val="B42323"/>
                </a:solidFill>
              </a:rPr>
              <a:t>(</a:t>
            </a:r>
            <a:r>
              <a:rPr dirty="0" spc="-1325">
                <a:solidFill>
                  <a:srgbClr val="B42323"/>
                </a:solidFill>
              </a:rPr>
              <a:t>L</a:t>
            </a:r>
            <a:r>
              <a:rPr dirty="0" spc="-695">
                <a:solidFill>
                  <a:srgbClr val="B42323"/>
                </a:solidFill>
              </a:rPr>
              <a:t>T</a:t>
            </a:r>
            <a:r>
              <a:rPr dirty="0" spc="-905">
                <a:solidFill>
                  <a:srgbClr val="B42323"/>
                </a:solidFill>
              </a:rPr>
              <a:t>I</a:t>
            </a:r>
            <a:r>
              <a:rPr dirty="0" spc="-409">
                <a:solidFill>
                  <a:srgbClr val="B42323"/>
                </a:solidFill>
              </a:rPr>
              <a:t>)</a:t>
            </a:r>
            <a:r>
              <a:rPr dirty="0" spc="-894">
                <a:solidFill>
                  <a:srgbClr val="B42323"/>
                </a:solidFill>
              </a:rPr>
              <a:t> </a:t>
            </a:r>
            <a:r>
              <a:rPr dirty="0" spc="-325">
                <a:solidFill>
                  <a:srgbClr val="B42323"/>
                </a:solidFill>
              </a:rPr>
              <a:t>Systems</a:t>
            </a:r>
            <a:r>
              <a:rPr dirty="0" spc="-894">
                <a:solidFill>
                  <a:srgbClr val="B42323"/>
                </a:solidFill>
              </a:rPr>
              <a:t> </a:t>
            </a:r>
            <a:r>
              <a:rPr dirty="0" spc="-325">
                <a:solidFill>
                  <a:srgbClr val="B42323"/>
                </a:solidFill>
              </a:rPr>
              <a:t>and</a:t>
            </a:r>
            <a:r>
              <a:rPr dirty="0" spc="-894">
                <a:solidFill>
                  <a:srgbClr val="B42323"/>
                </a:solidFill>
              </a:rPr>
              <a:t> </a:t>
            </a:r>
            <a:r>
              <a:rPr dirty="0" spc="-425">
                <a:solidFill>
                  <a:srgbClr val="B42323"/>
                </a:solidFill>
              </a:rPr>
              <a:t>State-</a:t>
            </a:r>
            <a:r>
              <a:rPr dirty="0" spc="-170">
                <a:solidFill>
                  <a:srgbClr val="B42323"/>
                </a:solidFill>
              </a:rPr>
              <a:t>Space</a:t>
            </a:r>
            <a:r>
              <a:rPr dirty="0" spc="-894">
                <a:solidFill>
                  <a:srgbClr val="B42323"/>
                </a:solidFill>
              </a:rPr>
              <a:t> </a:t>
            </a:r>
            <a:r>
              <a:rPr dirty="0" spc="-375">
                <a:solidFill>
                  <a:srgbClr val="B42323"/>
                </a:solidFill>
              </a:rPr>
              <a:t>Representation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3723085"/>
            <a:ext cx="4533899" cy="56007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6676844" y="3654388"/>
            <a:ext cx="5665470" cy="5603240"/>
            <a:chOff x="6676844" y="3654388"/>
            <a:chExt cx="5665470" cy="560324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76844" y="3654388"/>
              <a:ext cx="2981324" cy="560069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56059" y="3723085"/>
              <a:ext cx="2686049" cy="5534024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016000" y="806953"/>
            <a:ext cx="15415260" cy="1911985"/>
          </a:xfrm>
          <a:prstGeom prst="rect">
            <a:avLst/>
          </a:prstGeom>
        </p:spPr>
        <p:txBody>
          <a:bodyPr wrap="square" lIns="0" tIns="20827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39"/>
              </a:spcBef>
            </a:pPr>
            <a:r>
              <a:rPr dirty="0" sz="2200" spc="185" b="1">
                <a:solidFill>
                  <a:srgbClr val="B42323"/>
                </a:solidFill>
                <a:latin typeface="Tahoma"/>
                <a:cs typeface="Tahoma"/>
              </a:rPr>
              <a:t>HORZCAT</a:t>
            </a:r>
            <a:r>
              <a:rPr dirty="0" sz="2200" spc="409" b="1">
                <a:solidFill>
                  <a:srgbClr val="B42323"/>
                </a:solidFill>
                <a:latin typeface="Tahoma"/>
                <a:cs typeface="Tahoma"/>
              </a:rPr>
              <a:t> </a:t>
            </a:r>
            <a:r>
              <a:rPr dirty="0" sz="2200" spc="220" b="1">
                <a:solidFill>
                  <a:srgbClr val="B42323"/>
                </a:solidFill>
                <a:latin typeface="Tahoma"/>
                <a:cs typeface="Tahoma"/>
              </a:rPr>
              <a:t>@</a:t>
            </a:r>
            <a:r>
              <a:rPr dirty="0" sz="2200" spc="-420" b="1">
                <a:solidFill>
                  <a:srgbClr val="B42323"/>
                </a:solidFill>
                <a:latin typeface="Tahoma"/>
                <a:cs typeface="Tahoma"/>
              </a:rPr>
              <a:t> </a:t>
            </a:r>
            <a:r>
              <a:rPr dirty="0" sz="2200" spc="45" b="1">
                <a:solidFill>
                  <a:srgbClr val="B42323"/>
                </a:solidFill>
                <a:latin typeface="Tahoma"/>
                <a:cs typeface="Tahoma"/>
              </a:rPr>
              <a:t>lti</a:t>
            </a:r>
            <a:endParaRPr sz="2200">
              <a:latin typeface="Tahoma"/>
              <a:cs typeface="Tahoma"/>
            </a:endParaRPr>
          </a:p>
          <a:p>
            <a:pPr marL="12700" marR="5080">
              <a:lnSpc>
                <a:spcPct val="114100"/>
              </a:lnSpc>
              <a:spcBef>
                <a:spcPts val="1220"/>
              </a:spcBef>
            </a:pPr>
            <a:r>
              <a:rPr dirty="0" sz="2300" spc="-40">
                <a:latin typeface="Verdana"/>
                <a:cs typeface="Verdana"/>
              </a:rPr>
              <a:t>horzcat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70">
                <a:latin typeface="Verdana"/>
                <a:cs typeface="Verdana"/>
              </a:rPr>
              <a:t>horizontally</a:t>
            </a:r>
            <a:r>
              <a:rPr dirty="0" sz="2300" spc="-140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concatenates</a:t>
            </a:r>
            <a:r>
              <a:rPr dirty="0" sz="2300" spc="-140">
                <a:latin typeface="Verdana"/>
                <a:cs typeface="Verdana"/>
              </a:rPr>
              <a:t> </a:t>
            </a:r>
            <a:r>
              <a:rPr dirty="0" sz="2300" spc="-20">
                <a:latin typeface="Verdana"/>
                <a:cs typeface="Verdana"/>
              </a:rPr>
              <a:t>two</a:t>
            </a:r>
            <a:r>
              <a:rPr dirty="0" sz="2300" spc="-140">
                <a:latin typeface="Verdana"/>
                <a:cs typeface="Verdana"/>
              </a:rPr>
              <a:t> </a:t>
            </a:r>
            <a:r>
              <a:rPr dirty="0" sz="2300" spc="-55">
                <a:latin typeface="Verdana"/>
                <a:cs typeface="Verdana"/>
              </a:rPr>
              <a:t>or</a:t>
            </a:r>
            <a:r>
              <a:rPr dirty="0" sz="2300" spc="-135">
                <a:latin typeface="Verdana"/>
                <a:cs typeface="Verdana"/>
              </a:rPr>
              <a:t> </a:t>
            </a:r>
            <a:r>
              <a:rPr dirty="0" sz="2300" spc="-75">
                <a:latin typeface="Verdana"/>
                <a:cs typeface="Verdana"/>
              </a:rPr>
              <a:t>more</a:t>
            </a:r>
            <a:r>
              <a:rPr dirty="0" sz="2300" spc="-140">
                <a:latin typeface="Verdana"/>
                <a:cs typeface="Verdana"/>
              </a:rPr>
              <a:t> </a:t>
            </a:r>
            <a:r>
              <a:rPr dirty="0" sz="2300" spc="-240">
                <a:latin typeface="Verdana"/>
                <a:cs typeface="Verdana"/>
              </a:rPr>
              <a:t>LTI</a:t>
            </a:r>
            <a:r>
              <a:rPr dirty="0" sz="2300" spc="-140">
                <a:latin typeface="Verdana"/>
                <a:cs typeface="Verdana"/>
              </a:rPr>
              <a:t> </a:t>
            </a:r>
            <a:r>
              <a:rPr dirty="0" sz="2300" spc="-50">
                <a:latin typeface="Verdana"/>
                <a:cs typeface="Verdana"/>
              </a:rPr>
              <a:t>systems,</a:t>
            </a:r>
            <a:r>
              <a:rPr dirty="0" sz="2300" spc="-140">
                <a:latin typeface="Verdana"/>
                <a:cs typeface="Verdana"/>
              </a:rPr>
              <a:t> </a:t>
            </a:r>
            <a:r>
              <a:rPr dirty="0" sz="2300" spc="-50">
                <a:latin typeface="Verdana"/>
                <a:cs typeface="Verdana"/>
              </a:rPr>
              <a:t>combining</a:t>
            </a:r>
            <a:r>
              <a:rPr dirty="0" sz="2300" spc="-140">
                <a:latin typeface="Verdana"/>
                <a:cs typeface="Verdana"/>
              </a:rPr>
              <a:t> </a:t>
            </a:r>
            <a:r>
              <a:rPr dirty="0" sz="2300" spc="-95">
                <a:latin typeface="Verdana"/>
                <a:cs typeface="Verdana"/>
              </a:rPr>
              <a:t>their</a:t>
            </a:r>
            <a:r>
              <a:rPr dirty="0" sz="2300" spc="-135">
                <a:latin typeface="Verdana"/>
                <a:cs typeface="Verdana"/>
              </a:rPr>
              <a:t> </a:t>
            </a:r>
            <a:r>
              <a:rPr dirty="0" sz="2300" spc="-75">
                <a:latin typeface="Verdana"/>
                <a:cs typeface="Verdana"/>
              </a:rPr>
              <a:t>inputs</a:t>
            </a:r>
            <a:r>
              <a:rPr dirty="0" sz="2300" spc="-140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while</a:t>
            </a:r>
            <a:r>
              <a:rPr dirty="0" sz="2300" spc="-140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preserving</a:t>
            </a:r>
            <a:r>
              <a:rPr dirty="0" sz="2300" spc="-140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the</a:t>
            </a:r>
            <a:r>
              <a:rPr dirty="0" sz="2300" spc="-135">
                <a:latin typeface="Verdana"/>
                <a:cs typeface="Verdana"/>
              </a:rPr>
              <a:t> </a:t>
            </a:r>
            <a:r>
              <a:rPr dirty="0" sz="2300" spc="-20">
                <a:latin typeface="Verdana"/>
                <a:cs typeface="Verdana"/>
              </a:rPr>
              <a:t>same </a:t>
            </a:r>
            <a:r>
              <a:rPr dirty="0" sz="2300" spc="-80">
                <a:latin typeface="Verdana"/>
                <a:cs typeface="Verdana"/>
              </a:rPr>
              <a:t>outputs.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>
                <a:latin typeface="Verdana"/>
                <a:cs typeface="Verdana"/>
              </a:rPr>
              <a:t>All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25">
                <a:latin typeface="Verdana"/>
                <a:cs typeface="Verdana"/>
              </a:rPr>
              <a:t>systems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90">
                <a:latin typeface="Verdana"/>
                <a:cs typeface="Verdana"/>
              </a:rPr>
              <a:t>must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95">
                <a:latin typeface="Verdana"/>
                <a:cs typeface="Verdana"/>
              </a:rPr>
              <a:t>have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the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30">
                <a:latin typeface="Verdana"/>
                <a:cs typeface="Verdana"/>
              </a:rPr>
              <a:t>same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90">
                <a:latin typeface="Verdana"/>
                <a:cs typeface="Verdana"/>
              </a:rPr>
              <a:t>number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>
                <a:latin typeface="Verdana"/>
                <a:cs typeface="Verdana"/>
              </a:rPr>
              <a:t>of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50">
                <a:latin typeface="Verdana"/>
                <a:cs typeface="Verdana"/>
              </a:rPr>
              <a:t>outputs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75">
                <a:latin typeface="Verdana"/>
                <a:cs typeface="Verdana"/>
              </a:rPr>
              <a:t>and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25">
                <a:latin typeface="Verdana"/>
                <a:cs typeface="Verdana"/>
              </a:rPr>
              <a:t>compatible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55">
                <a:latin typeface="Verdana"/>
                <a:cs typeface="Verdana"/>
              </a:rPr>
              <a:t>sampling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times.</a:t>
            </a:r>
            <a:endParaRPr sz="23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390"/>
              </a:spcBef>
              <a:tabLst>
                <a:tab pos="3794760" algn="l"/>
              </a:tabLst>
            </a:pPr>
            <a:r>
              <a:rPr dirty="0" sz="2300">
                <a:latin typeface="Verdana"/>
                <a:cs typeface="Verdana"/>
              </a:rPr>
              <a:t>Depends</a:t>
            </a:r>
            <a:r>
              <a:rPr dirty="0" sz="2300" spc="-190">
                <a:latin typeface="Verdana"/>
                <a:cs typeface="Verdana"/>
              </a:rPr>
              <a:t> </a:t>
            </a:r>
            <a:r>
              <a:rPr dirty="0" sz="2300">
                <a:latin typeface="Verdana"/>
                <a:cs typeface="Verdana"/>
              </a:rPr>
              <a:t>on</a:t>
            </a:r>
            <a:r>
              <a:rPr dirty="0" sz="2300" spc="-185">
                <a:latin typeface="Verdana"/>
                <a:cs typeface="Verdana"/>
              </a:rPr>
              <a:t> </a:t>
            </a:r>
            <a:r>
              <a:rPr dirty="0" u="heavy" sz="2300" spc="335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dirty="0" sz="2300" spc="-10">
                <a:latin typeface="Verdana"/>
                <a:cs typeface="Verdana"/>
              </a:rPr>
              <a:t>sys_group</a:t>
            </a:r>
            <a:r>
              <a:rPr dirty="0" u="heavy" sz="230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endParaRPr sz="23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16000" y="3175080"/>
            <a:ext cx="6884670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942965" algn="l"/>
              </a:tabLst>
            </a:pPr>
            <a:r>
              <a:rPr dirty="0" sz="2100" spc="-10">
                <a:latin typeface="Verdana"/>
                <a:cs typeface="Verdana"/>
              </a:rPr>
              <a:t>Scilab</a:t>
            </a:r>
            <a:r>
              <a:rPr dirty="0" sz="2100">
                <a:latin typeface="Verdana"/>
                <a:cs typeface="Verdana"/>
              </a:rPr>
              <a:t>	</a:t>
            </a:r>
            <a:r>
              <a:rPr dirty="0" sz="2100" spc="-10">
                <a:latin typeface="Verdana"/>
                <a:cs typeface="Verdana"/>
              </a:rPr>
              <a:t>Octave</a:t>
            </a:r>
            <a:endParaRPr sz="21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242504" y="3123645"/>
            <a:ext cx="1718945" cy="768350"/>
          </a:xfrm>
          <a:prstGeom prst="rect">
            <a:avLst/>
          </a:prstGeom>
        </p:spPr>
        <p:txBody>
          <a:bodyPr wrap="square" lIns="0" tIns="641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dirty="0" sz="2100" spc="-290" b="1" i="1">
                <a:solidFill>
                  <a:srgbClr val="B42323"/>
                </a:solidFill>
                <a:latin typeface="Verdana"/>
                <a:cs typeface="Verdana"/>
              </a:rPr>
              <a:t>Input: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2100" spc="-204" b="1" i="1">
                <a:solidFill>
                  <a:srgbClr val="B42323"/>
                </a:solidFill>
                <a:latin typeface="Verdana"/>
                <a:cs typeface="Verdana"/>
              </a:rPr>
              <a:t>sys1,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25" b="1" i="1">
                <a:solidFill>
                  <a:srgbClr val="B42323"/>
                </a:solidFill>
                <a:latin typeface="Verdana"/>
                <a:cs typeface="Verdana"/>
              </a:rPr>
              <a:t>sys2,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80" b="1" i="1">
                <a:solidFill>
                  <a:srgbClr val="B42323"/>
                </a:solidFill>
                <a:latin typeface="Verdana"/>
                <a:cs typeface="Verdana"/>
              </a:rPr>
              <a:t>...</a:t>
            </a:r>
            <a:endParaRPr sz="2100">
              <a:latin typeface="Verdana"/>
              <a:cs typeface="Verdana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474279" y="7045405"/>
            <a:ext cx="85725" cy="8572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474279" y="7788355"/>
            <a:ext cx="85725" cy="85724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13242504" y="4238070"/>
            <a:ext cx="4389755" cy="4111625"/>
          </a:xfrm>
          <a:prstGeom prst="rect">
            <a:avLst/>
          </a:prstGeom>
        </p:spPr>
        <p:txBody>
          <a:bodyPr wrap="square" lIns="0" tIns="641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dirty="0" sz="2100" spc="-55" b="1" i="1">
                <a:solidFill>
                  <a:srgbClr val="B42323"/>
                </a:solidFill>
                <a:latin typeface="Verdana"/>
                <a:cs typeface="Verdana"/>
              </a:rPr>
              <a:t>Output: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2100" spc="-25" b="1" i="1">
                <a:solidFill>
                  <a:srgbClr val="B42323"/>
                </a:solidFill>
                <a:latin typeface="Verdana"/>
                <a:cs typeface="Verdana"/>
              </a:rPr>
              <a:t>sys</a:t>
            </a:r>
            <a:endParaRPr sz="21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775"/>
              </a:spcBef>
            </a:pP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dirty="0" sz="2100" spc="-60" b="1" i="1">
                <a:solidFill>
                  <a:srgbClr val="B42323"/>
                </a:solidFill>
                <a:latin typeface="Verdana"/>
                <a:cs typeface="Verdana"/>
              </a:rPr>
              <a:t>Dependencies: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2100" spc="-325" b="1" i="1">
                <a:solidFill>
                  <a:srgbClr val="B42323"/>
                </a:solidFill>
                <a:latin typeface="Verdana"/>
                <a:cs typeface="Verdana"/>
              </a:rPr>
              <a:t>__sys_group__</a:t>
            </a:r>
            <a:endParaRPr sz="21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780"/>
              </a:spcBef>
            </a:pP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dirty="0" sz="2100" spc="-100" b="1" i="1">
                <a:solidFill>
                  <a:srgbClr val="B42323"/>
                </a:solidFill>
                <a:latin typeface="Verdana"/>
                <a:cs typeface="Verdana"/>
              </a:rPr>
              <a:t>Parameters:</a:t>
            </a:r>
            <a:endParaRPr sz="2100">
              <a:latin typeface="Verdana"/>
              <a:cs typeface="Verdana"/>
            </a:endParaRPr>
          </a:p>
          <a:p>
            <a:pPr marL="465455" marR="5080">
              <a:lnSpc>
                <a:spcPct val="116100"/>
              </a:lnSpc>
            </a:pPr>
            <a:r>
              <a:rPr dirty="0" sz="2100" spc="-210" b="1" i="1">
                <a:solidFill>
                  <a:srgbClr val="B42323"/>
                </a:solidFill>
                <a:latin typeface="Verdana"/>
                <a:cs typeface="Verdana"/>
              </a:rPr>
              <a:t>sys1,</a:t>
            </a:r>
            <a:r>
              <a:rPr dirty="0" sz="2100" spc="-9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30" b="1" i="1">
                <a:solidFill>
                  <a:srgbClr val="B42323"/>
                </a:solidFill>
                <a:latin typeface="Verdana"/>
                <a:cs typeface="Verdana"/>
              </a:rPr>
              <a:t>sys2,</a:t>
            </a:r>
            <a:r>
              <a:rPr dirty="0" sz="2100" spc="-8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54" b="1" i="1">
                <a:solidFill>
                  <a:srgbClr val="B42323"/>
                </a:solidFill>
                <a:latin typeface="Verdana"/>
                <a:cs typeface="Verdana"/>
              </a:rPr>
              <a:t>...</a:t>
            </a:r>
            <a:r>
              <a:rPr dirty="0" sz="2100" spc="-8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8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75" b="1" i="1">
                <a:solidFill>
                  <a:srgbClr val="B42323"/>
                </a:solidFill>
                <a:latin typeface="Verdana"/>
                <a:cs typeface="Verdana"/>
              </a:rPr>
              <a:t>LTI</a:t>
            </a:r>
            <a:r>
              <a:rPr dirty="0" sz="2100" spc="-9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systems</a:t>
            </a:r>
            <a:r>
              <a:rPr dirty="0" sz="2100" spc="-8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60" b="1" i="1">
                <a:solidFill>
                  <a:srgbClr val="B42323"/>
                </a:solidFill>
                <a:latin typeface="Verdana"/>
                <a:cs typeface="Verdana"/>
              </a:rPr>
              <a:t>to </a:t>
            </a:r>
            <a:r>
              <a:rPr dirty="0" sz="2100" spc="-50" b="1" i="1">
                <a:solidFill>
                  <a:srgbClr val="B42323"/>
                </a:solidFill>
                <a:latin typeface="Verdana"/>
                <a:cs typeface="Verdana"/>
              </a:rPr>
              <a:t>concatenate.</a:t>
            </a:r>
            <a:endParaRPr sz="2100">
              <a:latin typeface="Verdana"/>
              <a:cs typeface="Verdana"/>
            </a:endParaRPr>
          </a:p>
          <a:p>
            <a:pPr marL="465455" marR="5080">
              <a:lnSpc>
                <a:spcPct val="116100"/>
              </a:lnSpc>
              <a:tabLst>
                <a:tab pos="1778635" algn="l"/>
                <a:tab pos="2778760" algn="l"/>
              </a:tabLst>
            </a:pPr>
            <a:r>
              <a:rPr dirty="0" sz="2100" spc="-25" b="1" i="1">
                <a:solidFill>
                  <a:srgbClr val="B42323"/>
                </a:solidFill>
                <a:latin typeface="Verdana"/>
                <a:cs typeface="Verdana"/>
              </a:rPr>
              <a:t>sys</a:t>
            </a:r>
            <a:r>
              <a:rPr dirty="0" sz="2100" b="1" i="1">
                <a:solidFill>
                  <a:srgbClr val="B42323"/>
                </a:solidFill>
                <a:latin typeface="Verdana"/>
                <a:cs typeface="Verdana"/>
              </a:rPr>
              <a:t>	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b="1" i="1">
                <a:solidFill>
                  <a:srgbClr val="B42323"/>
                </a:solidFill>
                <a:latin typeface="Verdana"/>
                <a:cs typeface="Verdana"/>
              </a:rPr>
              <a:t>	</a:t>
            </a:r>
            <a:r>
              <a:rPr dirty="0" sz="2100" spc="-155" b="1" i="1">
                <a:solidFill>
                  <a:srgbClr val="B42323"/>
                </a:solidFill>
                <a:latin typeface="Verdana"/>
                <a:cs typeface="Verdana"/>
              </a:rPr>
              <a:t>Horizontally </a:t>
            </a:r>
            <a:r>
              <a:rPr dirty="0" sz="2100" spc="-120" b="1" i="1">
                <a:solidFill>
                  <a:srgbClr val="B42323"/>
                </a:solidFill>
                <a:latin typeface="Verdana"/>
                <a:cs typeface="Verdana"/>
              </a:rPr>
              <a:t>concatenated</a:t>
            </a:r>
            <a:r>
              <a:rPr dirty="0" sz="2100" spc="-11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75" b="1" i="1">
                <a:solidFill>
                  <a:srgbClr val="B42323"/>
                </a:solidFill>
                <a:latin typeface="Verdana"/>
                <a:cs typeface="Verdana"/>
              </a:rPr>
              <a:t>LTI</a:t>
            </a:r>
            <a:r>
              <a:rPr dirty="0" sz="2100" spc="-11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0" b="1" i="1">
                <a:solidFill>
                  <a:srgbClr val="B42323"/>
                </a:solidFill>
                <a:latin typeface="Verdana"/>
                <a:cs typeface="Verdana"/>
              </a:rPr>
              <a:t>system.</a:t>
            </a:r>
            <a:endParaRPr sz="21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1319" y="3765127"/>
            <a:ext cx="4933949" cy="229552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59034" y="3765127"/>
            <a:ext cx="3381374" cy="591502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016000" y="806953"/>
            <a:ext cx="15219680" cy="1911985"/>
          </a:xfrm>
          <a:prstGeom prst="rect">
            <a:avLst/>
          </a:prstGeom>
        </p:spPr>
        <p:txBody>
          <a:bodyPr wrap="square" lIns="0" tIns="20827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39"/>
              </a:spcBef>
            </a:pPr>
            <a:r>
              <a:rPr dirty="0" sz="2200" spc="185" b="1">
                <a:solidFill>
                  <a:srgbClr val="B42323"/>
                </a:solidFill>
                <a:latin typeface="Tahoma"/>
                <a:cs typeface="Tahoma"/>
              </a:rPr>
              <a:t>VERTCAT</a:t>
            </a:r>
            <a:r>
              <a:rPr dirty="0" sz="2200" spc="415" b="1">
                <a:solidFill>
                  <a:srgbClr val="B42323"/>
                </a:solidFill>
                <a:latin typeface="Tahoma"/>
                <a:cs typeface="Tahoma"/>
              </a:rPr>
              <a:t> </a:t>
            </a:r>
            <a:r>
              <a:rPr dirty="0" sz="2200" spc="220" b="1">
                <a:solidFill>
                  <a:srgbClr val="B42323"/>
                </a:solidFill>
                <a:latin typeface="Tahoma"/>
                <a:cs typeface="Tahoma"/>
              </a:rPr>
              <a:t>@</a:t>
            </a:r>
            <a:r>
              <a:rPr dirty="0" sz="2200" spc="-420" b="1">
                <a:solidFill>
                  <a:srgbClr val="B42323"/>
                </a:solidFill>
                <a:latin typeface="Tahoma"/>
                <a:cs typeface="Tahoma"/>
              </a:rPr>
              <a:t> </a:t>
            </a:r>
            <a:r>
              <a:rPr dirty="0" sz="2200" spc="45" b="1">
                <a:solidFill>
                  <a:srgbClr val="B42323"/>
                </a:solidFill>
                <a:latin typeface="Tahoma"/>
                <a:cs typeface="Tahoma"/>
              </a:rPr>
              <a:t>lti</a:t>
            </a:r>
            <a:endParaRPr sz="2200">
              <a:latin typeface="Tahoma"/>
              <a:cs typeface="Tahoma"/>
            </a:endParaRPr>
          </a:p>
          <a:p>
            <a:pPr marL="12700" marR="5080">
              <a:lnSpc>
                <a:spcPct val="114100"/>
              </a:lnSpc>
              <a:spcBef>
                <a:spcPts val="1220"/>
              </a:spcBef>
            </a:pPr>
            <a:r>
              <a:rPr dirty="0" sz="2300" spc="-65">
                <a:latin typeface="Verdana"/>
                <a:cs typeface="Verdana"/>
              </a:rPr>
              <a:t>vertcat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55">
                <a:latin typeface="Verdana"/>
                <a:cs typeface="Verdana"/>
              </a:rPr>
              <a:t>vertically</a:t>
            </a:r>
            <a:r>
              <a:rPr dirty="0" sz="2300" spc="-140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concatenates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20">
                <a:latin typeface="Verdana"/>
                <a:cs typeface="Verdana"/>
              </a:rPr>
              <a:t>two</a:t>
            </a:r>
            <a:r>
              <a:rPr dirty="0" sz="2300" spc="-140">
                <a:latin typeface="Verdana"/>
                <a:cs typeface="Verdana"/>
              </a:rPr>
              <a:t> </a:t>
            </a:r>
            <a:r>
              <a:rPr dirty="0" sz="2300" spc="-55">
                <a:latin typeface="Verdana"/>
                <a:cs typeface="Verdana"/>
              </a:rPr>
              <a:t>or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75">
                <a:latin typeface="Verdana"/>
                <a:cs typeface="Verdana"/>
              </a:rPr>
              <a:t>more</a:t>
            </a:r>
            <a:r>
              <a:rPr dirty="0" sz="2300" spc="-140">
                <a:latin typeface="Verdana"/>
                <a:cs typeface="Verdana"/>
              </a:rPr>
              <a:t> </a:t>
            </a:r>
            <a:r>
              <a:rPr dirty="0" sz="2300" spc="-240">
                <a:latin typeface="Verdana"/>
                <a:cs typeface="Verdana"/>
              </a:rPr>
              <a:t>LTI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50">
                <a:latin typeface="Verdana"/>
                <a:cs typeface="Verdana"/>
              </a:rPr>
              <a:t>systems,</a:t>
            </a:r>
            <a:r>
              <a:rPr dirty="0" sz="2300" spc="-140">
                <a:latin typeface="Verdana"/>
                <a:cs typeface="Verdana"/>
              </a:rPr>
              <a:t> </a:t>
            </a:r>
            <a:r>
              <a:rPr dirty="0" sz="2300" spc="-50">
                <a:latin typeface="Verdana"/>
                <a:cs typeface="Verdana"/>
              </a:rPr>
              <a:t>combining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95">
                <a:latin typeface="Verdana"/>
                <a:cs typeface="Verdana"/>
              </a:rPr>
              <a:t>their</a:t>
            </a:r>
            <a:r>
              <a:rPr dirty="0" sz="2300" spc="-140">
                <a:latin typeface="Verdana"/>
                <a:cs typeface="Verdana"/>
              </a:rPr>
              <a:t> </a:t>
            </a:r>
            <a:r>
              <a:rPr dirty="0" sz="2300" spc="-50">
                <a:latin typeface="Verdana"/>
                <a:cs typeface="Verdana"/>
              </a:rPr>
              <a:t>outputs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while</a:t>
            </a:r>
            <a:r>
              <a:rPr dirty="0" sz="2300" spc="-140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preserving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the</a:t>
            </a:r>
            <a:r>
              <a:rPr dirty="0" sz="2300" spc="-140">
                <a:latin typeface="Verdana"/>
                <a:cs typeface="Verdana"/>
              </a:rPr>
              <a:t> </a:t>
            </a:r>
            <a:r>
              <a:rPr dirty="0" sz="2300" spc="-20">
                <a:latin typeface="Verdana"/>
                <a:cs typeface="Verdana"/>
              </a:rPr>
              <a:t>same </a:t>
            </a:r>
            <a:r>
              <a:rPr dirty="0" sz="2300" spc="-100">
                <a:latin typeface="Verdana"/>
                <a:cs typeface="Verdana"/>
              </a:rPr>
              <a:t>inputs.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>
                <a:latin typeface="Verdana"/>
                <a:cs typeface="Verdana"/>
              </a:rPr>
              <a:t>All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25">
                <a:latin typeface="Verdana"/>
                <a:cs typeface="Verdana"/>
              </a:rPr>
              <a:t>systems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90">
                <a:latin typeface="Verdana"/>
                <a:cs typeface="Verdana"/>
              </a:rPr>
              <a:t>must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95">
                <a:latin typeface="Verdana"/>
                <a:cs typeface="Verdana"/>
              </a:rPr>
              <a:t>have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the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30">
                <a:latin typeface="Verdana"/>
                <a:cs typeface="Verdana"/>
              </a:rPr>
              <a:t>same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90">
                <a:latin typeface="Verdana"/>
                <a:cs typeface="Verdana"/>
              </a:rPr>
              <a:t>number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>
                <a:latin typeface="Verdana"/>
                <a:cs typeface="Verdana"/>
              </a:rPr>
              <a:t>of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75">
                <a:latin typeface="Verdana"/>
                <a:cs typeface="Verdana"/>
              </a:rPr>
              <a:t>inputs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75">
                <a:latin typeface="Verdana"/>
                <a:cs typeface="Verdana"/>
              </a:rPr>
              <a:t>and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25">
                <a:latin typeface="Verdana"/>
                <a:cs typeface="Verdana"/>
              </a:rPr>
              <a:t>compatible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55">
                <a:latin typeface="Verdana"/>
                <a:cs typeface="Verdana"/>
              </a:rPr>
              <a:t>sampling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times.</a:t>
            </a:r>
            <a:endParaRPr sz="23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390"/>
              </a:spcBef>
              <a:tabLst>
                <a:tab pos="3794760" algn="l"/>
              </a:tabLst>
            </a:pPr>
            <a:r>
              <a:rPr dirty="0" sz="2300">
                <a:latin typeface="Verdana"/>
                <a:cs typeface="Verdana"/>
              </a:rPr>
              <a:t>Depends</a:t>
            </a:r>
            <a:r>
              <a:rPr dirty="0" sz="2300" spc="-190">
                <a:latin typeface="Verdana"/>
                <a:cs typeface="Verdana"/>
              </a:rPr>
              <a:t> </a:t>
            </a:r>
            <a:r>
              <a:rPr dirty="0" sz="2300">
                <a:latin typeface="Verdana"/>
                <a:cs typeface="Verdana"/>
              </a:rPr>
              <a:t>on</a:t>
            </a:r>
            <a:r>
              <a:rPr dirty="0" sz="2300" spc="-185">
                <a:latin typeface="Verdana"/>
                <a:cs typeface="Verdana"/>
              </a:rPr>
              <a:t> </a:t>
            </a:r>
            <a:r>
              <a:rPr dirty="0" u="heavy" sz="2300" spc="335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dirty="0" sz="2300" spc="-10">
                <a:latin typeface="Verdana"/>
                <a:cs typeface="Verdana"/>
              </a:rPr>
              <a:t>sys_group</a:t>
            </a:r>
            <a:r>
              <a:rPr dirty="0" u="heavy" sz="230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endParaRPr sz="23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16000" y="3175080"/>
            <a:ext cx="6884670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942965" algn="l"/>
              </a:tabLst>
            </a:pPr>
            <a:r>
              <a:rPr dirty="0" sz="2100" spc="-10">
                <a:latin typeface="Verdana"/>
                <a:cs typeface="Verdana"/>
              </a:rPr>
              <a:t>Scilab</a:t>
            </a:r>
            <a:r>
              <a:rPr dirty="0" sz="2100">
                <a:latin typeface="Verdana"/>
                <a:cs typeface="Verdana"/>
              </a:rPr>
              <a:t>	</a:t>
            </a:r>
            <a:r>
              <a:rPr dirty="0" sz="2100" spc="-10">
                <a:latin typeface="Verdana"/>
                <a:cs typeface="Verdana"/>
              </a:rPr>
              <a:t>Octave</a:t>
            </a:r>
            <a:endParaRPr sz="21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305884" y="3123645"/>
            <a:ext cx="1718945" cy="768350"/>
          </a:xfrm>
          <a:prstGeom prst="rect">
            <a:avLst/>
          </a:prstGeom>
        </p:spPr>
        <p:txBody>
          <a:bodyPr wrap="square" lIns="0" tIns="641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dirty="0" sz="2100" spc="-290" b="1" i="1">
                <a:solidFill>
                  <a:srgbClr val="B42323"/>
                </a:solidFill>
                <a:latin typeface="Verdana"/>
                <a:cs typeface="Verdana"/>
              </a:rPr>
              <a:t>Input: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2100" spc="-204" b="1" i="1">
                <a:solidFill>
                  <a:srgbClr val="B42323"/>
                </a:solidFill>
                <a:latin typeface="Verdana"/>
                <a:cs typeface="Verdana"/>
              </a:rPr>
              <a:t>sys1,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25" b="1" i="1">
                <a:solidFill>
                  <a:srgbClr val="B42323"/>
                </a:solidFill>
                <a:latin typeface="Verdana"/>
                <a:cs typeface="Verdana"/>
              </a:rPr>
              <a:t>sys2,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80" b="1" i="1">
                <a:solidFill>
                  <a:srgbClr val="B42323"/>
                </a:solidFill>
                <a:latin typeface="Verdana"/>
                <a:cs typeface="Verdana"/>
              </a:rPr>
              <a:t>...</a:t>
            </a:r>
            <a:endParaRPr sz="2100">
              <a:latin typeface="Verdana"/>
              <a:cs typeface="Verdana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37659" y="7045405"/>
            <a:ext cx="85725" cy="8572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37659" y="7788355"/>
            <a:ext cx="85725" cy="85724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2305884" y="4238070"/>
            <a:ext cx="5326380" cy="4111625"/>
          </a:xfrm>
          <a:prstGeom prst="rect">
            <a:avLst/>
          </a:prstGeom>
        </p:spPr>
        <p:txBody>
          <a:bodyPr wrap="square" lIns="0" tIns="641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dirty="0" sz="2100" spc="-55" b="1" i="1">
                <a:solidFill>
                  <a:srgbClr val="B42323"/>
                </a:solidFill>
                <a:latin typeface="Verdana"/>
                <a:cs typeface="Verdana"/>
              </a:rPr>
              <a:t>Output: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2100" spc="-25" b="1" i="1">
                <a:solidFill>
                  <a:srgbClr val="B42323"/>
                </a:solidFill>
                <a:latin typeface="Verdana"/>
                <a:cs typeface="Verdana"/>
              </a:rPr>
              <a:t>sys</a:t>
            </a:r>
            <a:endParaRPr sz="21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775"/>
              </a:spcBef>
            </a:pP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dirty="0" sz="2100" spc="-60" b="1" i="1">
                <a:solidFill>
                  <a:srgbClr val="B42323"/>
                </a:solidFill>
                <a:latin typeface="Verdana"/>
                <a:cs typeface="Verdana"/>
              </a:rPr>
              <a:t>Dependencies: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2100" spc="-325" b="1" i="1">
                <a:solidFill>
                  <a:srgbClr val="B42323"/>
                </a:solidFill>
                <a:latin typeface="Verdana"/>
                <a:cs typeface="Verdana"/>
              </a:rPr>
              <a:t>__sys_group__</a:t>
            </a:r>
            <a:endParaRPr sz="21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780"/>
              </a:spcBef>
            </a:pP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dirty="0" sz="2100" spc="-100" b="1" i="1">
                <a:solidFill>
                  <a:srgbClr val="B42323"/>
                </a:solidFill>
                <a:latin typeface="Verdana"/>
                <a:cs typeface="Verdana"/>
              </a:rPr>
              <a:t>Parameters:</a:t>
            </a:r>
            <a:endParaRPr sz="2100">
              <a:latin typeface="Verdana"/>
              <a:cs typeface="Verdana"/>
            </a:endParaRPr>
          </a:p>
          <a:p>
            <a:pPr marL="465455" marR="5080">
              <a:lnSpc>
                <a:spcPct val="116100"/>
              </a:lnSpc>
              <a:tabLst>
                <a:tab pos="1350010" algn="l"/>
                <a:tab pos="2286635" algn="l"/>
                <a:tab pos="2714625" algn="l"/>
                <a:tab pos="3093085" algn="l"/>
                <a:tab pos="3684270" algn="l"/>
                <a:tab pos="5039360" algn="l"/>
              </a:tabLst>
            </a:pPr>
            <a:r>
              <a:rPr dirty="0" sz="2100" spc="-10" b="1" i="1">
                <a:solidFill>
                  <a:srgbClr val="B42323"/>
                </a:solidFill>
                <a:latin typeface="Verdana"/>
                <a:cs typeface="Verdana"/>
              </a:rPr>
              <a:t>sys1,</a:t>
            </a:r>
            <a:r>
              <a:rPr dirty="0" sz="2100" b="1" i="1">
                <a:solidFill>
                  <a:srgbClr val="B42323"/>
                </a:solidFill>
                <a:latin typeface="Verdana"/>
                <a:cs typeface="Verdana"/>
              </a:rPr>
              <a:t>	</a:t>
            </a:r>
            <a:r>
              <a:rPr dirty="0" sz="2100" spc="-20" b="1" i="1">
                <a:solidFill>
                  <a:srgbClr val="B42323"/>
                </a:solidFill>
                <a:latin typeface="Verdana"/>
                <a:cs typeface="Verdana"/>
              </a:rPr>
              <a:t>sys2,</a:t>
            </a:r>
            <a:r>
              <a:rPr dirty="0" sz="2100" b="1" i="1">
                <a:solidFill>
                  <a:srgbClr val="B42323"/>
                </a:solidFill>
                <a:latin typeface="Verdana"/>
                <a:cs typeface="Verdana"/>
              </a:rPr>
              <a:t>	</a:t>
            </a:r>
            <a:r>
              <a:rPr dirty="0" sz="2100" spc="-280" b="1" i="1">
                <a:solidFill>
                  <a:srgbClr val="B42323"/>
                </a:solidFill>
                <a:latin typeface="Verdana"/>
                <a:cs typeface="Verdana"/>
              </a:rPr>
              <a:t>...</a:t>
            </a:r>
            <a:r>
              <a:rPr dirty="0" sz="2100" b="1" i="1">
                <a:solidFill>
                  <a:srgbClr val="B42323"/>
                </a:solidFill>
                <a:latin typeface="Verdana"/>
                <a:cs typeface="Verdana"/>
              </a:rPr>
              <a:t>	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b="1" i="1">
                <a:solidFill>
                  <a:srgbClr val="B42323"/>
                </a:solidFill>
                <a:latin typeface="Verdana"/>
                <a:cs typeface="Verdana"/>
              </a:rPr>
              <a:t>	</a:t>
            </a:r>
            <a:r>
              <a:rPr dirty="0" sz="2100" spc="-400" b="1" i="1">
                <a:solidFill>
                  <a:srgbClr val="B42323"/>
                </a:solidFill>
                <a:latin typeface="Verdana"/>
                <a:cs typeface="Verdana"/>
              </a:rPr>
              <a:t>LTI</a:t>
            </a:r>
            <a:r>
              <a:rPr dirty="0" sz="2100" b="1" i="1">
                <a:solidFill>
                  <a:srgbClr val="B42323"/>
                </a:solidFill>
                <a:latin typeface="Verdana"/>
                <a:cs typeface="Verdana"/>
              </a:rPr>
              <a:t>	</a:t>
            </a:r>
            <a:r>
              <a:rPr dirty="0" sz="2100" spc="-10" b="1" i="1">
                <a:solidFill>
                  <a:srgbClr val="B42323"/>
                </a:solidFill>
                <a:latin typeface="Verdana"/>
                <a:cs typeface="Verdana"/>
              </a:rPr>
              <a:t>systems</a:t>
            </a:r>
            <a:r>
              <a:rPr dirty="0" sz="2100" b="1" i="1">
                <a:solidFill>
                  <a:srgbClr val="B42323"/>
                </a:solidFill>
                <a:latin typeface="Verdana"/>
                <a:cs typeface="Verdana"/>
              </a:rPr>
              <a:t>	</a:t>
            </a:r>
            <a:r>
              <a:rPr dirty="0" sz="2100" spc="-150" b="1" i="1">
                <a:solidFill>
                  <a:srgbClr val="B42323"/>
                </a:solidFill>
                <a:latin typeface="Verdana"/>
                <a:cs typeface="Verdana"/>
              </a:rPr>
              <a:t>to </a:t>
            </a:r>
            <a:r>
              <a:rPr dirty="0" sz="2100" spc="-50" b="1" i="1">
                <a:solidFill>
                  <a:srgbClr val="B42323"/>
                </a:solidFill>
                <a:latin typeface="Verdana"/>
                <a:cs typeface="Verdana"/>
              </a:rPr>
              <a:t>concatenate.</a:t>
            </a:r>
            <a:endParaRPr sz="2100">
              <a:latin typeface="Verdana"/>
              <a:cs typeface="Verdana"/>
            </a:endParaRPr>
          </a:p>
          <a:p>
            <a:pPr marL="465455" marR="5080">
              <a:lnSpc>
                <a:spcPct val="116100"/>
              </a:lnSpc>
            </a:pPr>
            <a:r>
              <a:rPr dirty="0" sz="2100" b="1" i="1">
                <a:solidFill>
                  <a:srgbClr val="B42323"/>
                </a:solidFill>
                <a:latin typeface="Verdana"/>
                <a:cs typeface="Verdana"/>
              </a:rPr>
              <a:t>sys</a:t>
            </a:r>
            <a:r>
              <a:rPr dirty="0" sz="2100" spc="50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50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85" b="1" i="1">
                <a:solidFill>
                  <a:srgbClr val="B42323"/>
                </a:solidFill>
                <a:latin typeface="Verdana"/>
                <a:cs typeface="Verdana"/>
              </a:rPr>
              <a:t>Vertically</a:t>
            </a:r>
            <a:r>
              <a:rPr dirty="0" sz="2100" spc="50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75" b="1" i="1">
                <a:solidFill>
                  <a:srgbClr val="B42323"/>
                </a:solidFill>
                <a:latin typeface="Verdana"/>
                <a:cs typeface="Verdana"/>
              </a:rPr>
              <a:t>concatenated</a:t>
            </a:r>
            <a:r>
              <a:rPr dirty="0" sz="2100" spc="50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400" b="1" i="1">
                <a:solidFill>
                  <a:srgbClr val="B42323"/>
                </a:solidFill>
                <a:latin typeface="Verdana"/>
                <a:cs typeface="Verdana"/>
              </a:rPr>
              <a:t>LTI </a:t>
            </a:r>
            <a:r>
              <a:rPr dirty="0" sz="2100" spc="-25" b="1" i="1">
                <a:solidFill>
                  <a:srgbClr val="B42323"/>
                </a:solidFill>
                <a:latin typeface="Verdana"/>
                <a:cs typeface="Verdana"/>
              </a:rPr>
              <a:t>system.</a:t>
            </a:r>
            <a:endParaRPr sz="21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385"/>
              <a:t>Overview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16000" y="1002696"/>
            <a:ext cx="2536190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125" b="1">
                <a:solidFill>
                  <a:srgbClr val="B42323"/>
                </a:solidFill>
                <a:latin typeface="Tahoma"/>
                <a:cs typeface="Tahoma"/>
              </a:rPr>
              <a:t>INTRODUCTION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5799"/>
              </a:lnSpc>
              <a:spcBef>
                <a:spcPts val="100"/>
              </a:spcBef>
            </a:pPr>
            <a:r>
              <a:rPr dirty="0" spc="-55"/>
              <a:t>This</a:t>
            </a:r>
            <a:r>
              <a:rPr dirty="0" spc="-210"/>
              <a:t> </a:t>
            </a:r>
            <a:r>
              <a:rPr dirty="0" spc="-55"/>
              <a:t>project</a:t>
            </a:r>
            <a:r>
              <a:rPr dirty="0" spc="-210"/>
              <a:t> </a:t>
            </a:r>
            <a:r>
              <a:rPr dirty="0" spc="-95"/>
              <a:t>involves</a:t>
            </a:r>
            <a:r>
              <a:rPr dirty="0" spc="-210"/>
              <a:t> </a:t>
            </a:r>
            <a:r>
              <a:rPr dirty="0" spc="-105"/>
              <a:t>translating</a:t>
            </a:r>
            <a:r>
              <a:rPr dirty="0" spc="-210"/>
              <a:t> </a:t>
            </a:r>
            <a:r>
              <a:rPr dirty="0" spc="-80"/>
              <a:t>control-</a:t>
            </a:r>
            <a:r>
              <a:rPr dirty="0" spc="-55"/>
              <a:t>system</a:t>
            </a:r>
            <a:r>
              <a:rPr dirty="0" spc="-210"/>
              <a:t> </a:t>
            </a:r>
            <a:r>
              <a:rPr dirty="0" spc="-50"/>
              <a:t>functions</a:t>
            </a:r>
            <a:r>
              <a:rPr dirty="0" spc="-210"/>
              <a:t> </a:t>
            </a:r>
            <a:r>
              <a:rPr dirty="0" spc="-125"/>
              <a:t>from</a:t>
            </a:r>
            <a:r>
              <a:rPr dirty="0" spc="-204"/>
              <a:t> </a:t>
            </a:r>
            <a:r>
              <a:rPr dirty="0" spc="-10"/>
              <a:t>GNU</a:t>
            </a:r>
            <a:r>
              <a:rPr dirty="0" spc="-210"/>
              <a:t> </a:t>
            </a:r>
            <a:r>
              <a:rPr dirty="0" spc="-10"/>
              <a:t>Octave </a:t>
            </a:r>
            <a:r>
              <a:rPr dirty="0" spc="-130"/>
              <a:t>into</a:t>
            </a:r>
            <a:r>
              <a:rPr dirty="0" spc="-215"/>
              <a:t> </a:t>
            </a:r>
            <a:r>
              <a:rPr dirty="0" spc="-55"/>
              <a:t>Scilab,</a:t>
            </a:r>
            <a:r>
              <a:rPr dirty="0" spc="-210"/>
              <a:t> </a:t>
            </a:r>
            <a:r>
              <a:rPr dirty="0" spc="-45"/>
              <a:t>producing</a:t>
            </a:r>
            <a:r>
              <a:rPr dirty="0" spc="-210"/>
              <a:t> </a:t>
            </a:r>
            <a:r>
              <a:rPr dirty="0" spc="-135"/>
              <a:t>faithful,</a:t>
            </a:r>
            <a:r>
              <a:rPr dirty="0" spc="-210"/>
              <a:t> </a:t>
            </a:r>
            <a:r>
              <a:rPr dirty="0" spc="-95"/>
              <a:t>working</a:t>
            </a:r>
            <a:r>
              <a:rPr dirty="0" spc="-210"/>
              <a:t> </a:t>
            </a:r>
            <a:r>
              <a:rPr dirty="0" spc="-20"/>
              <a:t>equivalents.</a:t>
            </a:r>
          </a:p>
          <a:p>
            <a:pPr>
              <a:lnSpc>
                <a:spcPct val="100000"/>
              </a:lnSpc>
              <a:spcBef>
                <a:spcPts val="590"/>
              </a:spcBef>
            </a:pPr>
          </a:p>
          <a:p>
            <a:pPr algn="just" marL="12700" marR="527685">
              <a:lnSpc>
                <a:spcPct val="115799"/>
              </a:lnSpc>
            </a:pPr>
            <a:r>
              <a:rPr dirty="0" spc="-15">
                <a:solidFill>
                  <a:srgbClr val="B42323"/>
                </a:solidFill>
              </a:rPr>
              <a:t>The</a:t>
            </a:r>
            <a:r>
              <a:rPr dirty="0" spc="-245">
                <a:solidFill>
                  <a:srgbClr val="B42323"/>
                </a:solidFill>
              </a:rPr>
              <a:t> </a:t>
            </a:r>
            <a:r>
              <a:rPr dirty="0" spc="10">
                <a:solidFill>
                  <a:srgbClr val="B42323"/>
                </a:solidFill>
              </a:rPr>
              <a:t>goal</a:t>
            </a:r>
            <a:r>
              <a:rPr dirty="0" spc="-245">
                <a:solidFill>
                  <a:srgbClr val="B42323"/>
                </a:solidFill>
              </a:rPr>
              <a:t> </a:t>
            </a:r>
            <a:r>
              <a:rPr dirty="0" spc="-35">
                <a:solidFill>
                  <a:srgbClr val="B42323"/>
                </a:solidFill>
              </a:rPr>
              <a:t>is</a:t>
            </a:r>
            <a:r>
              <a:rPr dirty="0" spc="-245">
                <a:solidFill>
                  <a:srgbClr val="B42323"/>
                </a:solidFill>
              </a:rPr>
              <a:t> </a:t>
            </a:r>
            <a:r>
              <a:rPr dirty="0" spc="-85">
                <a:solidFill>
                  <a:srgbClr val="B42323"/>
                </a:solidFill>
              </a:rPr>
              <a:t>a</a:t>
            </a:r>
            <a:r>
              <a:rPr dirty="0" spc="-245">
                <a:solidFill>
                  <a:srgbClr val="B42323"/>
                </a:solidFill>
              </a:rPr>
              <a:t> </a:t>
            </a:r>
            <a:r>
              <a:rPr dirty="0" spc="-5">
                <a:solidFill>
                  <a:srgbClr val="B42323"/>
                </a:solidFill>
              </a:rPr>
              <a:t>Scilab</a:t>
            </a:r>
            <a:r>
              <a:rPr dirty="0" spc="-245">
                <a:solidFill>
                  <a:srgbClr val="B42323"/>
                </a:solidFill>
              </a:rPr>
              <a:t> </a:t>
            </a:r>
            <a:r>
              <a:rPr dirty="0" spc="-125">
                <a:solidFill>
                  <a:srgbClr val="B42323"/>
                </a:solidFill>
              </a:rPr>
              <a:t>library</a:t>
            </a:r>
            <a:r>
              <a:rPr dirty="0" spc="-245">
                <a:solidFill>
                  <a:srgbClr val="B42323"/>
                </a:solidFill>
              </a:rPr>
              <a:t> </a:t>
            </a:r>
            <a:r>
              <a:rPr dirty="0" spc="-135">
                <a:solidFill>
                  <a:srgbClr val="B42323"/>
                </a:solidFill>
              </a:rPr>
              <a:t>that</a:t>
            </a:r>
            <a:r>
              <a:rPr dirty="0" spc="-245">
                <a:solidFill>
                  <a:srgbClr val="B42323"/>
                </a:solidFill>
              </a:rPr>
              <a:t> </a:t>
            </a:r>
            <a:r>
              <a:rPr dirty="0" spc="-140">
                <a:solidFill>
                  <a:srgbClr val="B42323"/>
                </a:solidFill>
              </a:rPr>
              <a:t>mirrors</a:t>
            </a:r>
            <a:r>
              <a:rPr dirty="0" spc="-245">
                <a:solidFill>
                  <a:srgbClr val="B42323"/>
                </a:solidFill>
              </a:rPr>
              <a:t> </a:t>
            </a:r>
            <a:r>
              <a:rPr dirty="0" spc="-50">
                <a:solidFill>
                  <a:srgbClr val="B42323"/>
                </a:solidFill>
              </a:rPr>
              <a:t>Octave's</a:t>
            </a:r>
            <a:r>
              <a:rPr dirty="0" spc="-245">
                <a:solidFill>
                  <a:srgbClr val="B42323"/>
                </a:solidFill>
              </a:rPr>
              <a:t> </a:t>
            </a:r>
            <a:r>
              <a:rPr dirty="0" spc="-345">
                <a:solidFill>
                  <a:srgbClr val="B42323"/>
                </a:solidFill>
              </a:rPr>
              <a:t>LTI</a:t>
            </a:r>
            <a:r>
              <a:rPr dirty="0" spc="-245">
                <a:solidFill>
                  <a:srgbClr val="B42323"/>
                </a:solidFill>
              </a:rPr>
              <a:t> </a:t>
            </a:r>
            <a:r>
              <a:rPr dirty="0" spc="10">
                <a:solidFill>
                  <a:srgbClr val="B42323"/>
                </a:solidFill>
              </a:rPr>
              <a:t>Syncope</a:t>
            </a:r>
            <a:r>
              <a:rPr dirty="0" spc="-245">
                <a:solidFill>
                  <a:srgbClr val="B42323"/>
                </a:solidFill>
              </a:rPr>
              <a:t> </a:t>
            </a:r>
            <a:r>
              <a:rPr dirty="0" spc="-85">
                <a:solidFill>
                  <a:srgbClr val="B42323"/>
                </a:solidFill>
              </a:rPr>
              <a:t>and</a:t>
            </a:r>
            <a:r>
              <a:rPr dirty="0" spc="-245">
                <a:solidFill>
                  <a:srgbClr val="B42323"/>
                </a:solidFill>
              </a:rPr>
              <a:t> </a:t>
            </a:r>
            <a:r>
              <a:rPr dirty="0" spc="-30">
                <a:solidFill>
                  <a:srgbClr val="B42323"/>
                </a:solidFill>
              </a:rPr>
              <a:t>control</a:t>
            </a:r>
            <a:r>
              <a:rPr dirty="0">
                <a:solidFill>
                  <a:srgbClr val="B42323"/>
                </a:solidFill>
              </a:rPr>
              <a:t> </a:t>
            </a:r>
            <a:r>
              <a:rPr dirty="0" spc="-15">
                <a:solidFill>
                  <a:srgbClr val="B42323"/>
                </a:solidFill>
              </a:rPr>
              <a:t>toolbox</a:t>
            </a:r>
            <a:r>
              <a:rPr dirty="0" spc="-245">
                <a:solidFill>
                  <a:srgbClr val="B42323"/>
                </a:solidFill>
              </a:rPr>
              <a:t> </a:t>
            </a:r>
            <a:r>
              <a:rPr dirty="0" spc="-130">
                <a:solidFill>
                  <a:srgbClr val="B42323"/>
                </a:solidFill>
              </a:rPr>
              <a:t>behavior.</a:t>
            </a:r>
            <a:r>
              <a:rPr dirty="0" spc="-245">
                <a:solidFill>
                  <a:srgbClr val="B42323"/>
                </a:solidFill>
              </a:rPr>
              <a:t> </a:t>
            </a:r>
            <a:r>
              <a:rPr dirty="0" spc="-355">
                <a:solidFill>
                  <a:srgbClr val="B42323"/>
                </a:solidFill>
              </a:rPr>
              <a:t>It</a:t>
            </a:r>
            <a:r>
              <a:rPr dirty="0" spc="-245">
                <a:solidFill>
                  <a:srgbClr val="B42323"/>
                </a:solidFill>
              </a:rPr>
              <a:t> </a:t>
            </a:r>
            <a:r>
              <a:rPr dirty="0" spc="-45">
                <a:solidFill>
                  <a:srgbClr val="B42323"/>
                </a:solidFill>
              </a:rPr>
              <a:t>should</a:t>
            </a:r>
            <a:r>
              <a:rPr dirty="0" spc="-245">
                <a:solidFill>
                  <a:srgbClr val="B42323"/>
                </a:solidFill>
              </a:rPr>
              <a:t> </a:t>
            </a:r>
            <a:r>
              <a:rPr dirty="0" spc="65">
                <a:solidFill>
                  <a:srgbClr val="B42323"/>
                </a:solidFill>
              </a:rPr>
              <a:t>be</a:t>
            </a:r>
            <a:r>
              <a:rPr dirty="0" spc="-245">
                <a:solidFill>
                  <a:srgbClr val="B42323"/>
                </a:solidFill>
              </a:rPr>
              <a:t> </a:t>
            </a:r>
            <a:r>
              <a:rPr dirty="0" spc="-55">
                <a:solidFill>
                  <a:srgbClr val="B42323"/>
                </a:solidFill>
              </a:rPr>
              <a:t>covering</a:t>
            </a:r>
            <a:r>
              <a:rPr dirty="0" spc="-245">
                <a:solidFill>
                  <a:srgbClr val="B42323"/>
                </a:solidFill>
              </a:rPr>
              <a:t> </a:t>
            </a:r>
            <a:r>
              <a:rPr dirty="0" spc="-100">
                <a:solidFill>
                  <a:srgbClr val="B42323"/>
                </a:solidFill>
              </a:rPr>
              <a:t>state-</a:t>
            </a:r>
            <a:r>
              <a:rPr dirty="0" spc="80">
                <a:solidFill>
                  <a:srgbClr val="B42323"/>
                </a:solidFill>
              </a:rPr>
              <a:t>space</a:t>
            </a:r>
            <a:r>
              <a:rPr dirty="0" spc="-245">
                <a:solidFill>
                  <a:srgbClr val="B42323"/>
                </a:solidFill>
              </a:rPr>
              <a:t> </a:t>
            </a:r>
            <a:r>
              <a:rPr dirty="0" spc="-85">
                <a:solidFill>
                  <a:srgbClr val="B42323"/>
                </a:solidFill>
              </a:rPr>
              <a:t>and</a:t>
            </a:r>
            <a:r>
              <a:rPr dirty="0" spc="-245">
                <a:solidFill>
                  <a:srgbClr val="B42323"/>
                </a:solidFill>
              </a:rPr>
              <a:t> </a:t>
            </a:r>
            <a:r>
              <a:rPr dirty="0" spc="-145">
                <a:solidFill>
                  <a:srgbClr val="B42323"/>
                </a:solidFill>
              </a:rPr>
              <a:t>transfer-</a:t>
            </a:r>
            <a:r>
              <a:rPr dirty="0" spc="-65">
                <a:solidFill>
                  <a:srgbClr val="B42323"/>
                </a:solidFill>
              </a:rPr>
              <a:t>function</a:t>
            </a:r>
            <a:r>
              <a:rPr dirty="0" spc="-110">
                <a:solidFill>
                  <a:srgbClr val="B42323"/>
                </a:solidFill>
              </a:rPr>
              <a:t> </a:t>
            </a:r>
            <a:r>
              <a:rPr dirty="0" spc="-50">
                <a:solidFill>
                  <a:srgbClr val="B42323"/>
                </a:solidFill>
              </a:rPr>
              <a:t>models,</a:t>
            </a:r>
            <a:r>
              <a:rPr dirty="0" spc="-245">
                <a:solidFill>
                  <a:srgbClr val="B42323"/>
                </a:solidFill>
              </a:rPr>
              <a:t> </a:t>
            </a:r>
            <a:r>
              <a:rPr dirty="0" spc="-85">
                <a:solidFill>
                  <a:srgbClr val="B42323"/>
                </a:solidFill>
              </a:rPr>
              <a:t>and</a:t>
            </a:r>
            <a:r>
              <a:rPr dirty="0" spc="-245">
                <a:solidFill>
                  <a:srgbClr val="B42323"/>
                </a:solidFill>
              </a:rPr>
              <a:t> </a:t>
            </a:r>
            <a:r>
              <a:rPr dirty="0" spc="-30">
                <a:solidFill>
                  <a:srgbClr val="B42323"/>
                </a:solidFill>
              </a:rPr>
              <a:t>control</a:t>
            </a:r>
            <a:r>
              <a:rPr dirty="0" spc="-245">
                <a:solidFill>
                  <a:srgbClr val="B42323"/>
                </a:solidFill>
              </a:rPr>
              <a:t> </a:t>
            </a:r>
            <a:r>
              <a:rPr dirty="0" spc="-125">
                <a:solidFill>
                  <a:srgbClr val="B42323"/>
                </a:solidFill>
              </a:rPr>
              <a:t>(Riccati-</a:t>
            </a:r>
            <a:r>
              <a:rPr dirty="0" spc="-114">
                <a:solidFill>
                  <a:srgbClr val="B42323"/>
                </a:solidFill>
              </a:rPr>
              <a:t>based).</a:t>
            </a:r>
          </a:p>
          <a:p>
            <a:pPr>
              <a:lnSpc>
                <a:spcPct val="100000"/>
              </a:lnSpc>
              <a:spcBef>
                <a:spcPts val="595"/>
              </a:spcBef>
            </a:pPr>
          </a:p>
          <a:p>
            <a:pPr marL="12700" marR="84455">
              <a:lnSpc>
                <a:spcPct val="115799"/>
              </a:lnSpc>
            </a:pPr>
            <a:r>
              <a:rPr dirty="0" spc="-20"/>
              <a:t>Each</a:t>
            </a:r>
            <a:r>
              <a:rPr dirty="0" spc="-240"/>
              <a:t> </a:t>
            </a:r>
            <a:r>
              <a:rPr dirty="0" spc="-75"/>
              <a:t>function</a:t>
            </a:r>
            <a:r>
              <a:rPr dirty="0" spc="-225"/>
              <a:t> </a:t>
            </a:r>
            <a:r>
              <a:rPr dirty="0" spc="-10"/>
              <a:t>is</a:t>
            </a:r>
            <a:r>
              <a:rPr dirty="0" spc="-225"/>
              <a:t> </a:t>
            </a:r>
            <a:r>
              <a:rPr dirty="0" spc="-20"/>
              <a:t>ported</a:t>
            </a:r>
            <a:r>
              <a:rPr dirty="0" spc="-225"/>
              <a:t> </a:t>
            </a:r>
            <a:r>
              <a:rPr dirty="0" spc="90"/>
              <a:t>close</a:t>
            </a:r>
            <a:r>
              <a:rPr dirty="0" spc="-229"/>
              <a:t> </a:t>
            </a:r>
            <a:r>
              <a:rPr dirty="0" spc="-20"/>
              <a:t>to</a:t>
            </a:r>
            <a:r>
              <a:rPr dirty="0" spc="-225"/>
              <a:t> </a:t>
            </a:r>
            <a:r>
              <a:rPr dirty="0" spc="-140"/>
              <a:t>line-</a:t>
            </a:r>
            <a:r>
              <a:rPr dirty="0" spc="-180"/>
              <a:t>by-</a:t>
            </a:r>
            <a:r>
              <a:rPr dirty="0" spc="-125"/>
              <a:t>line,</a:t>
            </a:r>
            <a:r>
              <a:rPr dirty="0" spc="-225"/>
              <a:t> </a:t>
            </a:r>
            <a:r>
              <a:rPr dirty="0" spc="-130"/>
              <a:t>with</a:t>
            </a:r>
            <a:r>
              <a:rPr dirty="0" spc="-225"/>
              <a:t> </a:t>
            </a:r>
            <a:r>
              <a:rPr dirty="0" spc="-10"/>
              <a:t>dependencies </a:t>
            </a:r>
            <a:r>
              <a:rPr dirty="0" spc="-25"/>
              <a:t>reconstructed</a:t>
            </a:r>
            <a:r>
              <a:rPr dirty="0" spc="-220"/>
              <a:t> </a:t>
            </a:r>
            <a:r>
              <a:rPr dirty="0" spc="-65"/>
              <a:t>where</a:t>
            </a:r>
            <a:r>
              <a:rPr dirty="0" spc="-215"/>
              <a:t> </a:t>
            </a:r>
            <a:r>
              <a:rPr dirty="0"/>
              <a:t>Scilab</a:t>
            </a:r>
            <a:r>
              <a:rPr dirty="0" spc="-215"/>
              <a:t> </a:t>
            </a:r>
            <a:r>
              <a:rPr dirty="0"/>
              <a:t>lacks</a:t>
            </a:r>
            <a:r>
              <a:rPr dirty="0" spc="-215"/>
              <a:t> </a:t>
            </a:r>
            <a:r>
              <a:rPr dirty="0" spc="-85"/>
              <a:t>a</a:t>
            </a:r>
            <a:r>
              <a:rPr dirty="0" spc="-215"/>
              <a:t> </a:t>
            </a:r>
            <a:r>
              <a:rPr dirty="0" spc="-30"/>
              <a:t>direct</a:t>
            </a:r>
            <a:r>
              <a:rPr dirty="0" spc="-215"/>
              <a:t> </a:t>
            </a:r>
            <a:r>
              <a:rPr dirty="0" spc="-125"/>
              <a:t>equivalent,</a:t>
            </a:r>
            <a:r>
              <a:rPr dirty="0" spc="-215"/>
              <a:t> </a:t>
            </a:r>
            <a:r>
              <a:rPr dirty="0" spc="-90"/>
              <a:t>and</a:t>
            </a:r>
            <a:r>
              <a:rPr dirty="0" spc="-215"/>
              <a:t> </a:t>
            </a:r>
            <a:r>
              <a:rPr dirty="0" spc="-75"/>
              <a:t>validated</a:t>
            </a:r>
            <a:r>
              <a:rPr dirty="0" spc="-215"/>
              <a:t> </a:t>
            </a:r>
            <a:r>
              <a:rPr dirty="0" spc="-10"/>
              <a:t>against </a:t>
            </a:r>
            <a:r>
              <a:rPr dirty="0" spc="-50"/>
              <a:t>Octave's</a:t>
            </a:r>
            <a:r>
              <a:rPr dirty="0" spc="-225"/>
              <a:t> </a:t>
            </a:r>
            <a:r>
              <a:rPr dirty="0" spc="-90"/>
              <a:t>numerical</a:t>
            </a:r>
            <a:r>
              <a:rPr dirty="0" spc="-220"/>
              <a:t> </a:t>
            </a:r>
            <a:r>
              <a:rPr dirty="0" spc="-10"/>
              <a:t>output.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3723085"/>
            <a:ext cx="4629149" cy="5591174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6164843" y="3723085"/>
            <a:ext cx="5846445" cy="5591175"/>
            <a:chOff x="6164843" y="3723085"/>
            <a:chExt cx="5846445" cy="559117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64843" y="3723085"/>
              <a:ext cx="3333750" cy="559117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44000" y="3723085"/>
              <a:ext cx="2867024" cy="5429250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1016000" y="806953"/>
            <a:ext cx="15388590" cy="1911985"/>
          </a:xfrm>
          <a:prstGeom prst="rect">
            <a:avLst/>
          </a:prstGeom>
        </p:spPr>
        <p:txBody>
          <a:bodyPr wrap="square" lIns="0" tIns="208279" rIns="0" bIns="0" rtlCol="0" vert="horz">
            <a:spAutoFit/>
          </a:bodyPr>
          <a:lstStyle/>
          <a:p>
            <a:pPr algn="just" marL="12700">
              <a:lnSpc>
                <a:spcPct val="100000"/>
              </a:lnSpc>
              <a:spcBef>
                <a:spcPts val="1639"/>
              </a:spcBef>
            </a:pPr>
            <a:r>
              <a:rPr dirty="0" sz="2200" spc="110" b="1">
                <a:solidFill>
                  <a:srgbClr val="B42323"/>
                </a:solidFill>
                <a:latin typeface="Tahoma"/>
                <a:cs typeface="Tahoma"/>
              </a:rPr>
              <a:t>MINUS</a:t>
            </a:r>
            <a:r>
              <a:rPr dirty="0" sz="2200" spc="395" b="1">
                <a:solidFill>
                  <a:srgbClr val="B42323"/>
                </a:solidFill>
                <a:latin typeface="Tahoma"/>
                <a:cs typeface="Tahoma"/>
              </a:rPr>
              <a:t> </a:t>
            </a:r>
            <a:r>
              <a:rPr dirty="0" sz="2200" spc="220" b="1">
                <a:solidFill>
                  <a:srgbClr val="B42323"/>
                </a:solidFill>
                <a:latin typeface="Tahoma"/>
                <a:cs typeface="Tahoma"/>
              </a:rPr>
              <a:t>@</a:t>
            </a:r>
            <a:r>
              <a:rPr dirty="0" sz="2200" spc="-420" b="1">
                <a:solidFill>
                  <a:srgbClr val="B42323"/>
                </a:solidFill>
                <a:latin typeface="Tahoma"/>
                <a:cs typeface="Tahoma"/>
              </a:rPr>
              <a:t> </a:t>
            </a:r>
            <a:r>
              <a:rPr dirty="0" sz="2200" spc="45" b="1">
                <a:solidFill>
                  <a:srgbClr val="B42323"/>
                </a:solidFill>
                <a:latin typeface="Tahoma"/>
                <a:cs typeface="Tahoma"/>
              </a:rPr>
              <a:t>lti</a:t>
            </a:r>
            <a:endParaRPr sz="2200">
              <a:latin typeface="Tahoma"/>
              <a:cs typeface="Tahoma"/>
            </a:endParaRPr>
          </a:p>
          <a:p>
            <a:pPr algn="just" marL="12700" marR="5080">
              <a:lnSpc>
                <a:spcPct val="114100"/>
              </a:lnSpc>
              <a:spcBef>
                <a:spcPts val="1220"/>
              </a:spcBef>
            </a:pPr>
            <a:r>
              <a:rPr dirty="0" sz="2300" spc="-50">
                <a:latin typeface="Verdana"/>
                <a:cs typeface="Verdana"/>
              </a:rPr>
              <a:t>Subtracts</a:t>
            </a:r>
            <a:r>
              <a:rPr dirty="0" sz="2300" spc="-155">
                <a:latin typeface="Verdana"/>
                <a:cs typeface="Verdana"/>
              </a:rPr>
              <a:t> </a:t>
            </a:r>
            <a:r>
              <a:rPr dirty="0" sz="2300">
                <a:latin typeface="Verdana"/>
                <a:cs typeface="Verdana"/>
              </a:rPr>
              <a:t>one</a:t>
            </a:r>
            <a:r>
              <a:rPr dirty="0" sz="2300" spc="-204">
                <a:latin typeface="Verdana"/>
                <a:cs typeface="Verdana"/>
              </a:rPr>
              <a:t> </a:t>
            </a:r>
            <a:r>
              <a:rPr dirty="0" sz="2300" spc="-25">
                <a:latin typeface="Verdana"/>
                <a:cs typeface="Verdana"/>
              </a:rPr>
              <a:t>compatible</a:t>
            </a:r>
            <a:r>
              <a:rPr dirty="0" sz="2300" spc="-170">
                <a:latin typeface="Verdana"/>
                <a:cs typeface="Verdana"/>
              </a:rPr>
              <a:t> </a:t>
            </a:r>
            <a:r>
              <a:rPr dirty="0" sz="2300" spc="-335">
                <a:latin typeface="Verdana"/>
                <a:cs typeface="Verdana"/>
              </a:rPr>
              <a:t>LTI</a:t>
            </a:r>
            <a:r>
              <a:rPr dirty="0" sz="2300" spc="135">
                <a:latin typeface="Verdana"/>
                <a:cs typeface="Verdana"/>
              </a:rPr>
              <a:t> </a:t>
            </a:r>
            <a:r>
              <a:rPr dirty="0" sz="2300" spc="-50">
                <a:latin typeface="Verdana"/>
                <a:cs typeface="Verdana"/>
              </a:rPr>
              <a:t>system</a:t>
            </a:r>
            <a:r>
              <a:rPr dirty="0" sz="2300" spc="-100">
                <a:latin typeface="Verdana"/>
                <a:cs typeface="Verdana"/>
              </a:rPr>
              <a:t> </a:t>
            </a:r>
            <a:r>
              <a:rPr dirty="0" sz="2300" spc="-114">
                <a:latin typeface="Verdana"/>
                <a:cs typeface="Verdana"/>
              </a:rPr>
              <a:t>from</a:t>
            </a:r>
            <a:r>
              <a:rPr dirty="0" sz="2300" spc="-90">
                <a:latin typeface="Verdana"/>
                <a:cs typeface="Verdana"/>
              </a:rPr>
              <a:t> </a:t>
            </a:r>
            <a:r>
              <a:rPr dirty="0" sz="2300" spc="-85">
                <a:latin typeface="Verdana"/>
                <a:cs typeface="Verdana"/>
              </a:rPr>
              <a:t>another</a:t>
            </a:r>
            <a:r>
              <a:rPr dirty="0" sz="2300" spc="-95">
                <a:latin typeface="Verdana"/>
                <a:cs typeface="Verdana"/>
              </a:rPr>
              <a:t> </a:t>
            </a:r>
            <a:r>
              <a:rPr dirty="0" sz="2300" spc="-85">
                <a:latin typeface="Verdana"/>
                <a:cs typeface="Verdana"/>
              </a:rPr>
              <a:t>and</a:t>
            </a:r>
            <a:r>
              <a:rPr dirty="0" sz="2300" spc="-95">
                <a:latin typeface="Verdana"/>
                <a:cs typeface="Verdana"/>
              </a:rPr>
              <a:t> </a:t>
            </a:r>
            <a:r>
              <a:rPr dirty="0" sz="2300" spc="-105">
                <a:latin typeface="Verdana"/>
                <a:cs typeface="Verdana"/>
              </a:rPr>
              <a:t>returns</a:t>
            </a:r>
            <a:r>
              <a:rPr dirty="0" sz="2300" spc="-95">
                <a:latin typeface="Verdana"/>
                <a:cs typeface="Verdana"/>
              </a:rPr>
              <a:t> </a:t>
            </a:r>
            <a:r>
              <a:rPr dirty="0" sz="2300" spc="-65">
                <a:latin typeface="Verdana"/>
                <a:cs typeface="Verdana"/>
              </a:rPr>
              <a:t>the</a:t>
            </a:r>
            <a:r>
              <a:rPr dirty="0" sz="2300" spc="-95">
                <a:latin typeface="Verdana"/>
                <a:cs typeface="Verdana"/>
              </a:rPr>
              <a:t> </a:t>
            </a:r>
            <a:r>
              <a:rPr dirty="0" sz="2300" spc="-70">
                <a:latin typeface="Verdana"/>
                <a:cs typeface="Verdana"/>
              </a:rPr>
              <a:t>resulting</a:t>
            </a:r>
            <a:r>
              <a:rPr dirty="0" sz="2300" spc="-95">
                <a:latin typeface="Verdana"/>
                <a:cs typeface="Verdana"/>
              </a:rPr>
              <a:t> </a:t>
            </a:r>
            <a:r>
              <a:rPr dirty="0" sz="2300" spc="-90">
                <a:latin typeface="Verdana"/>
                <a:cs typeface="Verdana"/>
              </a:rPr>
              <a:t>system.</a:t>
            </a:r>
            <a:r>
              <a:rPr dirty="0" sz="2300" spc="-95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Both</a:t>
            </a:r>
            <a:r>
              <a:rPr dirty="0" sz="2300" spc="-95">
                <a:latin typeface="Verdana"/>
                <a:cs typeface="Verdana"/>
              </a:rPr>
              <a:t> </a:t>
            </a:r>
            <a:r>
              <a:rPr dirty="0" sz="2300" spc="-25">
                <a:latin typeface="Verdana"/>
                <a:cs typeface="Verdana"/>
              </a:rPr>
              <a:t>systems</a:t>
            </a:r>
            <a:r>
              <a:rPr dirty="0" sz="2300" spc="-95">
                <a:latin typeface="Verdana"/>
                <a:cs typeface="Verdana"/>
              </a:rPr>
              <a:t> </a:t>
            </a:r>
            <a:r>
              <a:rPr dirty="0" sz="2300" spc="-110">
                <a:latin typeface="Verdana"/>
                <a:cs typeface="Verdana"/>
              </a:rPr>
              <a:t>must</a:t>
            </a:r>
            <a:r>
              <a:rPr dirty="0" sz="2300" spc="-90">
                <a:latin typeface="Verdana"/>
                <a:cs typeface="Verdana"/>
              </a:rPr>
              <a:t> </a:t>
            </a:r>
            <a:r>
              <a:rPr dirty="0" sz="2300" spc="-20">
                <a:latin typeface="Verdana"/>
                <a:cs typeface="Verdana"/>
              </a:rPr>
              <a:t>have </a:t>
            </a:r>
            <a:r>
              <a:rPr dirty="0" sz="2300" spc="-45">
                <a:latin typeface="Verdana"/>
                <a:cs typeface="Verdana"/>
              </a:rPr>
              <a:t>identical</a:t>
            </a:r>
            <a:r>
              <a:rPr dirty="0" sz="2300" spc="-160">
                <a:latin typeface="Verdana"/>
                <a:cs typeface="Verdana"/>
              </a:rPr>
              <a:t> </a:t>
            </a:r>
            <a:r>
              <a:rPr dirty="0" sz="2300" spc="-140">
                <a:latin typeface="Verdana"/>
                <a:cs typeface="Verdana"/>
              </a:rPr>
              <a:t>input-</a:t>
            </a:r>
            <a:r>
              <a:rPr dirty="0" sz="2300" spc="-80">
                <a:latin typeface="Verdana"/>
                <a:cs typeface="Verdana"/>
              </a:rPr>
              <a:t>output</a:t>
            </a:r>
            <a:r>
              <a:rPr dirty="0" sz="2300" spc="-125">
                <a:latin typeface="Verdana"/>
                <a:cs typeface="Verdana"/>
              </a:rPr>
              <a:t> </a:t>
            </a:r>
            <a:r>
              <a:rPr dirty="0" sz="2300" spc="-45">
                <a:latin typeface="Verdana"/>
                <a:cs typeface="Verdana"/>
              </a:rPr>
              <a:t>dimensions</a:t>
            </a:r>
            <a:r>
              <a:rPr dirty="0" sz="2300" spc="-125">
                <a:latin typeface="Verdana"/>
                <a:cs typeface="Verdana"/>
              </a:rPr>
              <a:t> </a:t>
            </a:r>
            <a:r>
              <a:rPr dirty="0" sz="2300" spc="-85">
                <a:latin typeface="Verdana"/>
                <a:cs typeface="Verdana"/>
              </a:rPr>
              <a:t>and</a:t>
            </a:r>
            <a:r>
              <a:rPr dirty="0" sz="2300" spc="-120">
                <a:latin typeface="Verdana"/>
                <a:cs typeface="Verdana"/>
              </a:rPr>
              <a:t> </a:t>
            </a:r>
            <a:r>
              <a:rPr dirty="0" sz="2300" spc="-25">
                <a:latin typeface="Verdana"/>
                <a:cs typeface="Verdana"/>
              </a:rPr>
              <a:t>compatible</a:t>
            </a:r>
            <a:r>
              <a:rPr dirty="0" sz="2300" spc="-125">
                <a:latin typeface="Verdana"/>
                <a:cs typeface="Verdana"/>
              </a:rPr>
              <a:t> </a:t>
            </a:r>
            <a:r>
              <a:rPr dirty="0" sz="2300" spc="-55">
                <a:latin typeface="Verdana"/>
                <a:cs typeface="Verdana"/>
              </a:rPr>
              <a:t>sampling</a:t>
            </a:r>
            <a:r>
              <a:rPr dirty="0" sz="2300" spc="-125">
                <a:latin typeface="Verdana"/>
                <a:cs typeface="Verdana"/>
              </a:rPr>
              <a:t> </a:t>
            </a:r>
            <a:r>
              <a:rPr dirty="0" sz="2300" spc="-110">
                <a:latin typeface="Verdana"/>
                <a:cs typeface="Verdana"/>
              </a:rPr>
              <a:t>times.</a:t>
            </a:r>
            <a:r>
              <a:rPr dirty="0" sz="2300" spc="-90">
                <a:latin typeface="Verdana"/>
                <a:cs typeface="Verdana"/>
              </a:rPr>
              <a:t> </a:t>
            </a:r>
            <a:r>
              <a:rPr dirty="0" sz="2300">
                <a:latin typeface="Verdana"/>
                <a:cs typeface="Verdana"/>
              </a:rPr>
              <a:t>The</a:t>
            </a:r>
            <a:r>
              <a:rPr dirty="0" sz="2300" spc="-125">
                <a:latin typeface="Verdana"/>
                <a:cs typeface="Verdana"/>
              </a:rPr>
              <a:t> </a:t>
            </a:r>
            <a:r>
              <a:rPr dirty="0" sz="2300" spc="-50">
                <a:latin typeface="Verdana"/>
                <a:cs typeface="Verdana"/>
              </a:rPr>
              <a:t>operation</a:t>
            </a:r>
            <a:r>
              <a:rPr dirty="0" sz="2300" spc="-125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is</a:t>
            </a:r>
            <a:r>
              <a:rPr dirty="0" sz="2300" spc="-125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implemented</a:t>
            </a:r>
            <a:r>
              <a:rPr dirty="0" sz="2300" spc="-125">
                <a:latin typeface="Verdana"/>
                <a:cs typeface="Verdana"/>
              </a:rPr>
              <a:t> </a:t>
            </a:r>
            <a:r>
              <a:rPr dirty="0" sz="2300" spc="-65">
                <a:latin typeface="Verdana"/>
                <a:cs typeface="Verdana"/>
              </a:rPr>
              <a:t>by</a:t>
            </a:r>
            <a:r>
              <a:rPr dirty="0" sz="2300" spc="-125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grouping </a:t>
            </a:r>
            <a:r>
              <a:rPr dirty="0" sz="2300" spc="-60">
                <a:latin typeface="Verdana"/>
                <a:cs typeface="Verdana"/>
              </a:rPr>
              <a:t>the</a:t>
            </a:r>
            <a:r>
              <a:rPr dirty="0" sz="2300" spc="-135">
                <a:latin typeface="Verdana"/>
                <a:cs typeface="Verdana"/>
              </a:rPr>
              <a:t> </a:t>
            </a:r>
            <a:r>
              <a:rPr dirty="0" sz="2300" spc="-25">
                <a:latin typeface="Verdana"/>
                <a:cs typeface="Verdana"/>
              </a:rPr>
              <a:t>systems</a:t>
            </a:r>
            <a:r>
              <a:rPr dirty="0" sz="2300" spc="-135">
                <a:latin typeface="Verdana"/>
                <a:cs typeface="Verdana"/>
              </a:rPr>
              <a:t> </a:t>
            </a:r>
            <a:r>
              <a:rPr dirty="0" sz="2300" spc="-75">
                <a:latin typeface="Verdana"/>
                <a:cs typeface="Verdana"/>
              </a:rPr>
              <a:t>and</a:t>
            </a:r>
            <a:r>
              <a:rPr dirty="0" sz="2300" spc="-135">
                <a:latin typeface="Verdana"/>
                <a:cs typeface="Verdana"/>
              </a:rPr>
              <a:t> </a:t>
            </a:r>
            <a:r>
              <a:rPr dirty="0" sz="2300" spc="-55">
                <a:latin typeface="Verdana"/>
                <a:cs typeface="Verdana"/>
              </a:rPr>
              <a:t>applying</a:t>
            </a:r>
            <a:r>
              <a:rPr dirty="0" sz="2300" spc="-135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appropriate</a:t>
            </a:r>
            <a:r>
              <a:rPr dirty="0" sz="2300" spc="-135">
                <a:latin typeface="Verdana"/>
                <a:cs typeface="Verdana"/>
              </a:rPr>
              <a:t> </a:t>
            </a:r>
            <a:r>
              <a:rPr dirty="0" sz="2300" spc="-80">
                <a:latin typeface="Verdana"/>
                <a:cs typeface="Verdana"/>
              </a:rPr>
              <a:t>input/output</a:t>
            </a:r>
            <a:r>
              <a:rPr dirty="0" sz="2300" spc="-135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scaling</a:t>
            </a:r>
            <a:r>
              <a:rPr dirty="0" sz="2300" spc="-130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matrices.</a:t>
            </a:r>
            <a:endParaRPr sz="23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16000" y="3175080"/>
            <a:ext cx="6884670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942965" algn="l"/>
              </a:tabLst>
            </a:pPr>
            <a:r>
              <a:rPr dirty="0" sz="2100" spc="-10">
                <a:latin typeface="Verdana"/>
                <a:cs typeface="Verdana"/>
              </a:rPr>
              <a:t>Scilab</a:t>
            </a:r>
            <a:r>
              <a:rPr dirty="0" sz="2100">
                <a:latin typeface="Verdana"/>
                <a:cs typeface="Verdana"/>
              </a:rPr>
              <a:t>	</a:t>
            </a:r>
            <a:r>
              <a:rPr dirty="0" sz="2100" spc="-10">
                <a:latin typeface="Verdana"/>
                <a:cs typeface="Verdana"/>
              </a:rPr>
              <a:t>Octave</a:t>
            </a:r>
            <a:endParaRPr sz="21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305884" y="3123645"/>
            <a:ext cx="1379220" cy="7683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dirty="0" sz="2100" spc="-290" b="1" i="1">
                <a:solidFill>
                  <a:srgbClr val="B42323"/>
                </a:solidFill>
                <a:latin typeface="Verdana"/>
                <a:cs typeface="Verdana"/>
              </a:rPr>
              <a:t>Input: </a:t>
            </a:r>
            <a:r>
              <a:rPr dirty="0" sz="2100" spc="-204" b="1" i="1">
                <a:solidFill>
                  <a:srgbClr val="B42323"/>
                </a:solidFill>
                <a:latin typeface="Verdana"/>
                <a:cs typeface="Verdana"/>
              </a:rPr>
              <a:t>sys1,</a:t>
            </a:r>
            <a:r>
              <a:rPr dirty="0" sz="2100" spc="-15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05" b="1" i="1">
                <a:solidFill>
                  <a:srgbClr val="B42323"/>
                </a:solidFill>
                <a:latin typeface="Verdana"/>
                <a:cs typeface="Verdana"/>
              </a:rPr>
              <a:t>sys2</a:t>
            </a:r>
            <a:endParaRPr sz="2100">
              <a:latin typeface="Verdana"/>
              <a:cs typeface="Verdana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537659" y="7045405"/>
            <a:ext cx="85725" cy="8572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537659" y="7416880"/>
            <a:ext cx="85725" cy="857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537659" y="7788355"/>
            <a:ext cx="85725" cy="85724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12305884" y="4238070"/>
            <a:ext cx="4516755" cy="4111625"/>
          </a:xfrm>
          <a:prstGeom prst="rect">
            <a:avLst/>
          </a:prstGeom>
        </p:spPr>
        <p:txBody>
          <a:bodyPr wrap="square" lIns="0" tIns="641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dirty="0" sz="2100" spc="-55" b="1" i="1">
                <a:solidFill>
                  <a:srgbClr val="B42323"/>
                </a:solidFill>
                <a:latin typeface="Verdana"/>
                <a:cs typeface="Verdana"/>
              </a:rPr>
              <a:t>Output: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2100" spc="-25" b="1" i="1">
                <a:solidFill>
                  <a:srgbClr val="B42323"/>
                </a:solidFill>
                <a:latin typeface="Verdana"/>
                <a:cs typeface="Verdana"/>
              </a:rPr>
              <a:t>sys</a:t>
            </a:r>
            <a:endParaRPr sz="21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775"/>
              </a:spcBef>
            </a:pP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dirty="0" sz="2100" spc="-60" b="1" i="1">
                <a:solidFill>
                  <a:srgbClr val="B42323"/>
                </a:solidFill>
                <a:latin typeface="Verdana"/>
                <a:cs typeface="Verdana"/>
              </a:rPr>
              <a:t>Dependencies: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2100" spc="-325" b="1" i="1">
                <a:solidFill>
                  <a:srgbClr val="B42323"/>
                </a:solidFill>
                <a:latin typeface="Verdana"/>
                <a:cs typeface="Verdana"/>
              </a:rPr>
              <a:t>__sys_group__</a:t>
            </a:r>
            <a:endParaRPr sz="21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780"/>
              </a:spcBef>
            </a:pP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dirty="0" sz="2100" spc="-100" b="1" i="1">
                <a:solidFill>
                  <a:srgbClr val="B42323"/>
                </a:solidFill>
                <a:latin typeface="Verdana"/>
                <a:cs typeface="Verdana"/>
              </a:rPr>
              <a:t>Parameters:</a:t>
            </a:r>
            <a:endParaRPr sz="2100">
              <a:latin typeface="Verdana"/>
              <a:cs typeface="Verdana"/>
            </a:endParaRPr>
          </a:p>
          <a:p>
            <a:pPr marL="465455" marR="704850">
              <a:lnSpc>
                <a:spcPct val="116100"/>
              </a:lnSpc>
            </a:pPr>
            <a:r>
              <a:rPr dirty="0" sz="2100" spc="-210" b="1" i="1">
                <a:solidFill>
                  <a:srgbClr val="B42323"/>
                </a:solidFill>
                <a:latin typeface="Verdana"/>
                <a:cs typeface="Verdana"/>
              </a:rPr>
              <a:t>sys1</a:t>
            </a:r>
            <a:r>
              <a:rPr dirty="0" sz="2100" spc="-15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54" b="1" i="1">
                <a:solidFill>
                  <a:srgbClr val="B42323"/>
                </a:solidFill>
                <a:latin typeface="Verdana"/>
                <a:cs typeface="Verdana"/>
              </a:rPr>
              <a:t>-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50" b="1" i="1">
                <a:solidFill>
                  <a:srgbClr val="B42323"/>
                </a:solidFill>
                <a:latin typeface="Verdana"/>
                <a:cs typeface="Verdana"/>
              </a:rPr>
              <a:t>first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75" b="1" i="1">
                <a:solidFill>
                  <a:srgbClr val="B42323"/>
                </a:solidFill>
                <a:latin typeface="Verdana"/>
                <a:cs typeface="Verdana"/>
              </a:rPr>
              <a:t>LTI</a:t>
            </a:r>
            <a:r>
              <a:rPr dirty="0" sz="2100" spc="-15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0" b="1" i="1">
                <a:solidFill>
                  <a:srgbClr val="B42323"/>
                </a:solidFill>
                <a:latin typeface="Verdana"/>
                <a:cs typeface="Verdana"/>
              </a:rPr>
              <a:t>system </a:t>
            </a:r>
            <a:r>
              <a:rPr dirty="0" sz="2100" spc="-105" b="1" i="1">
                <a:solidFill>
                  <a:srgbClr val="B42323"/>
                </a:solidFill>
                <a:latin typeface="Verdana"/>
                <a:cs typeface="Verdana"/>
              </a:rPr>
              <a:t>sys2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54" b="1" i="1">
                <a:solidFill>
                  <a:srgbClr val="B42323"/>
                </a:solidFill>
                <a:latin typeface="Verdana"/>
                <a:cs typeface="Verdana"/>
              </a:rPr>
              <a:t>-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85" b="1" i="1">
                <a:solidFill>
                  <a:srgbClr val="B42323"/>
                </a:solidFill>
                <a:latin typeface="Verdana"/>
                <a:cs typeface="Verdana"/>
              </a:rPr>
              <a:t>second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75" b="1" i="1">
                <a:solidFill>
                  <a:srgbClr val="B42323"/>
                </a:solidFill>
                <a:latin typeface="Verdana"/>
                <a:cs typeface="Verdana"/>
              </a:rPr>
              <a:t>LTI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system</a:t>
            </a:r>
            <a:endParaRPr sz="2100">
              <a:latin typeface="Verdana"/>
              <a:cs typeface="Verdana"/>
            </a:endParaRPr>
          </a:p>
          <a:p>
            <a:pPr marL="465455" marR="5080">
              <a:lnSpc>
                <a:spcPct val="116100"/>
              </a:lnSpc>
            </a:pPr>
            <a:r>
              <a:rPr dirty="0" sz="2100" spc="-100" b="1" i="1">
                <a:solidFill>
                  <a:srgbClr val="B42323"/>
                </a:solidFill>
                <a:latin typeface="Verdana"/>
                <a:cs typeface="Verdana"/>
              </a:rPr>
              <a:t>sys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54" b="1" i="1">
                <a:solidFill>
                  <a:srgbClr val="B42323"/>
                </a:solidFill>
                <a:latin typeface="Verdana"/>
                <a:cs typeface="Verdana"/>
              </a:rPr>
              <a:t>-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60" b="1" i="1">
                <a:solidFill>
                  <a:srgbClr val="B42323"/>
                </a:solidFill>
                <a:latin typeface="Verdana"/>
                <a:cs typeface="Verdana"/>
              </a:rPr>
              <a:t>resulting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75" b="1" i="1">
                <a:solidFill>
                  <a:srgbClr val="B42323"/>
                </a:solidFill>
                <a:latin typeface="Verdana"/>
                <a:cs typeface="Verdana"/>
              </a:rPr>
              <a:t>LTI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system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30" b="1" i="1">
                <a:solidFill>
                  <a:srgbClr val="B42323"/>
                </a:solidFill>
                <a:latin typeface="Verdana"/>
                <a:cs typeface="Verdana"/>
              </a:rPr>
              <a:t>after </a:t>
            </a:r>
            <a:r>
              <a:rPr dirty="0" sz="2100" spc="-65" b="1" i="1">
                <a:solidFill>
                  <a:srgbClr val="B42323"/>
                </a:solidFill>
                <a:latin typeface="Verdana"/>
                <a:cs typeface="Verdana"/>
              </a:rPr>
              <a:t>addition.</a:t>
            </a:r>
            <a:endParaRPr sz="21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08888" y="3836441"/>
            <a:ext cx="4086224" cy="399097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59034" y="3836441"/>
            <a:ext cx="5755112" cy="399097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016000" y="806953"/>
            <a:ext cx="15677515" cy="1911985"/>
          </a:xfrm>
          <a:prstGeom prst="rect">
            <a:avLst/>
          </a:prstGeom>
        </p:spPr>
        <p:txBody>
          <a:bodyPr wrap="square" lIns="0" tIns="20827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39"/>
              </a:spcBef>
            </a:pPr>
            <a:r>
              <a:rPr dirty="0" sz="2200" spc="170" b="1">
                <a:solidFill>
                  <a:srgbClr val="B42323"/>
                </a:solidFill>
                <a:latin typeface="Tahoma"/>
                <a:cs typeface="Tahoma"/>
              </a:rPr>
              <a:t>PLUS</a:t>
            </a:r>
            <a:r>
              <a:rPr dirty="0" sz="2200" spc="395" b="1">
                <a:solidFill>
                  <a:srgbClr val="B42323"/>
                </a:solidFill>
                <a:latin typeface="Tahoma"/>
                <a:cs typeface="Tahoma"/>
              </a:rPr>
              <a:t> </a:t>
            </a:r>
            <a:r>
              <a:rPr dirty="0" sz="2200" spc="220" b="1">
                <a:solidFill>
                  <a:srgbClr val="B42323"/>
                </a:solidFill>
                <a:latin typeface="Tahoma"/>
                <a:cs typeface="Tahoma"/>
              </a:rPr>
              <a:t>@</a:t>
            </a:r>
            <a:r>
              <a:rPr dirty="0" sz="2200" spc="-420" b="1">
                <a:solidFill>
                  <a:srgbClr val="B42323"/>
                </a:solidFill>
                <a:latin typeface="Tahoma"/>
                <a:cs typeface="Tahoma"/>
              </a:rPr>
              <a:t> </a:t>
            </a:r>
            <a:r>
              <a:rPr dirty="0" sz="2200" spc="45" b="1">
                <a:solidFill>
                  <a:srgbClr val="B42323"/>
                </a:solidFill>
                <a:latin typeface="Tahoma"/>
                <a:cs typeface="Tahoma"/>
              </a:rPr>
              <a:t>lti</a:t>
            </a:r>
            <a:endParaRPr sz="2200">
              <a:latin typeface="Tahoma"/>
              <a:cs typeface="Tahoma"/>
            </a:endParaRPr>
          </a:p>
          <a:p>
            <a:pPr marL="12700" marR="5080">
              <a:lnSpc>
                <a:spcPct val="114100"/>
              </a:lnSpc>
              <a:spcBef>
                <a:spcPts val="1220"/>
              </a:spcBef>
            </a:pPr>
            <a:r>
              <a:rPr dirty="0" sz="2300">
                <a:latin typeface="Verdana"/>
                <a:cs typeface="Verdana"/>
              </a:rPr>
              <a:t>Adds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20">
                <a:latin typeface="Verdana"/>
                <a:cs typeface="Verdana"/>
              </a:rPr>
              <a:t>two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25">
                <a:latin typeface="Verdana"/>
                <a:cs typeface="Verdana"/>
              </a:rPr>
              <a:t>compatible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240">
                <a:latin typeface="Verdana"/>
                <a:cs typeface="Verdana"/>
              </a:rPr>
              <a:t>LTI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25">
                <a:latin typeface="Verdana"/>
                <a:cs typeface="Verdana"/>
              </a:rPr>
              <a:t>systems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75">
                <a:latin typeface="Verdana"/>
                <a:cs typeface="Verdana"/>
              </a:rPr>
              <a:t>and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100">
                <a:latin typeface="Verdana"/>
                <a:cs typeface="Verdana"/>
              </a:rPr>
              <a:t>returns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the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70">
                <a:latin typeface="Verdana"/>
                <a:cs typeface="Verdana"/>
              </a:rPr>
              <a:t>resulting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80">
                <a:latin typeface="Verdana"/>
                <a:cs typeface="Verdana"/>
              </a:rPr>
              <a:t>system.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Both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25">
                <a:latin typeface="Verdana"/>
                <a:cs typeface="Verdana"/>
              </a:rPr>
              <a:t>systems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90">
                <a:latin typeface="Verdana"/>
                <a:cs typeface="Verdana"/>
              </a:rPr>
              <a:t>must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95">
                <a:latin typeface="Verdana"/>
                <a:cs typeface="Verdana"/>
              </a:rPr>
              <a:t>have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45">
                <a:latin typeface="Verdana"/>
                <a:cs typeface="Verdana"/>
              </a:rPr>
              <a:t>identical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input-</a:t>
            </a:r>
            <a:r>
              <a:rPr dirty="0" sz="2300" spc="-70">
                <a:latin typeface="Verdana"/>
                <a:cs typeface="Verdana"/>
              </a:rPr>
              <a:t>output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45">
                <a:latin typeface="Verdana"/>
                <a:cs typeface="Verdana"/>
              </a:rPr>
              <a:t>dimensions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75">
                <a:latin typeface="Verdana"/>
                <a:cs typeface="Verdana"/>
              </a:rPr>
              <a:t>and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25">
                <a:latin typeface="Verdana"/>
                <a:cs typeface="Verdana"/>
              </a:rPr>
              <a:t>compatible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55">
                <a:latin typeface="Verdana"/>
                <a:cs typeface="Verdana"/>
              </a:rPr>
              <a:t>sampling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95">
                <a:latin typeface="Verdana"/>
                <a:cs typeface="Verdana"/>
              </a:rPr>
              <a:t>times.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>
                <a:latin typeface="Verdana"/>
                <a:cs typeface="Verdana"/>
              </a:rPr>
              <a:t>The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50">
                <a:latin typeface="Verdana"/>
                <a:cs typeface="Verdana"/>
              </a:rPr>
              <a:t>operation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is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implemented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55">
                <a:latin typeface="Verdana"/>
                <a:cs typeface="Verdana"/>
              </a:rPr>
              <a:t>by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65">
                <a:latin typeface="Verdana"/>
                <a:cs typeface="Verdana"/>
              </a:rPr>
              <a:t>grouping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the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25">
                <a:latin typeface="Verdana"/>
                <a:cs typeface="Verdana"/>
              </a:rPr>
              <a:t>systems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25">
                <a:latin typeface="Verdana"/>
                <a:cs typeface="Verdana"/>
              </a:rPr>
              <a:t>and </a:t>
            </a:r>
            <a:r>
              <a:rPr dirty="0" sz="2300" spc="-55">
                <a:latin typeface="Verdana"/>
                <a:cs typeface="Verdana"/>
              </a:rPr>
              <a:t>applying</a:t>
            </a:r>
            <a:r>
              <a:rPr dirty="0" sz="2300" spc="-125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appropriate</a:t>
            </a:r>
            <a:r>
              <a:rPr dirty="0" sz="2300" spc="-125">
                <a:latin typeface="Verdana"/>
                <a:cs typeface="Verdana"/>
              </a:rPr>
              <a:t> </a:t>
            </a:r>
            <a:r>
              <a:rPr dirty="0" sz="2300" spc="-80">
                <a:latin typeface="Verdana"/>
                <a:cs typeface="Verdana"/>
              </a:rPr>
              <a:t>input/output</a:t>
            </a:r>
            <a:r>
              <a:rPr dirty="0" sz="2300" spc="-120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scaling</a:t>
            </a:r>
            <a:r>
              <a:rPr dirty="0" sz="2300" spc="-125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matrices.</a:t>
            </a:r>
            <a:endParaRPr sz="23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16000" y="3175080"/>
            <a:ext cx="6884670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942965" algn="l"/>
              </a:tabLst>
            </a:pPr>
            <a:r>
              <a:rPr dirty="0" sz="2100" spc="-10">
                <a:latin typeface="Verdana"/>
                <a:cs typeface="Verdana"/>
              </a:rPr>
              <a:t>Scilab</a:t>
            </a:r>
            <a:r>
              <a:rPr dirty="0" sz="2100">
                <a:latin typeface="Verdana"/>
                <a:cs typeface="Verdana"/>
              </a:rPr>
              <a:t>	</a:t>
            </a:r>
            <a:r>
              <a:rPr dirty="0" sz="2100" spc="-10">
                <a:latin typeface="Verdana"/>
                <a:cs typeface="Verdana"/>
              </a:rPr>
              <a:t>Octave</a:t>
            </a:r>
            <a:endParaRPr sz="21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462886" y="3123645"/>
            <a:ext cx="1379220" cy="7683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</a:pPr>
            <a:r>
              <a:rPr dirty="0" sz="2100" spc="-290" b="1" i="1">
                <a:solidFill>
                  <a:srgbClr val="B42323"/>
                </a:solidFill>
                <a:latin typeface="Verdana"/>
                <a:cs typeface="Verdana"/>
              </a:rPr>
              <a:t>Input: </a:t>
            </a:r>
            <a:r>
              <a:rPr dirty="0" sz="2100" spc="-204" b="1" i="1">
                <a:solidFill>
                  <a:srgbClr val="B42323"/>
                </a:solidFill>
                <a:latin typeface="Verdana"/>
                <a:cs typeface="Verdana"/>
              </a:rPr>
              <a:t>sys1,</a:t>
            </a:r>
            <a:r>
              <a:rPr dirty="0" sz="2100" spc="-15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05" b="1" i="1">
                <a:solidFill>
                  <a:srgbClr val="B42323"/>
                </a:solidFill>
                <a:latin typeface="Verdana"/>
                <a:cs typeface="Verdana"/>
              </a:rPr>
              <a:t>sys2</a:t>
            </a:r>
            <a:endParaRPr sz="2100">
              <a:latin typeface="Verdana"/>
              <a:cs typeface="Verdana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694661" y="7045405"/>
            <a:ext cx="85725" cy="8572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694661" y="7416880"/>
            <a:ext cx="85725" cy="8572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694661" y="7788355"/>
            <a:ext cx="85725" cy="85724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3462886" y="4238070"/>
            <a:ext cx="3816985" cy="4111625"/>
          </a:xfrm>
          <a:prstGeom prst="rect">
            <a:avLst/>
          </a:prstGeom>
        </p:spPr>
        <p:txBody>
          <a:bodyPr wrap="square" lIns="0" tIns="641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dirty="0" sz="2100" spc="-55" b="1" i="1">
                <a:solidFill>
                  <a:srgbClr val="B42323"/>
                </a:solidFill>
                <a:latin typeface="Verdana"/>
                <a:cs typeface="Verdana"/>
              </a:rPr>
              <a:t>Output: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2100" spc="-25" b="1" i="1">
                <a:solidFill>
                  <a:srgbClr val="B42323"/>
                </a:solidFill>
                <a:latin typeface="Verdana"/>
                <a:cs typeface="Verdana"/>
              </a:rPr>
              <a:t>sys</a:t>
            </a:r>
            <a:endParaRPr sz="21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775"/>
              </a:spcBef>
            </a:pP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dirty="0" sz="2100" spc="-60" b="1" i="1">
                <a:solidFill>
                  <a:srgbClr val="B42323"/>
                </a:solidFill>
                <a:latin typeface="Verdana"/>
                <a:cs typeface="Verdana"/>
              </a:rPr>
              <a:t>Dependencies: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2100" spc="-325" b="1" i="1">
                <a:solidFill>
                  <a:srgbClr val="B42323"/>
                </a:solidFill>
                <a:latin typeface="Verdana"/>
                <a:cs typeface="Verdana"/>
              </a:rPr>
              <a:t>__sys_group__</a:t>
            </a:r>
            <a:endParaRPr sz="21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780"/>
              </a:spcBef>
            </a:pP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dirty="0" sz="2100" spc="-100" b="1" i="1">
                <a:solidFill>
                  <a:srgbClr val="B42323"/>
                </a:solidFill>
                <a:latin typeface="Verdana"/>
                <a:cs typeface="Verdana"/>
              </a:rPr>
              <a:t>Parameters:</a:t>
            </a:r>
            <a:endParaRPr sz="2100">
              <a:latin typeface="Verdana"/>
              <a:cs typeface="Verdana"/>
            </a:endParaRPr>
          </a:p>
          <a:p>
            <a:pPr marL="465455" marR="5080">
              <a:lnSpc>
                <a:spcPct val="116100"/>
              </a:lnSpc>
            </a:pPr>
            <a:r>
              <a:rPr dirty="0" sz="2100" spc="-210" b="1" i="1">
                <a:solidFill>
                  <a:srgbClr val="B42323"/>
                </a:solidFill>
                <a:latin typeface="Verdana"/>
                <a:cs typeface="Verdana"/>
              </a:rPr>
              <a:t>sys1</a:t>
            </a:r>
            <a:r>
              <a:rPr dirty="0" sz="2100" spc="-15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54" b="1" i="1">
                <a:solidFill>
                  <a:srgbClr val="B42323"/>
                </a:solidFill>
                <a:latin typeface="Verdana"/>
                <a:cs typeface="Verdana"/>
              </a:rPr>
              <a:t>-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50" b="1" i="1">
                <a:solidFill>
                  <a:srgbClr val="B42323"/>
                </a:solidFill>
                <a:latin typeface="Verdana"/>
                <a:cs typeface="Verdana"/>
              </a:rPr>
              <a:t>first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75" b="1" i="1">
                <a:solidFill>
                  <a:srgbClr val="B42323"/>
                </a:solidFill>
                <a:latin typeface="Verdana"/>
                <a:cs typeface="Verdana"/>
              </a:rPr>
              <a:t>LTI</a:t>
            </a:r>
            <a:r>
              <a:rPr dirty="0" sz="2100" spc="-15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0" b="1" i="1">
                <a:solidFill>
                  <a:srgbClr val="B42323"/>
                </a:solidFill>
                <a:latin typeface="Verdana"/>
                <a:cs typeface="Verdana"/>
              </a:rPr>
              <a:t>system </a:t>
            </a:r>
            <a:r>
              <a:rPr dirty="0" sz="2100" spc="-105" b="1" i="1">
                <a:solidFill>
                  <a:srgbClr val="B42323"/>
                </a:solidFill>
                <a:latin typeface="Verdana"/>
                <a:cs typeface="Verdana"/>
              </a:rPr>
              <a:t>sys2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54" b="1" i="1">
                <a:solidFill>
                  <a:srgbClr val="B42323"/>
                </a:solidFill>
                <a:latin typeface="Verdana"/>
                <a:cs typeface="Verdana"/>
              </a:rPr>
              <a:t>-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85" b="1" i="1">
                <a:solidFill>
                  <a:srgbClr val="B42323"/>
                </a:solidFill>
                <a:latin typeface="Verdana"/>
                <a:cs typeface="Verdana"/>
              </a:rPr>
              <a:t>second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75" b="1" i="1">
                <a:solidFill>
                  <a:srgbClr val="B42323"/>
                </a:solidFill>
                <a:latin typeface="Verdana"/>
                <a:cs typeface="Verdana"/>
              </a:rPr>
              <a:t>LTI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system </a:t>
            </a:r>
            <a:r>
              <a:rPr dirty="0" sz="2100" spc="-100" b="1" i="1">
                <a:solidFill>
                  <a:srgbClr val="B42323"/>
                </a:solidFill>
                <a:latin typeface="Verdana"/>
                <a:cs typeface="Verdana"/>
              </a:rPr>
              <a:t>sys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54" b="1" i="1">
                <a:solidFill>
                  <a:srgbClr val="B42323"/>
                </a:solidFill>
                <a:latin typeface="Verdana"/>
                <a:cs typeface="Verdana"/>
              </a:rPr>
              <a:t>-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60" b="1" i="1">
                <a:solidFill>
                  <a:srgbClr val="B42323"/>
                </a:solidFill>
                <a:latin typeface="Verdana"/>
                <a:cs typeface="Verdana"/>
              </a:rPr>
              <a:t>resulting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75" b="1" i="1">
                <a:solidFill>
                  <a:srgbClr val="B42323"/>
                </a:solidFill>
                <a:latin typeface="Verdana"/>
                <a:cs typeface="Verdana"/>
              </a:rPr>
              <a:t>LTI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30" b="1" i="1">
                <a:solidFill>
                  <a:srgbClr val="B42323"/>
                </a:solidFill>
                <a:latin typeface="Verdana"/>
                <a:cs typeface="Verdana"/>
              </a:rPr>
              <a:t>system </a:t>
            </a:r>
            <a:r>
              <a:rPr dirty="0" sz="2100" spc="-155" b="1" i="1">
                <a:solidFill>
                  <a:srgbClr val="B42323"/>
                </a:solidFill>
                <a:latin typeface="Verdana"/>
                <a:cs typeface="Verdana"/>
              </a:rPr>
              <a:t>after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65" b="1" i="1">
                <a:solidFill>
                  <a:srgbClr val="B42323"/>
                </a:solidFill>
                <a:latin typeface="Verdana"/>
                <a:cs typeface="Verdana"/>
              </a:rPr>
              <a:t>addition.</a:t>
            </a:r>
            <a:endParaRPr sz="21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3723085"/>
            <a:ext cx="4152899" cy="498157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59034" y="3723085"/>
            <a:ext cx="3324224" cy="637222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016000" y="806953"/>
            <a:ext cx="15481300" cy="1911985"/>
          </a:xfrm>
          <a:prstGeom prst="rect">
            <a:avLst/>
          </a:prstGeom>
        </p:spPr>
        <p:txBody>
          <a:bodyPr wrap="square" lIns="0" tIns="20827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39"/>
              </a:spcBef>
            </a:pPr>
            <a:r>
              <a:rPr dirty="0" sz="2200" spc="45" b="1">
                <a:solidFill>
                  <a:srgbClr val="B42323"/>
                </a:solidFill>
                <a:latin typeface="Tahoma"/>
                <a:cs typeface="Tahoma"/>
              </a:rPr>
              <a:t>FILTDATA</a:t>
            </a:r>
            <a:endParaRPr sz="2200">
              <a:latin typeface="Tahoma"/>
              <a:cs typeface="Tahoma"/>
            </a:endParaRPr>
          </a:p>
          <a:p>
            <a:pPr marL="12700" marR="5080">
              <a:lnSpc>
                <a:spcPct val="114100"/>
              </a:lnSpc>
              <a:spcBef>
                <a:spcPts val="1220"/>
              </a:spcBef>
              <a:tabLst>
                <a:tab pos="6600190" algn="l"/>
              </a:tabLst>
            </a:pPr>
            <a:r>
              <a:rPr dirty="0" sz="2300" spc="-50">
                <a:latin typeface="Verdana"/>
                <a:cs typeface="Verdana"/>
              </a:rPr>
              <a:t>Performs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55">
                <a:latin typeface="Verdana"/>
                <a:cs typeface="Verdana"/>
              </a:rPr>
              <a:t>vertical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35">
                <a:latin typeface="Verdana"/>
                <a:cs typeface="Verdana"/>
              </a:rPr>
              <a:t>concatenation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>
                <a:latin typeface="Verdana"/>
                <a:cs typeface="Verdana"/>
              </a:rPr>
              <a:t>of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75">
                <a:latin typeface="Verdana"/>
                <a:cs typeface="Verdana"/>
              </a:rPr>
              <a:t>transfer</a:t>
            </a:r>
            <a:r>
              <a:rPr dirty="0" sz="2300" spc="-140">
                <a:latin typeface="Verdana"/>
                <a:cs typeface="Verdana"/>
              </a:rPr>
              <a:t> </a:t>
            </a:r>
            <a:r>
              <a:rPr dirty="0" sz="2300" spc="-50">
                <a:latin typeface="Verdana"/>
                <a:cs typeface="Verdana"/>
              </a:rPr>
              <a:t>function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40">
                <a:latin typeface="Verdana"/>
                <a:cs typeface="Verdana"/>
              </a:rPr>
              <a:t>models,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50">
                <a:latin typeface="Verdana"/>
                <a:cs typeface="Verdana"/>
              </a:rPr>
              <a:t>combining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25">
                <a:latin typeface="Verdana"/>
                <a:cs typeface="Verdana"/>
              </a:rPr>
              <a:t>systems</a:t>
            </a:r>
            <a:r>
              <a:rPr dirty="0" sz="2300" spc="-140">
                <a:latin typeface="Verdana"/>
                <a:cs typeface="Verdana"/>
              </a:rPr>
              <a:t> </a:t>
            </a:r>
            <a:r>
              <a:rPr dirty="0" sz="2300" spc="-100">
                <a:latin typeface="Verdana"/>
                <a:cs typeface="Verdana"/>
              </a:rPr>
              <a:t>with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the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30">
                <a:latin typeface="Verdana"/>
                <a:cs typeface="Verdana"/>
              </a:rPr>
              <a:t>same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90">
                <a:latin typeface="Verdana"/>
                <a:cs typeface="Verdana"/>
              </a:rPr>
              <a:t>number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25">
                <a:latin typeface="Verdana"/>
                <a:cs typeface="Verdana"/>
              </a:rPr>
              <a:t>of </a:t>
            </a:r>
            <a:r>
              <a:rPr dirty="0" sz="2300" spc="-75">
                <a:latin typeface="Verdana"/>
                <a:cs typeface="Verdana"/>
              </a:rPr>
              <a:t>inputs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95">
                <a:latin typeface="Verdana"/>
                <a:cs typeface="Verdana"/>
              </a:rPr>
              <a:t>into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70">
                <a:latin typeface="Verdana"/>
                <a:cs typeface="Verdana"/>
              </a:rPr>
              <a:t>a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55">
                <a:latin typeface="Verdana"/>
                <a:cs typeface="Verdana"/>
              </a:rPr>
              <a:t>taller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110">
                <a:latin typeface="Verdana"/>
                <a:cs typeface="Verdana"/>
              </a:rPr>
              <a:t>transfer-</a:t>
            </a:r>
            <a:r>
              <a:rPr dirty="0" sz="2300" spc="-50">
                <a:latin typeface="Verdana"/>
                <a:cs typeface="Verdana"/>
              </a:rPr>
              <a:t>function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150">
                <a:latin typeface="Verdana"/>
                <a:cs typeface="Verdana"/>
              </a:rPr>
              <a:t>matrix.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80">
                <a:latin typeface="Verdana"/>
                <a:cs typeface="Verdana"/>
              </a:rPr>
              <a:t>Returns</a:t>
            </a:r>
            <a:r>
              <a:rPr dirty="0" sz="2300" spc="-140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the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concatenated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110">
                <a:latin typeface="Verdana"/>
                <a:cs typeface="Verdana"/>
              </a:rPr>
              <a:t>transfer-</a:t>
            </a:r>
            <a:r>
              <a:rPr dirty="0" sz="2300" spc="-50">
                <a:latin typeface="Verdana"/>
                <a:cs typeface="Verdana"/>
              </a:rPr>
              <a:t>function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object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while</a:t>
            </a:r>
            <a:r>
              <a:rPr dirty="0" sz="2300" spc="-145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preserving </a:t>
            </a:r>
            <a:r>
              <a:rPr dirty="0" sz="2300" spc="-25">
                <a:latin typeface="Verdana"/>
                <a:cs typeface="Verdana"/>
              </a:rPr>
              <a:t>compatible</a:t>
            </a:r>
            <a:r>
              <a:rPr dirty="0" sz="2300" spc="-180">
                <a:latin typeface="Verdana"/>
                <a:cs typeface="Verdana"/>
              </a:rPr>
              <a:t> </a:t>
            </a:r>
            <a:r>
              <a:rPr dirty="0" sz="2300" spc="-240">
                <a:latin typeface="Verdana"/>
                <a:cs typeface="Verdana"/>
              </a:rPr>
              <a:t>LTI</a:t>
            </a:r>
            <a:r>
              <a:rPr dirty="0" sz="2300" spc="-165">
                <a:latin typeface="Verdana"/>
                <a:cs typeface="Verdana"/>
              </a:rPr>
              <a:t> </a:t>
            </a:r>
            <a:r>
              <a:rPr dirty="0" sz="2300" spc="-35">
                <a:latin typeface="Verdana"/>
                <a:cs typeface="Verdana"/>
              </a:rPr>
              <a:t>properties</a:t>
            </a:r>
            <a:r>
              <a:rPr dirty="0" sz="2300" spc="-170">
                <a:latin typeface="Verdana"/>
                <a:cs typeface="Verdana"/>
              </a:rPr>
              <a:t> </a:t>
            </a:r>
            <a:r>
              <a:rPr dirty="0" sz="2300">
                <a:latin typeface="Verdana"/>
                <a:cs typeface="Verdana"/>
              </a:rPr>
              <a:t>through</a:t>
            </a:r>
            <a:r>
              <a:rPr dirty="0" sz="2300" spc="-200">
                <a:latin typeface="Verdana"/>
                <a:cs typeface="Verdana"/>
              </a:rPr>
              <a:t> </a:t>
            </a:r>
            <a:r>
              <a:rPr dirty="0" u="heavy" sz="2300" spc="125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dirty="0" sz="2300" spc="-10">
                <a:latin typeface="Verdana"/>
                <a:cs typeface="Verdana"/>
              </a:rPr>
              <a:t>lti_group</a:t>
            </a:r>
            <a:r>
              <a:rPr dirty="0" u="heavy" sz="230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endParaRPr sz="23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16000" y="3175080"/>
            <a:ext cx="6884670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942965" algn="l"/>
              </a:tabLst>
            </a:pPr>
            <a:r>
              <a:rPr dirty="0" sz="2100" spc="-10">
                <a:latin typeface="Verdana"/>
                <a:cs typeface="Verdana"/>
              </a:rPr>
              <a:t>Scilab</a:t>
            </a:r>
            <a:r>
              <a:rPr dirty="0" sz="2100">
                <a:latin typeface="Verdana"/>
                <a:cs typeface="Verdana"/>
              </a:rPr>
              <a:t>	</a:t>
            </a:r>
            <a:r>
              <a:rPr dirty="0" sz="2100" spc="-10">
                <a:latin typeface="Verdana"/>
                <a:cs typeface="Verdana"/>
              </a:rPr>
              <a:t>Octave</a:t>
            </a:r>
            <a:endParaRPr sz="21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305884" y="3123645"/>
            <a:ext cx="2644140" cy="1511300"/>
          </a:xfrm>
          <a:prstGeom prst="rect">
            <a:avLst/>
          </a:prstGeom>
        </p:spPr>
        <p:txBody>
          <a:bodyPr wrap="square" lIns="0" tIns="641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dirty="0" sz="2100" spc="-290" b="1" i="1">
                <a:solidFill>
                  <a:srgbClr val="B42323"/>
                </a:solidFill>
                <a:latin typeface="Verdana"/>
                <a:cs typeface="Verdana"/>
              </a:rPr>
              <a:t>Input:</a:t>
            </a:r>
            <a:endParaRPr sz="2100">
              <a:latin typeface="Verdana"/>
              <a:cs typeface="Verdana"/>
            </a:endParaRPr>
          </a:p>
          <a:p>
            <a:pPr marL="12700" marR="5080">
              <a:lnSpc>
                <a:spcPct val="116100"/>
              </a:lnSpc>
            </a:pPr>
            <a:r>
              <a:rPr dirty="0" sz="2100" spc="-120" b="1" i="1">
                <a:solidFill>
                  <a:srgbClr val="B42323"/>
                </a:solidFill>
                <a:latin typeface="Verdana"/>
                <a:cs typeface="Verdana"/>
              </a:rPr>
              <a:t>sys,</a:t>
            </a:r>
            <a:r>
              <a:rPr dirty="0" sz="2100" spc="-150" b="1" i="1">
                <a:solidFill>
                  <a:srgbClr val="B42323"/>
                </a:solidFill>
                <a:latin typeface="Verdana"/>
                <a:cs typeface="Verdana"/>
              </a:rPr>
              <a:t> rtype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15" b="1" i="1">
                <a:solidFill>
                  <a:srgbClr val="B42323"/>
                </a:solidFill>
                <a:latin typeface="Verdana"/>
                <a:cs typeface="Verdana"/>
              </a:rPr>
              <a:t>(optional) </a:t>
            </a:r>
            <a:r>
              <a:rPr dirty="0" sz="2100" spc="-55" b="1" i="1">
                <a:solidFill>
                  <a:srgbClr val="B42323"/>
                </a:solidFill>
                <a:latin typeface="Verdana"/>
                <a:cs typeface="Verdana"/>
              </a:rPr>
              <a:t>Output: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2100" spc="-254" b="1" i="1">
                <a:solidFill>
                  <a:srgbClr val="B42323"/>
                </a:solidFill>
                <a:latin typeface="Verdana"/>
                <a:cs typeface="Verdana"/>
              </a:rPr>
              <a:t>num,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65" b="1" i="1">
                <a:solidFill>
                  <a:srgbClr val="B42323"/>
                </a:solidFill>
                <a:latin typeface="Verdana"/>
                <a:cs typeface="Verdana"/>
              </a:rPr>
              <a:t>den,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0" b="1" i="1">
                <a:solidFill>
                  <a:srgbClr val="B42323"/>
                </a:solidFill>
                <a:latin typeface="Verdana"/>
                <a:cs typeface="Verdana"/>
              </a:rPr>
              <a:t>tsam</a:t>
            </a:r>
            <a:endParaRPr sz="21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305884" y="4981020"/>
            <a:ext cx="3797935" cy="768350"/>
          </a:xfrm>
          <a:prstGeom prst="rect">
            <a:avLst/>
          </a:prstGeom>
        </p:spPr>
        <p:txBody>
          <a:bodyPr wrap="square" lIns="0" tIns="641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dirty="0" sz="2100" spc="-60" b="1" i="1">
                <a:solidFill>
                  <a:srgbClr val="B42323"/>
                </a:solidFill>
                <a:latin typeface="Verdana"/>
                <a:cs typeface="Verdana"/>
              </a:rPr>
              <a:t>Dependencies: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2100" spc="-165" b="1" i="1">
                <a:solidFill>
                  <a:srgbClr val="B42323"/>
                </a:solidFill>
                <a:latin typeface="Verdana"/>
                <a:cs typeface="Verdana"/>
              </a:rPr>
              <a:t>tf,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65" b="1" i="1">
                <a:solidFill>
                  <a:srgbClr val="B42323"/>
                </a:solidFill>
                <a:latin typeface="Verdana"/>
                <a:cs typeface="Verdana"/>
              </a:rPr>
              <a:t>tfdata,</a:t>
            </a:r>
            <a:r>
              <a:rPr dirty="0" sz="2100" spc="-13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50" b="1" i="1">
                <a:solidFill>
                  <a:srgbClr val="B42323"/>
                </a:solidFill>
                <a:latin typeface="Verdana"/>
                <a:cs typeface="Verdana"/>
              </a:rPr>
              <a:t>isdt,</a:t>
            </a:r>
            <a:r>
              <a:rPr dirty="0" sz="2100" spc="-13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10" b="1" i="1">
                <a:solidFill>
                  <a:srgbClr val="B42323"/>
                </a:solidFill>
                <a:latin typeface="Verdana"/>
                <a:cs typeface="Verdana"/>
              </a:rPr>
              <a:t>issiso,</a:t>
            </a:r>
            <a:r>
              <a:rPr dirty="0" sz="2100" spc="-13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10" b="1" i="1">
                <a:solidFill>
                  <a:srgbClr val="B42323"/>
                </a:solidFill>
                <a:latin typeface="Verdana"/>
                <a:cs typeface="Verdana"/>
              </a:rPr>
              <a:t>prepad</a:t>
            </a:r>
            <a:endParaRPr sz="2100">
              <a:latin typeface="Verdana"/>
              <a:cs typeface="Verdana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37659" y="6673930"/>
            <a:ext cx="85725" cy="8572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37659" y="7416880"/>
            <a:ext cx="85725" cy="85724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2305884" y="6095445"/>
            <a:ext cx="1637030" cy="15113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465455" marR="5080" indent="-453390">
              <a:lnSpc>
                <a:spcPct val="116100"/>
              </a:lnSpc>
              <a:spcBef>
                <a:spcPts val="100"/>
              </a:spcBef>
            </a:pPr>
            <a:r>
              <a:rPr dirty="0" sz="2100" spc="-170" b="1" i="1">
                <a:solidFill>
                  <a:srgbClr val="B42323"/>
                </a:solidFill>
                <a:latin typeface="Verdana"/>
                <a:cs typeface="Verdana"/>
              </a:rPr>
              <a:t>Parameters: </a:t>
            </a:r>
            <a:r>
              <a:rPr dirty="0" sz="2100" b="1" i="1">
                <a:solidFill>
                  <a:srgbClr val="B42323"/>
                </a:solidFill>
                <a:latin typeface="Verdana"/>
                <a:cs typeface="Verdana"/>
              </a:rPr>
              <a:t>sys</a:t>
            </a:r>
            <a:r>
              <a:rPr dirty="0" sz="2100" spc="405" b="1" i="1">
                <a:solidFill>
                  <a:srgbClr val="B42323"/>
                </a:solidFill>
                <a:latin typeface="Verdana"/>
                <a:cs typeface="Verdana"/>
              </a:rPr>
              <a:t>   </a:t>
            </a:r>
            <a:r>
              <a:rPr dirty="0" sz="2100" spc="-395" b="1" i="1">
                <a:solidFill>
                  <a:srgbClr val="B42323"/>
                </a:solidFill>
                <a:latin typeface="Verdana"/>
                <a:cs typeface="Verdana"/>
              </a:rPr>
              <a:t>– </a:t>
            </a:r>
            <a:r>
              <a:rPr dirty="0" sz="2100" spc="-165" b="1" i="1">
                <a:solidFill>
                  <a:srgbClr val="B42323"/>
                </a:solidFill>
                <a:latin typeface="Verdana"/>
                <a:cs typeface="Verdana"/>
              </a:rPr>
              <a:t>function. </a:t>
            </a:r>
            <a:r>
              <a:rPr dirty="0" sz="2100" spc="-30" b="1" i="1">
                <a:solidFill>
                  <a:srgbClr val="B42323"/>
                </a:solidFill>
                <a:latin typeface="Verdana"/>
                <a:cs typeface="Verdana"/>
              </a:rPr>
              <a:t>rtype</a:t>
            </a:r>
            <a:r>
              <a:rPr dirty="0" sz="2100" spc="50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9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endParaRPr sz="21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068783" y="6518355"/>
            <a:ext cx="3563620" cy="10883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00"/>
              </a:spcBef>
              <a:tabLst>
                <a:tab pos="2268220" algn="l"/>
              </a:tabLst>
            </a:pP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Discrete-</a:t>
            </a:r>
            <a:r>
              <a:rPr dirty="0" sz="2100" spc="-20" b="1" i="1">
                <a:solidFill>
                  <a:srgbClr val="B42323"/>
                </a:solidFill>
                <a:latin typeface="Verdana"/>
                <a:cs typeface="Verdana"/>
              </a:rPr>
              <a:t>time</a:t>
            </a:r>
            <a:r>
              <a:rPr dirty="0" sz="2100" b="1" i="1">
                <a:solidFill>
                  <a:srgbClr val="B42323"/>
                </a:solidFill>
                <a:latin typeface="Verdana"/>
                <a:cs typeface="Verdana"/>
              </a:rPr>
              <a:t>	</a:t>
            </a:r>
            <a:r>
              <a:rPr dirty="0" sz="2100" spc="-50" b="1" i="1">
                <a:solidFill>
                  <a:srgbClr val="B42323"/>
                </a:solidFill>
                <a:latin typeface="Verdana"/>
                <a:cs typeface="Verdana"/>
              </a:rPr>
              <a:t>transfer</a:t>
            </a:r>
            <a:endParaRPr sz="21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775"/>
              </a:spcBef>
            </a:pPr>
            <a:endParaRPr sz="2100">
              <a:latin typeface="Verdana"/>
              <a:cs typeface="Verdana"/>
            </a:endParaRPr>
          </a:p>
          <a:p>
            <a:pPr algn="r" marR="5080">
              <a:lnSpc>
                <a:spcPct val="100000"/>
              </a:lnSpc>
              <a:tabLst>
                <a:tab pos="1149985" algn="l"/>
                <a:tab pos="2254250" algn="l"/>
                <a:tab pos="3258820" algn="l"/>
              </a:tabLst>
            </a:pPr>
            <a:r>
              <a:rPr dirty="0" sz="2100" spc="-10" b="1" i="1">
                <a:solidFill>
                  <a:srgbClr val="B42323"/>
                </a:solidFill>
                <a:latin typeface="Verdana"/>
                <a:cs typeface="Verdana"/>
              </a:rPr>
              <a:t>Output</a:t>
            </a:r>
            <a:r>
              <a:rPr dirty="0" sz="2100" b="1" i="1">
                <a:solidFill>
                  <a:srgbClr val="B42323"/>
                </a:solidFill>
                <a:latin typeface="Verdana"/>
                <a:cs typeface="Verdana"/>
              </a:rPr>
              <a:t>	</a:t>
            </a:r>
            <a:r>
              <a:rPr dirty="0" sz="2100" spc="-10" b="1" i="1">
                <a:solidFill>
                  <a:srgbClr val="B42323"/>
                </a:solidFill>
                <a:latin typeface="Verdana"/>
                <a:cs typeface="Verdana"/>
              </a:rPr>
              <a:t>format</a:t>
            </a:r>
            <a:r>
              <a:rPr dirty="0" sz="2100" b="1" i="1">
                <a:solidFill>
                  <a:srgbClr val="B42323"/>
                </a:solidFill>
                <a:latin typeface="Verdana"/>
                <a:cs typeface="Verdana"/>
              </a:rPr>
              <a:t>	</a:t>
            </a:r>
            <a:r>
              <a:rPr dirty="0" sz="2100" spc="-10" b="1" i="1">
                <a:solidFill>
                  <a:srgbClr val="B42323"/>
                </a:solidFill>
                <a:latin typeface="Verdana"/>
                <a:cs typeface="Verdana"/>
              </a:rPr>
              <a:t>("cell"</a:t>
            </a:r>
            <a:r>
              <a:rPr dirty="0" sz="2100" b="1" i="1">
                <a:solidFill>
                  <a:srgbClr val="B42323"/>
                </a:solidFill>
                <a:latin typeface="Verdana"/>
                <a:cs typeface="Verdana"/>
              </a:rPr>
              <a:t>	</a:t>
            </a:r>
            <a:r>
              <a:rPr dirty="0" sz="2100" spc="-120" b="1" i="1">
                <a:solidFill>
                  <a:srgbClr val="B42323"/>
                </a:solidFill>
                <a:latin typeface="Verdana"/>
                <a:cs typeface="Verdana"/>
              </a:rPr>
              <a:t>or</a:t>
            </a:r>
            <a:endParaRPr sz="2100">
              <a:latin typeface="Verdana"/>
              <a:cs typeface="Verdana"/>
            </a:endParaRPr>
          </a:p>
        </p:txBody>
      </p:sp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37659" y="8159830"/>
            <a:ext cx="85725" cy="85724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12759214" y="7581345"/>
            <a:ext cx="4872990" cy="1139825"/>
          </a:xfrm>
          <a:prstGeom prst="rect">
            <a:avLst/>
          </a:prstGeom>
        </p:spPr>
        <p:txBody>
          <a:bodyPr wrap="square" lIns="0" tIns="641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dirty="0" sz="2100" spc="-215" b="1" i="1">
                <a:solidFill>
                  <a:srgbClr val="B42323"/>
                </a:solidFill>
                <a:latin typeface="Verdana"/>
                <a:cs typeface="Verdana"/>
              </a:rPr>
              <a:t>"vector"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55" b="1" i="1">
                <a:solidFill>
                  <a:srgbClr val="B42323"/>
                </a:solidFill>
                <a:latin typeface="Verdana"/>
                <a:cs typeface="Verdana"/>
              </a:rPr>
              <a:t>for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75" b="1" i="1">
                <a:solidFill>
                  <a:srgbClr val="B42323"/>
                </a:solidFill>
                <a:latin typeface="Verdana"/>
                <a:cs typeface="Verdana"/>
              </a:rPr>
              <a:t>SISO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85" b="1" i="1">
                <a:solidFill>
                  <a:srgbClr val="B42323"/>
                </a:solidFill>
                <a:latin typeface="Verdana"/>
                <a:cs typeface="Verdana"/>
              </a:rPr>
              <a:t>systems).</a:t>
            </a:r>
            <a:endParaRPr sz="2100">
              <a:latin typeface="Verdana"/>
              <a:cs typeface="Verdana"/>
            </a:endParaRPr>
          </a:p>
          <a:p>
            <a:pPr marL="12700" marR="5080">
              <a:lnSpc>
                <a:spcPct val="116100"/>
              </a:lnSpc>
              <a:tabLst>
                <a:tab pos="1004569" algn="l"/>
                <a:tab pos="1578610" algn="l"/>
                <a:tab pos="3420110" algn="l"/>
              </a:tabLst>
            </a:pPr>
            <a:r>
              <a:rPr dirty="0" sz="2100" spc="-300" b="1" i="1">
                <a:solidFill>
                  <a:srgbClr val="B42323"/>
                </a:solidFill>
                <a:latin typeface="Verdana"/>
                <a:cs typeface="Verdana"/>
              </a:rPr>
              <a:t>num</a:t>
            </a:r>
            <a:r>
              <a:rPr dirty="0" sz="2100" b="1" i="1">
                <a:solidFill>
                  <a:srgbClr val="B42323"/>
                </a:solidFill>
                <a:latin typeface="Verdana"/>
                <a:cs typeface="Verdana"/>
              </a:rPr>
              <a:t>	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b="1" i="1">
                <a:solidFill>
                  <a:srgbClr val="B42323"/>
                </a:solidFill>
                <a:latin typeface="Verdana"/>
                <a:cs typeface="Verdana"/>
              </a:rPr>
              <a:t>	</a:t>
            </a:r>
            <a:r>
              <a:rPr dirty="0" sz="2100" spc="-10" b="1" i="1">
                <a:solidFill>
                  <a:srgbClr val="B42323"/>
                </a:solidFill>
                <a:latin typeface="Verdana"/>
                <a:cs typeface="Verdana"/>
              </a:rPr>
              <a:t>Numerator</a:t>
            </a:r>
            <a:r>
              <a:rPr dirty="0" sz="2100" b="1" i="1">
                <a:solidFill>
                  <a:srgbClr val="B42323"/>
                </a:solidFill>
                <a:latin typeface="Verdana"/>
                <a:cs typeface="Verdana"/>
              </a:rPr>
              <a:t>	</a:t>
            </a:r>
            <a:r>
              <a:rPr dirty="0" sz="2100" spc="-105" b="1" i="1">
                <a:solidFill>
                  <a:srgbClr val="B42323"/>
                </a:solidFill>
                <a:latin typeface="Verdana"/>
                <a:cs typeface="Verdana"/>
              </a:rPr>
              <a:t>coefficient </a:t>
            </a:r>
            <a:r>
              <a:rPr dirty="0" sz="2100" spc="-120" b="1" i="1">
                <a:solidFill>
                  <a:srgbClr val="B42323"/>
                </a:solidFill>
                <a:latin typeface="Verdana"/>
                <a:cs typeface="Verdana"/>
              </a:rPr>
              <a:t>vector(s).</a:t>
            </a:r>
            <a:endParaRPr sz="2100">
              <a:latin typeface="Verdana"/>
              <a:cs typeface="Verdana"/>
            </a:endParaRPr>
          </a:p>
        </p:txBody>
      </p:sp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37659" y="8902780"/>
            <a:ext cx="85725" cy="85724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16166830" y="8747205"/>
            <a:ext cx="1465580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 spc="-95" b="1" i="1">
                <a:solidFill>
                  <a:srgbClr val="B42323"/>
                </a:solidFill>
                <a:latin typeface="Verdana"/>
                <a:cs typeface="Verdana"/>
              </a:rPr>
              <a:t>coefficient</a:t>
            </a:r>
            <a:endParaRPr sz="2100">
              <a:latin typeface="Verdana"/>
              <a:cs typeface="Verdana"/>
            </a:endParaRPr>
          </a:p>
        </p:txBody>
      </p:sp>
      <p:pic>
        <p:nvPicPr>
          <p:cNvPr id="16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37659" y="9645730"/>
            <a:ext cx="85725" cy="85724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12759214" y="8695770"/>
            <a:ext cx="3081020" cy="11398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6100"/>
              </a:lnSpc>
              <a:spcBef>
                <a:spcPts val="100"/>
              </a:spcBef>
              <a:tabLst>
                <a:tab pos="862965" algn="l"/>
                <a:tab pos="1360805" algn="l"/>
              </a:tabLst>
            </a:pPr>
            <a:r>
              <a:rPr dirty="0" sz="2100" spc="-25" b="1" i="1">
                <a:solidFill>
                  <a:srgbClr val="B42323"/>
                </a:solidFill>
                <a:latin typeface="Verdana"/>
                <a:cs typeface="Verdana"/>
              </a:rPr>
              <a:t>den</a:t>
            </a:r>
            <a:r>
              <a:rPr dirty="0" sz="2100" b="1" i="1">
                <a:solidFill>
                  <a:srgbClr val="B42323"/>
                </a:solidFill>
                <a:latin typeface="Verdana"/>
                <a:cs typeface="Verdana"/>
              </a:rPr>
              <a:t>	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b="1" i="1">
                <a:solidFill>
                  <a:srgbClr val="B42323"/>
                </a:solidFill>
                <a:latin typeface="Verdana"/>
                <a:cs typeface="Verdana"/>
              </a:rPr>
              <a:t>	</a:t>
            </a:r>
            <a:r>
              <a:rPr dirty="0" sz="2100" spc="-185" b="1" i="1">
                <a:solidFill>
                  <a:srgbClr val="B42323"/>
                </a:solidFill>
                <a:latin typeface="Verdana"/>
                <a:cs typeface="Verdana"/>
              </a:rPr>
              <a:t>Denominator </a:t>
            </a:r>
            <a:r>
              <a:rPr dirty="0" sz="2100" spc="-120" b="1" i="1">
                <a:solidFill>
                  <a:srgbClr val="B42323"/>
                </a:solidFill>
                <a:latin typeface="Verdana"/>
                <a:cs typeface="Verdana"/>
              </a:rPr>
              <a:t>vector(s).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2100" spc="-180" b="1" i="1">
                <a:solidFill>
                  <a:srgbClr val="B42323"/>
                </a:solidFill>
                <a:latin typeface="Verdana"/>
                <a:cs typeface="Verdana"/>
              </a:rPr>
              <a:t>tsam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60" b="1" i="1">
                <a:solidFill>
                  <a:srgbClr val="B42323"/>
                </a:solidFill>
                <a:latin typeface="Verdana"/>
                <a:cs typeface="Verdana"/>
              </a:rPr>
              <a:t>Sampling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0" b="1" i="1">
                <a:solidFill>
                  <a:srgbClr val="B42323"/>
                </a:solidFill>
                <a:latin typeface="Verdana"/>
                <a:cs typeface="Verdana"/>
              </a:rPr>
              <a:t>time.</a:t>
            </a:r>
            <a:endParaRPr sz="21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93691" y="4041220"/>
            <a:ext cx="9420224" cy="562927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197565" y="3513535"/>
            <a:ext cx="5648325" cy="30575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197565" y="6856231"/>
            <a:ext cx="5648324" cy="281917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016000" y="806953"/>
            <a:ext cx="15385415" cy="3241675"/>
          </a:xfrm>
          <a:prstGeom prst="rect">
            <a:avLst/>
          </a:prstGeom>
        </p:spPr>
        <p:txBody>
          <a:bodyPr wrap="square" lIns="0" tIns="20827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39"/>
              </a:spcBef>
            </a:pPr>
            <a:r>
              <a:rPr dirty="0" sz="2200" spc="185" b="1">
                <a:solidFill>
                  <a:srgbClr val="B42323"/>
                </a:solidFill>
                <a:latin typeface="Tahoma"/>
                <a:cs typeface="Tahoma"/>
              </a:rPr>
              <a:t>WESTLANDLYNX</a:t>
            </a:r>
            <a:endParaRPr sz="2200">
              <a:latin typeface="Tahoma"/>
              <a:cs typeface="Tahoma"/>
            </a:endParaRPr>
          </a:p>
          <a:p>
            <a:pPr marL="12700" marR="5080">
              <a:lnSpc>
                <a:spcPct val="114100"/>
              </a:lnSpc>
              <a:spcBef>
                <a:spcPts val="1220"/>
              </a:spcBef>
            </a:pPr>
            <a:r>
              <a:rPr dirty="0" sz="2300" spc="-50">
                <a:latin typeface="Verdana"/>
                <a:cs typeface="Verdana"/>
              </a:rPr>
              <a:t>westlandlynx</a:t>
            </a:r>
            <a:r>
              <a:rPr dirty="0" sz="2300" spc="-120">
                <a:latin typeface="Verdana"/>
                <a:cs typeface="Verdana"/>
              </a:rPr>
              <a:t> </a:t>
            </a:r>
            <a:r>
              <a:rPr dirty="0" sz="2300" spc="-100">
                <a:latin typeface="Verdana"/>
                <a:cs typeface="Verdana"/>
              </a:rPr>
              <a:t>returns</a:t>
            </a:r>
            <a:r>
              <a:rPr dirty="0" sz="2300" spc="-114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the</a:t>
            </a:r>
            <a:r>
              <a:rPr dirty="0" sz="2300" spc="-120">
                <a:latin typeface="Verdana"/>
                <a:cs typeface="Verdana"/>
              </a:rPr>
              <a:t> </a:t>
            </a:r>
            <a:r>
              <a:rPr dirty="0" sz="2300" spc="-50">
                <a:latin typeface="Verdana"/>
                <a:cs typeface="Verdana"/>
              </a:rPr>
              <a:t>linearized</a:t>
            </a:r>
            <a:r>
              <a:rPr dirty="0" sz="2300" spc="-114">
                <a:latin typeface="Verdana"/>
                <a:cs typeface="Verdana"/>
              </a:rPr>
              <a:t> </a:t>
            </a:r>
            <a:r>
              <a:rPr dirty="0" sz="2300" spc="-85">
                <a:latin typeface="Verdana"/>
                <a:cs typeface="Verdana"/>
              </a:rPr>
              <a:t>state-</a:t>
            </a:r>
            <a:r>
              <a:rPr dirty="0" sz="2300">
                <a:latin typeface="Verdana"/>
                <a:cs typeface="Verdana"/>
              </a:rPr>
              <a:t>space</a:t>
            </a:r>
            <a:r>
              <a:rPr dirty="0" sz="2300" spc="-114">
                <a:latin typeface="Verdana"/>
                <a:cs typeface="Verdana"/>
              </a:rPr>
              <a:t> </a:t>
            </a:r>
            <a:r>
              <a:rPr dirty="0" sz="2300" spc="-20">
                <a:latin typeface="Verdana"/>
                <a:cs typeface="Verdana"/>
              </a:rPr>
              <a:t>model</a:t>
            </a:r>
            <a:r>
              <a:rPr dirty="0" sz="2300" spc="-120">
                <a:latin typeface="Verdana"/>
                <a:cs typeface="Verdana"/>
              </a:rPr>
              <a:t> </a:t>
            </a:r>
            <a:r>
              <a:rPr dirty="0" sz="2300">
                <a:latin typeface="Verdana"/>
                <a:cs typeface="Verdana"/>
              </a:rPr>
              <a:t>of</a:t>
            </a:r>
            <a:r>
              <a:rPr dirty="0" sz="2300" spc="-114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the</a:t>
            </a:r>
            <a:r>
              <a:rPr dirty="0" sz="2300" spc="-114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Westland</a:t>
            </a:r>
            <a:r>
              <a:rPr dirty="0" sz="2300" spc="-120">
                <a:latin typeface="Verdana"/>
                <a:cs typeface="Verdana"/>
              </a:rPr>
              <a:t> </a:t>
            </a:r>
            <a:r>
              <a:rPr dirty="0" sz="2300" spc="-114">
                <a:latin typeface="Verdana"/>
                <a:cs typeface="Verdana"/>
              </a:rPr>
              <a:t>Lynx </a:t>
            </a:r>
            <a:r>
              <a:rPr dirty="0" sz="2300" spc="-45">
                <a:latin typeface="Verdana"/>
                <a:cs typeface="Verdana"/>
              </a:rPr>
              <a:t>helicopter,</a:t>
            </a:r>
            <a:r>
              <a:rPr dirty="0" sz="2300" spc="-120">
                <a:latin typeface="Verdana"/>
                <a:cs typeface="Verdana"/>
              </a:rPr>
              <a:t> </a:t>
            </a:r>
            <a:r>
              <a:rPr dirty="0" sz="2300" spc="-70">
                <a:latin typeface="Verdana"/>
                <a:cs typeface="Verdana"/>
              </a:rPr>
              <a:t>a</a:t>
            </a:r>
            <a:r>
              <a:rPr dirty="0" sz="2300" spc="-114">
                <a:latin typeface="Verdana"/>
                <a:cs typeface="Verdana"/>
              </a:rPr>
              <a:t> </a:t>
            </a:r>
            <a:r>
              <a:rPr dirty="0" sz="2300" spc="-55">
                <a:latin typeface="Verdana"/>
                <a:cs typeface="Verdana"/>
              </a:rPr>
              <a:t>well-</a:t>
            </a:r>
            <a:r>
              <a:rPr dirty="0" sz="2300" spc="-20">
                <a:latin typeface="Verdana"/>
                <a:cs typeface="Verdana"/>
              </a:rPr>
              <a:t>known </a:t>
            </a:r>
            <a:r>
              <a:rPr dirty="0" sz="2300" spc="-65">
                <a:latin typeface="Verdana"/>
                <a:cs typeface="Verdana"/>
              </a:rPr>
              <a:t>benchmark</a:t>
            </a:r>
            <a:r>
              <a:rPr dirty="0" sz="2300" spc="-155">
                <a:latin typeface="Verdana"/>
                <a:cs typeface="Verdana"/>
              </a:rPr>
              <a:t> </a:t>
            </a:r>
            <a:r>
              <a:rPr dirty="0" sz="2300" spc="-75">
                <a:latin typeface="Verdana"/>
                <a:cs typeface="Verdana"/>
              </a:rPr>
              <a:t>aircraft</a:t>
            </a:r>
            <a:r>
              <a:rPr dirty="0" sz="2300" spc="-155">
                <a:latin typeface="Verdana"/>
                <a:cs typeface="Verdana"/>
              </a:rPr>
              <a:t> </a:t>
            </a:r>
            <a:r>
              <a:rPr dirty="0" sz="2300">
                <a:latin typeface="Verdana"/>
                <a:cs typeface="Verdana"/>
              </a:rPr>
              <a:t>used</a:t>
            </a:r>
            <a:r>
              <a:rPr dirty="0" sz="2300" spc="-155">
                <a:latin typeface="Verdana"/>
                <a:cs typeface="Verdana"/>
              </a:rPr>
              <a:t> </a:t>
            </a:r>
            <a:r>
              <a:rPr dirty="0" sz="2300" spc="-130">
                <a:latin typeface="Verdana"/>
                <a:cs typeface="Verdana"/>
              </a:rPr>
              <a:t>in</a:t>
            </a:r>
            <a:r>
              <a:rPr dirty="0" sz="2300" spc="-155">
                <a:latin typeface="Verdana"/>
                <a:cs typeface="Verdana"/>
              </a:rPr>
              <a:t> </a:t>
            </a:r>
            <a:r>
              <a:rPr dirty="0" sz="2300" spc="-30">
                <a:latin typeface="Verdana"/>
                <a:cs typeface="Verdana"/>
              </a:rPr>
              <a:t>control</a:t>
            </a:r>
            <a:r>
              <a:rPr dirty="0" sz="2300" spc="-155">
                <a:latin typeface="Verdana"/>
                <a:cs typeface="Verdana"/>
              </a:rPr>
              <a:t> </a:t>
            </a:r>
            <a:r>
              <a:rPr dirty="0" sz="2300" spc="-25">
                <a:latin typeface="Verdana"/>
                <a:cs typeface="Verdana"/>
              </a:rPr>
              <a:t>systems</a:t>
            </a:r>
            <a:r>
              <a:rPr dirty="0" sz="2300" spc="-155">
                <a:latin typeface="Verdana"/>
                <a:cs typeface="Verdana"/>
              </a:rPr>
              <a:t> </a:t>
            </a:r>
            <a:r>
              <a:rPr dirty="0" sz="2300" spc="-65">
                <a:latin typeface="Verdana"/>
                <a:cs typeface="Verdana"/>
              </a:rPr>
              <a:t>research.</a:t>
            </a:r>
            <a:r>
              <a:rPr dirty="0" sz="2300" spc="-155">
                <a:latin typeface="Verdana"/>
                <a:cs typeface="Verdana"/>
              </a:rPr>
              <a:t> </a:t>
            </a:r>
            <a:r>
              <a:rPr dirty="0" sz="2300">
                <a:latin typeface="Verdana"/>
                <a:cs typeface="Verdana"/>
              </a:rPr>
              <a:t>The</a:t>
            </a:r>
            <a:r>
              <a:rPr dirty="0" sz="2300" spc="-155">
                <a:latin typeface="Verdana"/>
                <a:cs typeface="Verdana"/>
              </a:rPr>
              <a:t> </a:t>
            </a:r>
            <a:r>
              <a:rPr dirty="0" sz="2300" spc="-20">
                <a:latin typeface="Verdana"/>
                <a:cs typeface="Verdana"/>
              </a:rPr>
              <a:t>model</a:t>
            </a:r>
            <a:r>
              <a:rPr dirty="0" sz="2300" spc="-150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is</a:t>
            </a:r>
            <a:r>
              <a:rPr dirty="0" sz="2300" spc="-155">
                <a:latin typeface="Verdana"/>
                <a:cs typeface="Verdana"/>
              </a:rPr>
              <a:t> </a:t>
            </a:r>
            <a:r>
              <a:rPr dirty="0" sz="2300" spc="-45">
                <a:latin typeface="Verdana"/>
                <a:cs typeface="Verdana"/>
              </a:rPr>
              <a:t>commonly</a:t>
            </a:r>
            <a:r>
              <a:rPr dirty="0" sz="2300" spc="-155">
                <a:latin typeface="Verdana"/>
                <a:cs typeface="Verdana"/>
              </a:rPr>
              <a:t> </a:t>
            </a:r>
            <a:r>
              <a:rPr dirty="0" sz="2300">
                <a:latin typeface="Verdana"/>
                <a:cs typeface="Verdana"/>
              </a:rPr>
              <a:t>used</a:t>
            </a:r>
            <a:r>
              <a:rPr dirty="0" sz="2300" spc="-155">
                <a:latin typeface="Verdana"/>
                <a:cs typeface="Verdana"/>
              </a:rPr>
              <a:t> </a:t>
            </a:r>
            <a:r>
              <a:rPr dirty="0" sz="2300" spc="-65">
                <a:latin typeface="Verdana"/>
                <a:cs typeface="Verdana"/>
              </a:rPr>
              <a:t>for</a:t>
            </a:r>
            <a:r>
              <a:rPr dirty="0" sz="2300" spc="-155">
                <a:latin typeface="Verdana"/>
                <a:cs typeface="Verdana"/>
              </a:rPr>
              <a:t> </a:t>
            </a:r>
            <a:r>
              <a:rPr dirty="0" sz="2300" spc="-65">
                <a:latin typeface="Verdana"/>
                <a:cs typeface="Verdana"/>
              </a:rPr>
              <a:t>studying</a:t>
            </a:r>
            <a:r>
              <a:rPr dirty="0" sz="2300" spc="-155">
                <a:latin typeface="Verdana"/>
                <a:cs typeface="Verdana"/>
              </a:rPr>
              <a:t> </a:t>
            </a:r>
            <a:r>
              <a:rPr dirty="0" sz="2300" spc="-30">
                <a:latin typeface="Verdana"/>
                <a:cs typeface="Verdana"/>
              </a:rPr>
              <a:t>multivariable control</a:t>
            </a:r>
            <a:r>
              <a:rPr dirty="0" sz="2300" spc="-140">
                <a:latin typeface="Verdana"/>
                <a:cs typeface="Verdana"/>
              </a:rPr>
              <a:t> </a:t>
            </a:r>
            <a:r>
              <a:rPr dirty="0" sz="2300" spc="-55">
                <a:latin typeface="Verdana"/>
                <a:cs typeface="Verdana"/>
              </a:rPr>
              <a:t>design,</a:t>
            </a:r>
            <a:r>
              <a:rPr dirty="0" sz="2300" spc="-135">
                <a:latin typeface="Verdana"/>
                <a:cs typeface="Verdana"/>
              </a:rPr>
              <a:t> </a:t>
            </a:r>
            <a:r>
              <a:rPr dirty="0" sz="2300" spc="-45">
                <a:latin typeface="Verdana"/>
                <a:cs typeface="Verdana"/>
              </a:rPr>
              <a:t>state</a:t>
            </a:r>
            <a:r>
              <a:rPr dirty="0" sz="2300" spc="-135">
                <a:latin typeface="Verdana"/>
                <a:cs typeface="Verdana"/>
              </a:rPr>
              <a:t> </a:t>
            </a:r>
            <a:r>
              <a:rPr dirty="0" sz="2300" spc="-80">
                <a:latin typeface="Verdana"/>
                <a:cs typeface="Verdana"/>
              </a:rPr>
              <a:t>estimation,</a:t>
            </a:r>
            <a:r>
              <a:rPr dirty="0" sz="2300" spc="-135">
                <a:latin typeface="Verdana"/>
                <a:cs typeface="Verdana"/>
              </a:rPr>
              <a:t> </a:t>
            </a:r>
            <a:r>
              <a:rPr dirty="0" sz="2300" spc="-50">
                <a:latin typeface="Verdana"/>
                <a:cs typeface="Verdana"/>
              </a:rPr>
              <a:t>system</a:t>
            </a:r>
            <a:r>
              <a:rPr dirty="0" sz="2300" spc="-140">
                <a:latin typeface="Verdana"/>
                <a:cs typeface="Verdana"/>
              </a:rPr>
              <a:t> </a:t>
            </a:r>
            <a:r>
              <a:rPr dirty="0" sz="2300" spc="-70">
                <a:latin typeface="Verdana"/>
                <a:cs typeface="Verdana"/>
              </a:rPr>
              <a:t>identification,</a:t>
            </a:r>
            <a:r>
              <a:rPr dirty="0" sz="2300" spc="-135">
                <a:latin typeface="Verdana"/>
                <a:cs typeface="Verdana"/>
              </a:rPr>
              <a:t> </a:t>
            </a:r>
            <a:r>
              <a:rPr dirty="0" sz="2300" spc="-75">
                <a:latin typeface="Verdana"/>
                <a:cs typeface="Verdana"/>
              </a:rPr>
              <a:t>and</a:t>
            </a:r>
            <a:r>
              <a:rPr dirty="0" sz="2300" spc="-135">
                <a:latin typeface="Verdana"/>
                <a:cs typeface="Verdana"/>
              </a:rPr>
              <a:t> </a:t>
            </a:r>
            <a:r>
              <a:rPr dirty="0" sz="2300" spc="-30">
                <a:latin typeface="Verdana"/>
                <a:cs typeface="Verdana"/>
              </a:rPr>
              <a:t>robustness</a:t>
            </a:r>
            <a:r>
              <a:rPr dirty="0" sz="2300" spc="-135">
                <a:latin typeface="Verdana"/>
                <a:cs typeface="Verdana"/>
              </a:rPr>
              <a:t> </a:t>
            </a:r>
            <a:r>
              <a:rPr dirty="0" sz="2300" spc="-50">
                <a:latin typeface="Verdana"/>
                <a:cs typeface="Verdana"/>
              </a:rPr>
              <a:t>analysis</a:t>
            </a:r>
            <a:r>
              <a:rPr dirty="0" sz="2300" spc="-135">
                <a:latin typeface="Verdana"/>
                <a:cs typeface="Verdana"/>
              </a:rPr>
              <a:t> </a:t>
            </a:r>
            <a:r>
              <a:rPr dirty="0" sz="2300">
                <a:latin typeface="Verdana"/>
                <a:cs typeface="Verdana"/>
              </a:rPr>
              <a:t>of</a:t>
            </a:r>
            <a:r>
              <a:rPr dirty="0" sz="2300" spc="-135">
                <a:latin typeface="Verdana"/>
                <a:cs typeface="Verdana"/>
              </a:rPr>
              <a:t> </a:t>
            </a:r>
            <a:r>
              <a:rPr dirty="0" sz="2300" spc="-25">
                <a:latin typeface="Verdana"/>
                <a:cs typeface="Verdana"/>
              </a:rPr>
              <a:t>helicopter</a:t>
            </a:r>
            <a:r>
              <a:rPr dirty="0" sz="2300" spc="-135">
                <a:latin typeface="Verdana"/>
                <a:cs typeface="Verdana"/>
              </a:rPr>
              <a:t> </a:t>
            </a:r>
            <a:r>
              <a:rPr dirty="0" sz="2300" spc="-75">
                <a:latin typeface="Verdana"/>
                <a:cs typeface="Verdana"/>
              </a:rPr>
              <a:t>dynamics.</a:t>
            </a:r>
            <a:r>
              <a:rPr dirty="0" sz="2300" spc="-135">
                <a:latin typeface="Verdana"/>
                <a:cs typeface="Verdana"/>
              </a:rPr>
              <a:t> </a:t>
            </a:r>
            <a:r>
              <a:rPr dirty="0" sz="2300" spc="-25">
                <a:latin typeface="Verdana"/>
                <a:cs typeface="Verdana"/>
              </a:rPr>
              <a:t>It </a:t>
            </a:r>
            <a:r>
              <a:rPr dirty="0" sz="2300" spc="-50">
                <a:latin typeface="Verdana"/>
                <a:cs typeface="Verdana"/>
              </a:rPr>
              <a:t>provides</a:t>
            </a:r>
            <a:r>
              <a:rPr dirty="0" sz="2300" spc="-120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the</a:t>
            </a:r>
            <a:r>
              <a:rPr dirty="0" sz="2300" spc="-114">
                <a:latin typeface="Verdana"/>
                <a:cs typeface="Verdana"/>
              </a:rPr>
              <a:t> </a:t>
            </a:r>
            <a:r>
              <a:rPr dirty="0" sz="2300" spc="-25">
                <a:latin typeface="Verdana"/>
                <a:cs typeface="Verdana"/>
              </a:rPr>
              <a:t>helicopter</a:t>
            </a:r>
            <a:r>
              <a:rPr dirty="0" sz="2300" spc="-114">
                <a:latin typeface="Verdana"/>
                <a:cs typeface="Verdana"/>
              </a:rPr>
              <a:t> </a:t>
            </a:r>
            <a:r>
              <a:rPr dirty="0" sz="2300" spc="-50">
                <a:latin typeface="Verdana"/>
                <a:cs typeface="Verdana"/>
              </a:rPr>
              <a:t>dynamics</a:t>
            </a:r>
            <a:r>
              <a:rPr dirty="0" sz="2300" spc="-120">
                <a:latin typeface="Verdana"/>
                <a:cs typeface="Verdana"/>
              </a:rPr>
              <a:t> </a:t>
            </a:r>
            <a:r>
              <a:rPr dirty="0" sz="2300">
                <a:latin typeface="Verdana"/>
                <a:cs typeface="Verdana"/>
              </a:rPr>
              <a:t>as</a:t>
            </a:r>
            <a:r>
              <a:rPr dirty="0" sz="2300" spc="-114">
                <a:latin typeface="Verdana"/>
                <a:cs typeface="Verdana"/>
              </a:rPr>
              <a:t> </a:t>
            </a:r>
            <a:r>
              <a:rPr dirty="0" sz="2300" spc="-110">
                <a:latin typeface="Verdana"/>
                <a:cs typeface="Verdana"/>
              </a:rPr>
              <a:t>an</a:t>
            </a:r>
            <a:r>
              <a:rPr dirty="0" sz="2300" spc="-114">
                <a:latin typeface="Verdana"/>
                <a:cs typeface="Verdana"/>
              </a:rPr>
              <a:t> </a:t>
            </a:r>
            <a:r>
              <a:rPr dirty="0" sz="2300" spc="-240">
                <a:latin typeface="Verdana"/>
                <a:cs typeface="Verdana"/>
              </a:rPr>
              <a:t>LTI</a:t>
            </a:r>
            <a:r>
              <a:rPr dirty="0" sz="2300" spc="-120">
                <a:latin typeface="Verdana"/>
                <a:cs typeface="Verdana"/>
              </a:rPr>
              <a:t> </a:t>
            </a:r>
            <a:r>
              <a:rPr dirty="0" sz="2300" spc="-85">
                <a:latin typeface="Verdana"/>
                <a:cs typeface="Verdana"/>
              </a:rPr>
              <a:t>state-</a:t>
            </a:r>
            <a:r>
              <a:rPr dirty="0" sz="2300">
                <a:latin typeface="Verdana"/>
                <a:cs typeface="Verdana"/>
              </a:rPr>
              <a:t>space</a:t>
            </a:r>
            <a:r>
              <a:rPr dirty="0" sz="2300" spc="-114">
                <a:latin typeface="Verdana"/>
                <a:cs typeface="Verdana"/>
              </a:rPr>
              <a:t> </a:t>
            </a:r>
            <a:r>
              <a:rPr dirty="0" sz="2300" spc="-50">
                <a:latin typeface="Verdana"/>
                <a:cs typeface="Verdana"/>
              </a:rPr>
              <a:t>system</a:t>
            </a:r>
            <a:r>
              <a:rPr dirty="0" sz="2300" spc="-125">
                <a:latin typeface="Verdana"/>
                <a:cs typeface="Verdana"/>
              </a:rPr>
              <a:t> </a:t>
            </a:r>
            <a:r>
              <a:rPr dirty="0" sz="2300" spc="-45">
                <a:latin typeface="Verdana"/>
                <a:cs typeface="Verdana"/>
              </a:rPr>
              <a:t>suitable</a:t>
            </a:r>
            <a:r>
              <a:rPr dirty="0" sz="2300" spc="-114">
                <a:latin typeface="Verdana"/>
                <a:cs typeface="Verdana"/>
              </a:rPr>
              <a:t> </a:t>
            </a:r>
            <a:r>
              <a:rPr dirty="0" sz="2300" spc="-65">
                <a:latin typeface="Verdana"/>
                <a:cs typeface="Verdana"/>
              </a:rPr>
              <a:t>for</a:t>
            </a:r>
            <a:r>
              <a:rPr dirty="0" sz="2300" spc="-114">
                <a:latin typeface="Verdana"/>
                <a:cs typeface="Verdana"/>
              </a:rPr>
              <a:t> </a:t>
            </a:r>
            <a:r>
              <a:rPr dirty="0" sz="2300" spc="-75">
                <a:latin typeface="Verdana"/>
                <a:cs typeface="Verdana"/>
              </a:rPr>
              <a:t>simulation</a:t>
            </a:r>
            <a:r>
              <a:rPr dirty="0" sz="2300" spc="-114">
                <a:latin typeface="Verdana"/>
                <a:cs typeface="Verdana"/>
              </a:rPr>
              <a:t> </a:t>
            </a:r>
            <a:r>
              <a:rPr dirty="0" sz="2300" spc="-75">
                <a:latin typeface="Verdana"/>
                <a:cs typeface="Verdana"/>
              </a:rPr>
              <a:t>and</a:t>
            </a:r>
            <a:r>
              <a:rPr dirty="0" sz="2300" spc="-120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controller development.</a:t>
            </a:r>
            <a:endParaRPr sz="2300">
              <a:latin typeface="Verdana"/>
              <a:cs typeface="Verdana"/>
            </a:endParaRPr>
          </a:p>
          <a:p>
            <a:pPr marL="77470">
              <a:lnSpc>
                <a:spcPct val="100000"/>
              </a:lnSpc>
              <a:spcBef>
                <a:spcPts val="1650"/>
              </a:spcBef>
            </a:pPr>
            <a:r>
              <a:rPr dirty="0" sz="2100" spc="80" b="1">
                <a:solidFill>
                  <a:srgbClr val="B42323"/>
                </a:solidFill>
                <a:latin typeface="Tahoma"/>
                <a:cs typeface="Tahoma"/>
              </a:rPr>
              <a:t>Code</a:t>
            </a:r>
            <a:r>
              <a:rPr dirty="0" sz="2100" spc="-40" b="1">
                <a:solidFill>
                  <a:srgbClr val="B42323"/>
                </a:solidFill>
                <a:latin typeface="Tahoma"/>
                <a:cs typeface="Tahoma"/>
              </a:rPr>
              <a:t> </a:t>
            </a:r>
            <a:r>
              <a:rPr dirty="0" sz="2100" spc="-10" b="1">
                <a:solidFill>
                  <a:srgbClr val="B42323"/>
                </a:solidFill>
                <a:latin typeface="Tahoma"/>
                <a:cs typeface="Tahoma"/>
              </a:rPr>
              <a:t>snippet</a:t>
            </a:r>
            <a:endParaRPr sz="21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95579" y="3300416"/>
            <a:ext cx="7696199" cy="4524374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1016000" y="539513"/>
            <a:ext cx="2997200" cy="756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275"/>
              <a:t>Conclusion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47774" y="1443753"/>
            <a:ext cx="85725" cy="8572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47774" y="2929653"/>
            <a:ext cx="85725" cy="8572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47774" y="4787027"/>
            <a:ext cx="85725" cy="8572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47774" y="6591063"/>
            <a:ext cx="85725" cy="8572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47774" y="8448437"/>
            <a:ext cx="85725" cy="85724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016000" y="1236743"/>
            <a:ext cx="7317105" cy="777303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65455" marR="50800">
              <a:lnSpc>
                <a:spcPct val="116100"/>
              </a:lnSpc>
              <a:spcBef>
                <a:spcPts val="100"/>
              </a:spcBef>
            </a:pPr>
            <a:r>
              <a:rPr dirty="0" sz="2100" spc="-365">
                <a:solidFill>
                  <a:srgbClr val="331B0D"/>
                </a:solidFill>
                <a:latin typeface="Verdana"/>
                <a:cs typeface="Verdana"/>
              </a:rPr>
              <a:t>I</a:t>
            </a:r>
            <a:r>
              <a:rPr dirty="0" sz="2100" spc="-14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>
                <a:solidFill>
                  <a:srgbClr val="331B0D"/>
                </a:solidFill>
                <a:latin typeface="Verdana"/>
                <a:cs typeface="Verdana"/>
              </a:rPr>
              <a:t>was</a:t>
            </a:r>
            <a:r>
              <a:rPr dirty="0" sz="2100" spc="-14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10">
                <a:solidFill>
                  <a:srgbClr val="331B0D"/>
                </a:solidFill>
                <a:latin typeface="Verdana"/>
                <a:cs typeface="Verdana"/>
              </a:rPr>
              <a:t>able</a:t>
            </a:r>
            <a:r>
              <a:rPr dirty="0" sz="2100" spc="-14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20">
                <a:solidFill>
                  <a:srgbClr val="331B0D"/>
                </a:solidFill>
                <a:latin typeface="Verdana"/>
                <a:cs typeface="Verdana"/>
              </a:rPr>
              <a:t>to</a:t>
            </a:r>
            <a:r>
              <a:rPr dirty="0" sz="2100" spc="-14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50">
                <a:solidFill>
                  <a:srgbClr val="331B0D"/>
                </a:solidFill>
                <a:latin typeface="Verdana"/>
                <a:cs typeface="Verdana"/>
              </a:rPr>
              <a:t>build</a:t>
            </a:r>
            <a:r>
              <a:rPr dirty="0" sz="2100" spc="-14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70">
                <a:solidFill>
                  <a:srgbClr val="331B0D"/>
                </a:solidFill>
                <a:latin typeface="Verdana"/>
                <a:cs typeface="Verdana"/>
              </a:rPr>
              <a:t>a</a:t>
            </a:r>
            <a:r>
              <a:rPr dirty="0" sz="2100" spc="-14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>
                <a:solidFill>
                  <a:srgbClr val="331B0D"/>
                </a:solidFill>
                <a:latin typeface="Verdana"/>
                <a:cs typeface="Verdana"/>
              </a:rPr>
              <a:t>set</a:t>
            </a:r>
            <a:r>
              <a:rPr dirty="0" sz="2100" spc="-14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>
                <a:solidFill>
                  <a:srgbClr val="331B0D"/>
                </a:solidFill>
                <a:latin typeface="Verdana"/>
                <a:cs typeface="Verdana"/>
              </a:rPr>
              <a:t>of</a:t>
            </a:r>
            <a:r>
              <a:rPr dirty="0" sz="2100" spc="-14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25">
                <a:solidFill>
                  <a:srgbClr val="331B0D"/>
                </a:solidFill>
                <a:latin typeface="Verdana"/>
                <a:cs typeface="Verdana"/>
              </a:rPr>
              <a:t>control</a:t>
            </a:r>
            <a:r>
              <a:rPr dirty="0" sz="2100" spc="-14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35">
                <a:solidFill>
                  <a:srgbClr val="331B0D"/>
                </a:solidFill>
                <a:latin typeface="Verdana"/>
                <a:cs typeface="Verdana"/>
              </a:rPr>
              <a:t>system</a:t>
            </a:r>
            <a:r>
              <a:rPr dirty="0" sz="2100" spc="-14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10">
                <a:solidFill>
                  <a:srgbClr val="331B0D"/>
                </a:solidFill>
                <a:latin typeface="Verdana"/>
                <a:cs typeface="Verdana"/>
              </a:rPr>
              <a:t>functions </a:t>
            </a:r>
            <a:r>
              <a:rPr dirty="0" sz="2100" spc="-120">
                <a:solidFill>
                  <a:srgbClr val="331B0D"/>
                </a:solidFill>
                <a:latin typeface="Verdana"/>
                <a:cs typeface="Verdana"/>
              </a:rPr>
              <a:t>in</a:t>
            </a:r>
            <a:r>
              <a:rPr dirty="0" sz="2100" spc="-14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80">
                <a:solidFill>
                  <a:srgbClr val="331B0D"/>
                </a:solidFill>
                <a:latin typeface="Verdana"/>
                <a:cs typeface="Verdana"/>
              </a:rPr>
              <a:t>native</a:t>
            </a:r>
            <a:r>
              <a:rPr dirty="0" sz="2100" spc="-14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>
                <a:solidFill>
                  <a:srgbClr val="331B0D"/>
                </a:solidFill>
                <a:latin typeface="Verdana"/>
                <a:cs typeface="Verdana"/>
              </a:rPr>
              <a:t>Scilab</a:t>
            </a:r>
            <a:r>
              <a:rPr dirty="0" sz="2100" spc="-14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85">
                <a:solidFill>
                  <a:srgbClr val="331B0D"/>
                </a:solidFill>
                <a:latin typeface="Verdana"/>
                <a:cs typeface="Verdana"/>
              </a:rPr>
              <a:t>that</a:t>
            </a:r>
            <a:r>
              <a:rPr dirty="0" sz="2100" spc="-14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95">
                <a:solidFill>
                  <a:srgbClr val="331B0D"/>
                </a:solidFill>
                <a:latin typeface="Verdana"/>
                <a:cs typeface="Verdana"/>
              </a:rPr>
              <a:t>didn't</a:t>
            </a:r>
            <a:r>
              <a:rPr dirty="0" sz="2100" spc="-14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40">
                <a:solidFill>
                  <a:srgbClr val="331B0D"/>
                </a:solidFill>
                <a:latin typeface="Verdana"/>
                <a:cs typeface="Verdana"/>
              </a:rPr>
              <a:t>exist</a:t>
            </a:r>
            <a:r>
              <a:rPr dirty="0" sz="2100" spc="-14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120">
                <a:solidFill>
                  <a:srgbClr val="331B0D"/>
                </a:solidFill>
                <a:latin typeface="Verdana"/>
                <a:cs typeface="Verdana"/>
              </a:rPr>
              <a:t>in</a:t>
            </a:r>
            <a:r>
              <a:rPr dirty="0" sz="2100" spc="-14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50">
                <a:solidFill>
                  <a:srgbClr val="331B0D"/>
                </a:solidFill>
                <a:latin typeface="Verdana"/>
                <a:cs typeface="Verdana"/>
              </a:rPr>
              <a:t>the</a:t>
            </a:r>
            <a:r>
              <a:rPr dirty="0" sz="2100" spc="-14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10">
                <a:solidFill>
                  <a:srgbClr val="331B0D"/>
                </a:solidFill>
                <a:latin typeface="Verdana"/>
                <a:cs typeface="Verdana"/>
              </a:rPr>
              <a:t>toolbox</a:t>
            </a:r>
            <a:r>
              <a:rPr dirty="0" sz="2100" spc="-14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10">
                <a:solidFill>
                  <a:srgbClr val="331B0D"/>
                </a:solidFill>
                <a:latin typeface="Verdana"/>
                <a:cs typeface="Verdana"/>
              </a:rPr>
              <a:t>before, </a:t>
            </a:r>
            <a:r>
              <a:rPr dirty="0" sz="2100" spc="-55">
                <a:solidFill>
                  <a:srgbClr val="331B0D"/>
                </a:solidFill>
                <a:latin typeface="Verdana"/>
                <a:cs typeface="Verdana"/>
              </a:rPr>
              <a:t>using</a:t>
            </a:r>
            <a:r>
              <a:rPr dirty="0" sz="2100" spc="-13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35">
                <a:solidFill>
                  <a:srgbClr val="331B0D"/>
                </a:solidFill>
                <a:latin typeface="Verdana"/>
                <a:cs typeface="Verdana"/>
              </a:rPr>
              <a:t>Octave's</a:t>
            </a:r>
            <a:r>
              <a:rPr dirty="0" sz="2100" spc="-13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50">
                <a:solidFill>
                  <a:srgbClr val="331B0D"/>
                </a:solidFill>
                <a:latin typeface="Verdana"/>
                <a:cs typeface="Verdana"/>
              </a:rPr>
              <a:t>neat</a:t>
            </a:r>
            <a:r>
              <a:rPr dirty="0" sz="2100" spc="-13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10">
                <a:solidFill>
                  <a:srgbClr val="331B0D"/>
                </a:solidFill>
                <a:latin typeface="Verdana"/>
                <a:cs typeface="Verdana"/>
              </a:rPr>
              <a:t>documentation.</a:t>
            </a:r>
            <a:endParaRPr sz="21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70"/>
              </a:spcBef>
            </a:pPr>
            <a:endParaRPr sz="2100">
              <a:latin typeface="Verdana"/>
              <a:cs typeface="Verdana"/>
            </a:endParaRPr>
          </a:p>
          <a:p>
            <a:pPr marL="465455" marR="139065">
              <a:lnSpc>
                <a:spcPct val="116100"/>
              </a:lnSpc>
            </a:pPr>
            <a:r>
              <a:rPr dirty="0" sz="2100" spc="-10">
                <a:solidFill>
                  <a:srgbClr val="331B0D"/>
                </a:solidFill>
                <a:latin typeface="Verdana"/>
                <a:cs typeface="Verdana"/>
              </a:rPr>
              <a:t>The</a:t>
            </a:r>
            <a:r>
              <a:rPr dirty="0" sz="2100" spc="-15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55">
                <a:solidFill>
                  <a:srgbClr val="331B0D"/>
                </a:solidFill>
                <a:latin typeface="Verdana"/>
                <a:cs typeface="Verdana"/>
              </a:rPr>
              <a:t>hardest</a:t>
            </a:r>
            <a:r>
              <a:rPr dirty="0" sz="2100" spc="-15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75">
                <a:solidFill>
                  <a:srgbClr val="331B0D"/>
                </a:solidFill>
                <a:latin typeface="Verdana"/>
                <a:cs typeface="Verdana"/>
              </a:rPr>
              <a:t>part</a:t>
            </a:r>
            <a:r>
              <a:rPr dirty="0" sz="2100" spc="-15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50">
                <a:solidFill>
                  <a:srgbClr val="331B0D"/>
                </a:solidFill>
                <a:latin typeface="Verdana"/>
                <a:cs typeface="Verdana"/>
              </a:rPr>
              <a:t>for</a:t>
            </a:r>
            <a:r>
              <a:rPr dirty="0" sz="2100" spc="-15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60">
                <a:solidFill>
                  <a:srgbClr val="331B0D"/>
                </a:solidFill>
                <a:latin typeface="Verdana"/>
                <a:cs typeface="Verdana"/>
              </a:rPr>
              <a:t>me</a:t>
            </a:r>
            <a:r>
              <a:rPr dirty="0" sz="2100" spc="-15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>
                <a:solidFill>
                  <a:srgbClr val="331B0D"/>
                </a:solidFill>
                <a:latin typeface="Verdana"/>
                <a:cs typeface="Verdana"/>
              </a:rPr>
              <a:t>was</a:t>
            </a:r>
            <a:r>
              <a:rPr dirty="0" sz="2100" spc="-15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35">
                <a:solidFill>
                  <a:srgbClr val="331B0D"/>
                </a:solidFill>
                <a:latin typeface="Verdana"/>
                <a:cs typeface="Verdana"/>
              </a:rPr>
              <a:t>reconstructing</a:t>
            </a:r>
            <a:r>
              <a:rPr dirty="0" sz="2100" spc="-15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65">
                <a:solidFill>
                  <a:srgbClr val="331B0D"/>
                </a:solidFill>
                <a:latin typeface="Verdana"/>
                <a:cs typeface="Verdana"/>
              </a:rPr>
              <a:t>SLICOT-</a:t>
            </a:r>
            <a:r>
              <a:rPr dirty="0" sz="2100" spc="-30">
                <a:solidFill>
                  <a:srgbClr val="331B0D"/>
                </a:solidFill>
                <a:latin typeface="Verdana"/>
                <a:cs typeface="Verdana"/>
              </a:rPr>
              <a:t>dependent</a:t>
            </a:r>
            <a:r>
              <a:rPr dirty="0" sz="2100" spc="-12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>
                <a:solidFill>
                  <a:srgbClr val="331B0D"/>
                </a:solidFill>
                <a:latin typeface="Verdana"/>
                <a:cs typeface="Verdana"/>
              </a:rPr>
              <a:t>logic</a:t>
            </a:r>
            <a:r>
              <a:rPr dirty="0" sz="2100" spc="-12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55">
                <a:solidFill>
                  <a:srgbClr val="331B0D"/>
                </a:solidFill>
                <a:latin typeface="Verdana"/>
                <a:cs typeface="Verdana"/>
              </a:rPr>
              <a:t>using</a:t>
            </a:r>
            <a:r>
              <a:rPr dirty="0" sz="2100" spc="-12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35">
                <a:solidFill>
                  <a:srgbClr val="331B0D"/>
                </a:solidFill>
                <a:latin typeface="Verdana"/>
                <a:cs typeface="Verdana"/>
              </a:rPr>
              <a:t>Scilab's</a:t>
            </a:r>
            <a:r>
              <a:rPr dirty="0" sz="2100" spc="-12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20">
                <a:solidFill>
                  <a:srgbClr val="331B0D"/>
                </a:solidFill>
                <a:latin typeface="Verdana"/>
                <a:cs typeface="Verdana"/>
              </a:rPr>
              <a:t>own</a:t>
            </a:r>
            <a:r>
              <a:rPr dirty="0" sz="2100" spc="-12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20">
                <a:solidFill>
                  <a:srgbClr val="331B0D"/>
                </a:solidFill>
                <a:latin typeface="Verdana"/>
                <a:cs typeface="Verdana"/>
              </a:rPr>
              <a:t>tools,</a:t>
            </a:r>
            <a:r>
              <a:rPr dirty="0" sz="2100" spc="-12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10">
                <a:solidFill>
                  <a:srgbClr val="331B0D"/>
                </a:solidFill>
                <a:latin typeface="Verdana"/>
                <a:cs typeface="Verdana"/>
              </a:rPr>
              <a:t>testing </a:t>
            </a:r>
            <a:r>
              <a:rPr dirty="0" sz="2100" spc="-35">
                <a:solidFill>
                  <a:srgbClr val="331B0D"/>
                </a:solidFill>
                <a:latin typeface="Verdana"/>
                <a:cs typeface="Verdana"/>
              </a:rPr>
              <a:t>constantly</a:t>
            </a:r>
            <a:r>
              <a:rPr dirty="0" sz="2100" spc="-13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55">
                <a:solidFill>
                  <a:srgbClr val="331B0D"/>
                </a:solidFill>
                <a:latin typeface="Verdana"/>
                <a:cs typeface="Verdana"/>
              </a:rPr>
              <a:t>against</a:t>
            </a:r>
            <a:r>
              <a:rPr dirty="0" sz="2100" spc="-13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35">
                <a:solidFill>
                  <a:srgbClr val="331B0D"/>
                </a:solidFill>
                <a:latin typeface="Verdana"/>
                <a:cs typeface="Verdana"/>
              </a:rPr>
              <a:t>Octave's</a:t>
            </a:r>
            <a:r>
              <a:rPr dirty="0" sz="2100" spc="-13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55">
                <a:solidFill>
                  <a:srgbClr val="331B0D"/>
                </a:solidFill>
                <a:latin typeface="Verdana"/>
                <a:cs typeface="Verdana"/>
              </a:rPr>
              <a:t>output</a:t>
            </a:r>
            <a:r>
              <a:rPr dirty="0" sz="2100" spc="-13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20">
                <a:solidFill>
                  <a:srgbClr val="331B0D"/>
                </a:solidFill>
                <a:latin typeface="Verdana"/>
                <a:cs typeface="Verdana"/>
              </a:rPr>
              <a:t>to</a:t>
            </a:r>
            <a:r>
              <a:rPr dirty="0" sz="2100" spc="-13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85">
                <a:solidFill>
                  <a:srgbClr val="331B0D"/>
                </a:solidFill>
                <a:latin typeface="Verdana"/>
                <a:cs typeface="Verdana"/>
              </a:rPr>
              <a:t>make</a:t>
            </a:r>
            <a:r>
              <a:rPr dirty="0" sz="2100" spc="-13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45">
                <a:solidFill>
                  <a:srgbClr val="331B0D"/>
                </a:solidFill>
                <a:latin typeface="Verdana"/>
                <a:cs typeface="Verdana"/>
              </a:rPr>
              <a:t>sure</a:t>
            </a:r>
            <a:r>
              <a:rPr dirty="0" sz="2100" spc="-13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25">
                <a:solidFill>
                  <a:srgbClr val="331B0D"/>
                </a:solidFill>
                <a:latin typeface="Verdana"/>
                <a:cs typeface="Verdana"/>
              </a:rPr>
              <a:t>I'd </a:t>
            </a:r>
            <a:r>
              <a:rPr dirty="0" sz="2100" spc="-35">
                <a:solidFill>
                  <a:srgbClr val="331B0D"/>
                </a:solidFill>
                <a:latin typeface="Verdana"/>
                <a:cs typeface="Verdana"/>
              </a:rPr>
              <a:t>actually</a:t>
            </a:r>
            <a:r>
              <a:rPr dirty="0" sz="2100" spc="-13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35">
                <a:solidFill>
                  <a:srgbClr val="331B0D"/>
                </a:solidFill>
                <a:latin typeface="Verdana"/>
                <a:cs typeface="Verdana"/>
              </a:rPr>
              <a:t>gotten</a:t>
            </a:r>
            <a:r>
              <a:rPr dirty="0" sz="2100" spc="-13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95">
                <a:solidFill>
                  <a:srgbClr val="331B0D"/>
                </a:solidFill>
                <a:latin typeface="Verdana"/>
                <a:cs typeface="Verdana"/>
              </a:rPr>
              <a:t>it</a:t>
            </a:r>
            <a:r>
              <a:rPr dirty="0" sz="2100" spc="-13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10">
                <a:solidFill>
                  <a:srgbClr val="331B0D"/>
                </a:solidFill>
                <a:latin typeface="Verdana"/>
                <a:cs typeface="Verdana"/>
              </a:rPr>
              <a:t>right.</a:t>
            </a:r>
            <a:endParaRPr sz="21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70"/>
              </a:spcBef>
            </a:pPr>
            <a:endParaRPr sz="2100">
              <a:latin typeface="Verdana"/>
              <a:cs typeface="Verdana"/>
            </a:endParaRPr>
          </a:p>
          <a:p>
            <a:pPr algn="just" marL="465455" marR="109855">
              <a:lnSpc>
                <a:spcPct val="116100"/>
              </a:lnSpc>
            </a:pPr>
            <a:r>
              <a:rPr dirty="0" sz="2100" spc="-330">
                <a:solidFill>
                  <a:srgbClr val="331B0D"/>
                </a:solidFill>
                <a:latin typeface="Verdana"/>
                <a:cs typeface="Verdana"/>
              </a:rPr>
              <a:t>AI</a:t>
            </a:r>
            <a:r>
              <a:rPr dirty="0" sz="2100" spc="14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>
                <a:solidFill>
                  <a:srgbClr val="331B0D"/>
                </a:solidFill>
                <a:latin typeface="Verdana"/>
                <a:cs typeface="Verdana"/>
              </a:rPr>
              <a:t>tools</a:t>
            </a:r>
            <a:r>
              <a:rPr dirty="0" sz="2100" spc="-18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>
                <a:solidFill>
                  <a:srgbClr val="331B0D"/>
                </a:solidFill>
                <a:latin typeface="Verdana"/>
                <a:cs typeface="Verdana"/>
              </a:rPr>
              <a:t>helped</a:t>
            </a:r>
            <a:r>
              <a:rPr dirty="0" sz="2100" spc="-18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80">
                <a:solidFill>
                  <a:srgbClr val="331B0D"/>
                </a:solidFill>
                <a:latin typeface="Verdana"/>
                <a:cs typeface="Verdana"/>
              </a:rPr>
              <a:t>me </a:t>
            </a:r>
            <a:r>
              <a:rPr dirty="0" sz="2100" spc="-20">
                <a:solidFill>
                  <a:srgbClr val="331B0D"/>
                </a:solidFill>
                <a:latin typeface="Verdana"/>
                <a:cs typeface="Verdana"/>
              </a:rPr>
              <a:t>debug</a:t>
            </a:r>
            <a:r>
              <a:rPr dirty="0" sz="2100" spc="-7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70">
                <a:solidFill>
                  <a:srgbClr val="331B0D"/>
                </a:solidFill>
                <a:latin typeface="Verdana"/>
                <a:cs typeface="Verdana"/>
              </a:rPr>
              <a:t>and</a:t>
            </a:r>
            <a:r>
              <a:rPr dirty="0" sz="2100" spc="-75">
                <a:solidFill>
                  <a:srgbClr val="331B0D"/>
                </a:solidFill>
                <a:latin typeface="Verdana"/>
                <a:cs typeface="Verdana"/>
              </a:rPr>
              <a:t> learn </a:t>
            </a:r>
            <a:r>
              <a:rPr dirty="0" sz="2100" spc="-50">
                <a:solidFill>
                  <a:srgbClr val="331B0D"/>
                </a:solidFill>
                <a:latin typeface="Verdana"/>
                <a:cs typeface="Verdana"/>
              </a:rPr>
              <a:t>faster</a:t>
            </a:r>
            <a:r>
              <a:rPr dirty="0" sz="2100" spc="-7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35">
                <a:solidFill>
                  <a:srgbClr val="331B0D"/>
                </a:solidFill>
                <a:latin typeface="Verdana"/>
                <a:cs typeface="Verdana"/>
              </a:rPr>
              <a:t>along</a:t>
            </a:r>
            <a:r>
              <a:rPr dirty="0" sz="2100" spc="-7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25">
                <a:solidFill>
                  <a:srgbClr val="331B0D"/>
                </a:solidFill>
                <a:latin typeface="Verdana"/>
                <a:cs typeface="Verdana"/>
              </a:rPr>
              <a:t>the </a:t>
            </a:r>
            <a:r>
              <a:rPr dirty="0" sz="2100" spc="-130">
                <a:solidFill>
                  <a:srgbClr val="331B0D"/>
                </a:solidFill>
                <a:latin typeface="Verdana"/>
                <a:cs typeface="Verdana"/>
              </a:rPr>
              <a:t>way.</a:t>
            </a:r>
            <a:r>
              <a:rPr dirty="0" sz="2100" spc="-5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330">
                <a:solidFill>
                  <a:srgbClr val="331B0D"/>
                </a:solidFill>
                <a:latin typeface="Verdana"/>
                <a:cs typeface="Verdana"/>
              </a:rPr>
              <a:t>AI</a:t>
            </a:r>
            <a:r>
              <a:rPr dirty="0" sz="2100" spc="14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>
                <a:solidFill>
                  <a:srgbClr val="331B0D"/>
                </a:solidFill>
                <a:latin typeface="Verdana"/>
                <a:cs typeface="Verdana"/>
              </a:rPr>
              <a:t>could</a:t>
            </a:r>
            <a:r>
              <a:rPr dirty="0" sz="2100" spc="-18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10">
                <a:solidFill>
                  <a:srgbClr val="331B0D"/>
                </a:solidFill>
                <a:latin typeface="Verdana"/>
                <a:cs typeface="Verdana"/>
              </a:rPr>
              <a:t>help</a:t>
            </a:r>
            <a:r>
              <a:rPr dirty="0" sz="2100" spc="-17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40">
                <a:solidFill>
                  <a:srgbClr val="331B0D"/>
                </a:solidFill>
                <a:latin typeface="Verdana"/>
                <a:cs typeface="Verdana"/>
              </a:rPr>
              <a:t>expand</a:t>
            </a:r>
            <a:r>
              <a:rPr dirty="0" sz="2100" spc="-11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70">
                <a:solidFill>
                  <a:srgbClr val="331B0D"/>
                </a:solidFill>
                <a:latin typeface="Verdana"/>
                <a:cs typeface="Verdana"/>
              </a:rPr>
              <a:t>this</a:t>
            </a:r>
            <a:r>
              <a:rPr dirty="0" sz="2100" spc="-7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35">
                <a:solidFill>
                  <a:srgbClr val="331B0D"/>
                </a:solidFill>
                <a:latin typeface="Verdana"/>
                <a:cs typeface="Verdana"/>
              </a:rPr>
              <a:t>toolkit</a:t>
            </a:r>
            <a:r>
              <a:rPr dirty="0" sz="2100" spc="-7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20">
                <a:solidFill>
                  <a:srgbClr val="331B0D"/>
                </a:solidFill>
                <a:latin typeface="Verdana"/>
                <a:cs typeface="Verdana"/>
              </a:rPr>
              <a:t>to</a:t>
            </a:r>
            <a:r>
              <a:rPr dirty="0" sz="2100" spc="-7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>
                <a:solidFill>
                  <a:srgbClr val="331B0D"/>
                </a:solidFill>
                <a:latin typeface="Verdana"/>
                <a:cs typeface="Verdana"/>
              </a:rPr>
              <a:t>people</a:t>
            </a:r>
            <a:r>
              <a:rPr dirty="0" sz="2100" spc="-7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25">
                <a:solidFill>
                  <a:srgbClr val="331B0D"/>
                </a:solidFill>
                <a:latin typeface="Verdana"/>
                <a:cs typeface="Verdana"/>
              </a:rPr>
              <a:t>who </a:t>
            </a:r>
            <a:r>
              <a:rPr dirty="0" sz="2100">
                <a:solidFill>
                  <a:srgbClr val="331B0D"/>
                </a:solidFill>
                <a:latin typeface="Verdana"/>
                <a:cs typeface="Verdana"/>
              </a:rPr>
              <a:t>feel</a:t>
            </a:r>
            <a:r>
              <a:rPr dirty="0" sz="2100" spc="-114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75">
                <a:solidFill>
                  <a:srgbClr val="331B0D"/>
                </a:solidFill>
                <a:latin typeface="Verdana"/>
                <a:cs typeface="Verdana"/>
              </a:rPr>
              <a:t>intimidated</a:t>
            </a:r>
            <a:r>
              <a:rPr dirty="0" sz="2100" spc="-114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40">
                <a:solidFill>
                  <a:srgbClr val="331B0D"/>
                </a:solidFill>
                <a:latin typeface="Verdana"/>
                <a:cs typeface="Verdana"/>
              </a:rPr>
              <a:t>by</a:t>
            </a:r>
            <a:r>
              <a:rPr dirty="0" sz="2100" spc="-114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25">
                <a:solidFill>
                  <a:srgbClr val="331B0D"/>
                </a:solidFill>
                <a:latin typeface="Verdana"/>
                <a:cs typeface="Verdana"/>
              </a:rPr>
              <a:t>control</a:t>
            </a:r>
            <a:r>
              <a:rPr dirty="0" sz="2100" spc="-11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10">
                <a:solidFill>
                  <a:srgbClr val="331B0D"/>
                </a:solidFill>
                <a:latin typeface="Verdana"/>
                <a:cs typeface="Verdana"/>
              </a:rPr>
              <a:t>systems.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310"/>
              </a:spcBef>
            </a:pPr>
            <a:r>
              <a:rPr dirty="0" sz="2400" spc="-40" b="1">
                <a:solidFill>
                  <a:srgbClr val="B42323"/>
                </a:solidFill>
                <a:latin typeface="Tahoma"/>
                <a:cs typeface="Tahoma"/>
              </a:rPr>
              <a:t>Future</a:t>
            </a:r>
            <a:r>
              <a:rPr dirty="0" sz="2400" spc="-135" b="1">
                <a:solidFill>
                  <a:srgbClr val="B42323"/>
                </a:solidFill>
                <a:latin typeface="Tahoma"/>
                <a:cs typeface="Tahoma"/>
              </a:rPr>
              <a:t> </a:t>
            </a:r>
            <a:r>
              <a:rPr dirty="0" sz="2400" spc="90" b="1">
                <a:solidFill>
                  <a:srgbClr val="B42323"/>
                </a:solidFill>
                <a:latin typeface="Tahoma"/>
                <a:cs typeface="Tahoma"/>
              </a:rPr>
              <a:t>Scope</a:t>
            </a:r>
            <a:endParaRPr sz="2400">
              <a:latin typeface="Tahoma"/>
              <a:cs typeface="Tahoma"/>
            </a:endParaRPr>
          </a:p>
          <a:p>
            <a:pPr marL="465455" marR="5080">
              <a:lnSpc>
                <a:spcPct val="116100"/>
              </a:lnSpc>
              <a:spcBef>
                <a:spcPts val="1240"/>
              </a:spcBef>
            </a:pPr>
            <a:r>
              <a:rPr dirty="0" sz="2100" spc="-90">
                <a:solidFill>
                  <a:srgbClr val="331B0D"/>
                </a:solidFill>
                <a:latin typeface="Verdana"/>
                <a:cs typeface="Verdana"/>
              </a:rPr>
              <a:t>Kalman</a:t>
            </a:r>
            <a:r>
              <a:rPr dirty="0" sz="2100" spc="-15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>
                <a:solidFill>
                  <a:srgbClr val="331B0D"/>
                </a:solidFill>
                <a:latin typeface="Verdana"/>
                <a:cs typeface="Verdana"/>
              </a:rPr>
              <a:t>&amp;</a:t>
            </a:r>
            <a:r>
              <a:rPr dirty="0" sz="2100" spc="-18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70">
                <a:solidFill>
                  <a:srgbClr val="331B0D"/>
                </a:solidFill>
                <a:latin typeface="Verdana"/>
                <a:cs typeface="Verdana"/>
              </a:rPr>
              <a:t>Filtering:</a:t>
            </a:r>
            <a:r>
              <a:rPr dirty="0" sz="2100" spc="27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50">
                <a:solidFill>
                  <a:srgbClr val="331B0D"/>
                </a:solidFill>
                <a:latin typeface="Verdana"/>
                <a:cs typeface="Verdana"/>
              </a:rPr>
              <a:t>the</a:t>
            </a:r>
            <a:r>
              <a:rPr dirty="0" sz="2100" spc="-15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75">
                <a:solidFill>
                  <a:srgbClr val="331B0D"/>
                </a:solidFill>
                <a:latin typeface="Verdana"/>
                <a:cs typeface="Verdana"/>
              </a:rPr>
              <a:t>next</a:t>
            </a:r>
            <a:r>
              <a:rPr dirty="0" sz="2100" spc="-15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105">
                <a:solidFill>
                  <a:srgbClr val="331B0D"/>
                </a:solidFill>
                <a:latin typeface="Verdana"/>
                <a:cs typeface="Verdana"/>
              </a:rPr>
              <a:t>step:</a:t>
            </a:r>
            <a:r>
              <a:rPr dirty="0" sz="2100" spc="-15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75">
                <a:solidFill>
                  <a:srgbClr val="331B0D"/>
                </a:solidFill>
                <a:latin typeface="Verdana"/>
                <a:cs typeface="Verdana"/>
              </a:rPr>
              <a:t>with</a:t>
            </a:r>
            <a:r>
              <a:rPr dirty="0" sz="2100" spc="-15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70">
                <a:solidFill>
                  <a:srgbClr val="331B0D"/>
                </a:solidFill>
                <a:latin typeface="Verdana"/>
                <a:cs typeface="Verdana"/>
              </a:rPr>
              <a:t>state-</a:t>
            </a:r>
            <a:r>
              <a:rPr dirty="0" sz="2100" spc="-10">
                <a:solidFill>
                  <a:srgbClr val="331B0D"/>
                </a:solidFill>
                <a:latin typeface="Verdana"/>
                <a:cs typeface="Verdana"/>
              </a:rPr>
              <a:t>space </a:t>
            </a:r>
            <a:r>
              <a:rPr dirty="0" sz="2100" spc="-65">
                <a:solidFill>
                  <a:srgbClr val="331B0D"/>
                </a:solidFill>
                <a:latin typeface="Verdana"/>
                <a:cs typeface="Verdana"/>
              </a:rPr>
              <a:t>and</a:t>
            </a:r>
            <a:r>
              <a:rPr dirty="0" sz="2100" spc="-8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45">
                <a:solidFill>
                  <a:srgbClr val="331B0D"/>
                </a:solidFill>
                <a:latin typeface="Verdana"/>
                <a:cs typeface="Verdana"/>
              </a:rPr>
              <a:t>controllability/observability</a:t>
            </a:r>
            <a:r>
              <a:rPr dirty="0" sz="2100" spc="-8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40">
                <a:solidFill>
                  <a:srgbClr val="331B0D"/>
                </a:solidFill>
                <a:latin typeface="Verdana"/>
                <a:cs typeface="Verdana"/>
              </a:rPr>
              <a:t>work</a:t>
            </a:r>
            <a:r>
              <a:rPr dirty="0" sz="2100" spc="-8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50">
                <a:solidFill>
                  <a:srgbClr val="331B0D"/>
                </a:solidFill>
                <a:latin typeface="Verdana"/>
                <a:cs typeface="Verdana"/>
              </a:rPr>
              <a:t>already</a:t>
            </a:r>
            <a:r>
              <a:rPr dirty="0" sz="2100" spc="-8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10">
                <a:solidFill>
                  <a:srgbClr val="331B0D"/>
                </a:solidFill>
                <a:latin typeface="Verdana"/>
                <a:cs typeface="Verdana"/>
              </a:rPr>
              <a:t>done, </a:t>
            </a:r>
            <a:r>
              <a:rPr dirty="0" sz="2100" spc="-50">
                <a:solidFill>
                  <a:srgbClr val="331B0D"/>
                </a:solidFill>
                <a:latin typeface="Verdana"/>
                <a:cs typeface="Verdana"/>
              </a:rPr>
              <a:t>extending</a:t>
            </a:r>
            <a:r>
              <a:rPr dirty="0" sz="2100" spc="-13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85">
                <a:solidFill>
                  <a:srgbClr val="331B0D"/>
                </a:solidFill>
                <a:latin typeface="Verdana"/>
                <a:cs typeface="Verdana"/>
              </a:rPr>
              <a:t>into</a:t>
            </a:r>
            <a:r>
              <a:rPr dirty="0" sz="2100" spc="-13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90">
                <a:solidFill>
                  <a:srgbClr val="331B0D"/>
                </a:solidFill>
                <a:latin typeface="Verdana"/>
                <a:cs typeface="Verdana"/>
              </a:rPr>
              <a:t>Kalman</a:t>
            </a:r>
            <a:r>
              <a:rPr dirty="0" sz="2100" spc="-13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65">
                <a:solidFill>
                  <a:srgbClr val="331B0D"/>
                </a:solidFill>
                <a:latin typeface="Verdana"/>
                <a:cs typeface="Verdana"/>
              </a:rPr>
              <a:t>filtering</a:t>
            </a:r>
            <a:r>
              <a:rPr dirty="0" sz="2100" spc="-13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65">
                <a:solidFill>
                  <a:srgbClr val="331B0D"/>
                </a:solidFill>
                <a:latin typeface="Verdana"/>
                <a:cs typeface="Verdana"/>
              </a:rPr>
              <a:t>and</a:t>
            </a:r>
            <a:r>
              <a:rPr dirty="0" sz="2100" spc="-13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35">
                <a:solidFill>
                  <a:srgbClr val="331B0D"/>
                </a:solidFill>
                <a:latin typeface="Verdana"/>
                <a:cs typeface="Verdana"/>
              </a:rPr>
              <a:t>related</a:t>
            </a:r>
            <a:r>
              <a:rPr dirty="0" sz="2100" spc="-13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30">
                <a:solidFill>
                  <a:srgbClr val="331B0D"/>
                </a:solidFill>
                <a:latin typeface="Verdana"/>
                <a:cs typeface="Verdana"/>
              </a:rPr>
              <a:t>estimation </a:t>
            </a:r>
            <a:r>
              <a:rPr dirty="0" sz="2100">
                <a:solidFill>
                  <a:srgbClr val="331B0D"/>
                </a:solidFill>
                <a:latin typeface="Verdana"/>
                <a:cs typeface="Verdana"/>
              </a:rPr>
              <a:t>tools</a:t>
            </a:r>
            <a:r>
              <a:rPr dirty="0" sz="2100" spc="-12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10">
                <a:solidFill>
                  <a:srgbClr val="331B0D"/>
                </a:solidFill>
                <a:latin typeface="Verdana"/>
                <a:cs typeface="Verdana"/>
              </a:rPr>
              <a:t>is</a:t>
            </a:r>
            <a:r>
              <a:rPr dirty="0" sz="2100" spc="-12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50">
                <a:solidFill>
                  <a:srgbClr val="331B0D"/>
                </a:solidFill>
                <a:latin typeface="Verdana"/>
                <a:cs typeface="Verdana"/>
              </a:rPr>
              <a:t>the</a:t>
            </a:r>
            <a:r>
              <a:rPr dirty="0" sz="2100" spc="-12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>
                <a:solidFill>
                  <a:srgbClr val="331B0D"/>
                </a:solidFill>
                <a:latin typeface="Verdana"/>
                <a:cs typeface="Verdana"/>
              </a:rPr>
              <a:t>logical</a:t>
            </a:r>
            <a:r>
              <a:rPr dirty="0" sz="2100" spc="-12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75">
                <a:solidFill>
                  <a:srgbClr val="331B0D"/>
                </a:solidFill>
                <a:latin typeface="Verdana"/>
                <a:cs typeface="Verdana"/>
              </a:rPr>
              <a:t>next</a:t>
            </a:r>
            <a:r>
              <a:rPr dirty="0" sz="2100" spc="-12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40">
                <a:solidFill>
                  <a:srgbClr val="331B0D"/>
                </a:solidFill>
                <a:latin typeface="Verdana"/>
                <a:cs typeface="Verdana"/>
              </a:rPr>
              <a:t>milestone</a:t>
            </a:r>
            <a:r>
              <a:rPr dirty="0" sz="2100" spc="-12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50">
                <a:solidFill>
                  <a:srgbClr val="331B0D"/>
                </a:solidFill>
                <a:latin typeface="Verdana"/>
                <a:cs typeface="Verdana"/>
              </a:rPr>
              <a:t>for</a:t>
            </a:r>
            <a:r>
              <a:rPr dirty="0" sz="2100" spc="-12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50">
                <a:solidFill>
                  <a:srgbClr val="331B0D"/>
                </a:solidFill>
                <a:latin typeface="Verdana"/>
                <a:cs typeface="Verdana"/>
              </a:rPr>
              <a:t>the</a:t>
            </a:r>
            <a:r>
              <a:rPr dirty="0" sz="2100" spc="-12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10">
                <a:solidFill>
                  <a:srgbClr val="331B0D"/>
                </a:solidFill>
                <a:latin typeface="Verdana"/>
                <a:cs typeface="Verdana"/>
              </a:rPr>
              <a:t>toolbox.</a:t>
            </a:r>
            <a:endParaRPr sz="21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70"/>
              </a:spcBef>
            </a:pPr>
            <a:endParaRPr sz="2100">
              <a:latin typeface="Verdana"/>
              <a:cs typeface="Verdana"/>
            </a:endParaRPr>
          </a:p>
          <a:p>
            <a:pPr marL="465455" marR="364490">
              <a:lnSpc>
                <a:spcPct val="116100"/>
              </a:lnSpc>
              <a:spcBef>
                <a:spcPts val="5"/>
              </a:spcBef>
            </a:pPr>
            <a:r>
              <a:rPr dirty="0" sz="2100" spc="-45">
                <a:solidFill>
                  <a:srgbClr val="331B0D"/>
                </a:solidFill>
                <a:latin typeface="Verdana"/>
                <a:cs typeface="Verdana"/>
              </a:rPr>
              <a:t>tf</a:t>
            </a:r>
            <a:r>
              <a:rPr dirty="0" sz="2100" spc="-13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>
                <a:solidFill>
                  <a:srgbClr val="331B0D"/>
                </a:solidFill>
                <a:latin typeface="Verdana"/>
                <a:cs typeface="Verdana"/>
              </a:rPr>
              <a:t>&amp;</a:t>
            </a:r>
            <a:r>
              <a:rPr dirty="0" sz="2100" spc="-14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90">
                <a:solidFill>
                  <a:srgbClr val="331B0D"/>
                </a:solidFill>
                <a:latin typeface="Verdana"/>
                <a:cs typeface="Verdana"/>
              </a:rPr>
              <a:t>bode:</a:t>
            </a:r>
            <a:r>
              <a:rPr dirty="0" sz="2100" spc="-14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>
                <a:solidFill>
                  <a:srgbClr val="331B0D"/>
                </a:solidFill>
                <a:latin typeface="Verdana"/>
                <a:cs typeface="Verdana"/>
              </a:rPr>
              <a:t>these</a:t>
            </a:r>
            <a:r>
              <a:rPr dirty="0" sz="2100" spc="-14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>
                <a:solidFill>
                  <a:srgbClr val="331B0D"/>
                </a:solidFill>
                <a:latin typeface="Verdana"/>
                <a:cs typeface="Verdana"/>
              </a:rPr>
              <a:t>two</a:t>
            </a:r>
            <a:r>
              <a:rPr dirty="0" sz="2100" spc="-14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70">
                <a:solidFill>
                  <a:srgbClr val="331B0D"/>
                </a:solidFill>
                <a:latin typeface="Verdana"/>
                <a:cs typeface="Verdana"/>
              </a:rPr>
              <a:t>are</a:t>
            </a:r>
            <a:r>
              <a:rPr dirty="0" sz="2100" spc="-14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55">
                <a:solidFill>
                  <a:srgbClr val="331B0D"/>
                </a:solidFill>
                <a:latin typeface="Verdana"/>
                <a:cs typeface="Verdana"/>
              </a:rPr>
              <a:t>frequently</a:t>
            </a:r>
            <a:r>
              <a:rPr dirty="0" sz="2100" spc="-13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>
                <a:solidFill>
                  <a:srgbClr val="331B0D"/>
                </a:solidFill>
                <a:latin typeface="Verdana"/>
                <a:cs typeface="Verdana"/>
              </a:rPr>
              <a:t>used</a:t>
            </a:r>
            <a:r>
              <a:rPr dirty="0" sz="2100" spc="-14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10">
                <a:solidFill>
                  <a:srgbClr val="331B0D"/>
                </a:solidFill>
                <a:latin typeface="Verdana"/>
                <a:cs typeface="Verdana"/>
              </a:rPr>
              <a:t>functions </a:t>
            </a:r>
            <a:r>
              <a:rPr dirty="0" sz="2100" spc="-85">
                <a:solidFill>
                  <a:srgbClr val="331B0D"/>
                </a:solidFill>
                <a:latin typeface="Verdana"/>
                <a:cs typeface="Verdana"/>
              </a:rPr>
              <a:t>that</a:t>
            </a:r>
            <a:r>
              <a:rPr dirty="0" sz="2100" spc="-13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>
                <a:solidFill>
                  <a:srgbClr val="331B0D"/>
                </a:solidFill>
                <a:latin typeface="Verdana"/>
                <a:cs typeface="Verdana"/>
              </a:rPr>
              <a:t>need</a:t>
            </a:r>
            <a:r>
              <a:rPr dirty="0" sz="2100" spc="-13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20">
                <a:solidFill>
                  <a:srgbClr val="331B0D"/>
                </a:solidFill>
                <a:latin typeface="Verdana"/>
                <a:cs typeface="Verdana"/>
              </a:rPr>
              <a:t>to</a:t>
            </a:r>
            <a:r>
              <a:rPr dirty="0" sz="2100" spc="-13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>
                <a:solidFill>
                  <a:srgbClr val="331B0D"/>
                </a:solidFill>
                <a:latin typeface="Verdana"/>
                <a:cs typeface="Verdana"/>
              </a:rPr>
              <a:t>be</a:t>
            </a:r>
            <a:r>
              <a:rPr dirty="0" sz="2100" spc="-13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60">
                <a:solidFill>
                  <a:srgbClr val="331B0D"/>
                </a:solidFill>
                <a:latin typeface="Verdana"/>
                <a:cs typeface="Verdana"/>
              </a:rPr>
              <a:t>revamped</a:t>
            </a:r>
            <a:r>
              <a:rPr dirty="0" sz="2100" spc="-13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120">
                <a:solidFill>
                  <a:srgbClr val="331B0D"/>
                </a:solidFill>
                <a:latin typeface="Verdana"/>
                <a:cs typeface="Verdana"/>
              </a:rPr>
              <a:t>in</a:t>
            </a:r>
            <a:r>
              <a:rPr dirty="0" sz="2100" spc="-13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10">
                <a:solidFill>
                  <a:srgbClr val="331B0D"/>
                </a:solidFill>
                <a:latin typeface="Verdana"/>
                <a:cs typeface="Verdana"/>
              </a:rPr>
              <a:t>Scilab</a:t>
            </a:r>
            <a:endParaRPr sz="21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20750" y="2399605"/>
            <a:ext cx="4464050" cy="3664585"/>
          </a:xfrm>
          <a:prstGeom prst="rect"/>
        </p:spPr>
        <p:txBody>
          <a:bodyPr wrap="square" lIns="0" tIns="347980" rIns="0" bIns="0" rtlCol="0" vert="horz">
            <a:spAutoFit/>
          </a:bodyPr>
          <a:lstStyle/>
          <a:p>
            <a:pPr marL="12700" marR="5080">
              <a:lnSpc>
                <a:spcPts val="13000"/>
              </a:lnSpc>
              <a:spcBef>
                <a:spcPts val="2740"/>
              </a:spcBef>
            </a:pPr>
            <a:r>
              <a:rPr dirty="0" sz="13050" spc="-1190"/>
              <a:t>T</a:t>
            </a:r>
            <a:r>
              <a:rPr dirty="0" sz="13050" spc="-1290"/>
              <a:t>h</a:t>
            </a:r>
            <a:r>
              <a:rPr dirty="0" sz="13050" spc="-1255"/>
              <a:t>a</a:t>
            </a:r>
            <a:r>
              <a:rPr dirty="0" sz="13050" spc="-1300"/>
              <a:t>n</a:t>
            </a:r>
            <a:r>
              <a:rPr dirty="0" sz="13050" spc="-425"/>
              <a:t>k</a:t>
            </a:r>
            <a:r>
              <a:rPr dirty="0" sz="13050" spc="-1095"/>
              <a:t> </a:t>
            </a:r>
            <a:r>
              <a:rPr dirty="0" sz="13050" spc="-2170"/>
              <a:t>Y</a:t>
            </a:r>
            <a:r>
              <a:rPr dirty="0" sz="13050" spc="-725"/>
              <a:t>o</a:t>
            </a:r>
            <a:r>
              <a:rPr dirty="0" sz="13050" spc="25"/>
              <a:t>u</a:t>
            </a:r>
            <a:endParaRPr sz="1305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385"/>
              <a:t>Overview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16000" y="1002696"/>
            <a:ext cx="2536190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125" b="1">
                <a:solidFill>
                  <a:srgbClr val="B42323"/>
                </a:solidFill>
                <a:latin typeface="Tahoma"/>
                <a:cs typeface="Tahoma"/>
              </a:rPr>
              <a:t>INTRODUCTION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5799"/>
              </a:lnSpc>
              <a:spcBef>
                <a:spcPts val="100"/>
              </a:spcBef>
            </a:pPr>
            <a:r>
              <a:rPr dirty="0" spc="-55"/>
              <a:t>This</a:t>
            </a:r>
            <a:r>
              <a:rPr dirty="0" spc="-210"/>
              <a:t> </a:t>
            </a:r>
            <a:r>
              <a:rPr dirty="0" spc="-55"/>
              <a:t>project</a:t>
            </a:r>
            <a:r>
              <a:rPr dirty="0" spc="-210"/>
              <a:t> </a:t>
            </a:r>
            <a:r>
              <a:rPr dirty="0" spc="-95"/>
              <a:t>involves</a:t>
            </a:r>
            <a:r>
              <a:rPr dirty="0" spc="-210"/>
              <a:t> </a:t>
            </a:r>
            <a:r>
              <a:rPr dirty="0" spc="-105"/>
              <a:t>translating</a:t>
            </a:r>
            <a:r>
              <a:rPr dirty="0" spc="-210"/>
              <a:t> </a:t>
            </a:r>
            <a:r>
              <a:rPr dirty="0" spc="-80"/>
              <a:t>control-</a:t>
            </a:r>
            <a:r>
              <a:rPr dirty="0" spc="-55"/>
              <a:t>system</a:t>
            </a:r>
            <a:r>
              <a:rPr dirty="0" spc="-210"/>
              <a:t> </a:t>
            </a:r>
            <a:r>
              <a:rPr dirty="0" spc="-50"/>
              <a:t>functions</a:t>
            </a:r>
            <a:r>
              <a:rPr dirty="0" spc="-210"/>
              <a:t> </a:t>
            </a:r>
            <a:r>
              <a:rPr dirty="0" spc="-125"/>
              <a:t>from</a:t>
            </a:r>
            <a:r>
              <a:rPr dirty="0" spc="-204"/>
              <a:t> </a:t>
            </a:r>
            <a:r>
              <a:rPr dirty="0" spc="-10"/>
              <a:t>GNU</a:t>
            </a:r>
            <a:r>
              <a:rPr dirty="0" spc="-210"/>
              <a:t> </a:t>
            </a:r>
            <a:r>
              <a:rPr dirty="0" spc="-10"/>
              <a:t>Octave </a:t>
            </a:r>
            <a:r>
              <a:rPr dirty="0" spc="-130"/>
              <a:t>into</a:t>
            </a:r>
            <a:r>
              <a:rPr dirty="0" spc="-215"/>
              <a:t> </a:t>
            </a:r>
            <a:r>
              <a:rPr dirty="0" spc="-55"/>
              <a:t>Scilab,</a:t>
            </a:r>
            <a:r>
              <a:rPr dirty="0" spc="-210"/>
              <a:t> </a:t>
            </a:r>
            <a:r>
              <a:rPr dirty="0" spc="-45"/>
              <a:t>producing</a:t>
            </a:r>
            <a:r>
              <a:rPr dirty="0" spc="-210"/>
              <a:t> </a:t>
            </a:r>
            <a:r>
              <a:rPr dirty="0" spc="-135"/>
              <a:t>faithful,</a:t>
            </a:r>
            <a:r>
              <a:rPr dirty="0" spc="-210"/>
              <a:t> </a:t>
            </a:r>
            <a:r>
              <a:rPr dirty="0" spc="-95"/>
              <a:t>working</a:t>
            </a:r>
            <a:r>
              <a:rPr dirty="0" spc="-210"/>
              <a:t> </a:t>
            </a:r>
            <a:r>
              <a:rPr dirty="0" spc="-20"/>
              <a:t>equivalents.</a:t>
            </a:r>
          </a:p>
          <a:p>
            <a:pPr>
              <a:lnSpc>
                <a:spcPct val="100000"/>
              </a:lnSpc>
              <a:spcBef>
                <a:spcPts val="590"/>
              </a:spcBef>
            </a:pPr>
          </a:p>
          <a:p>
            <a:pPr algn="just" marL="12700" marR="527685">
              <a:lnSpc>
                <a:spcPct val="115799"/>
              </a:lnSpc>
            </a:pPr>
            <a:r>
              <a:rPr dirty="0" spc="-15">
                <a:solidFill>
                  <a:srgbClr val="B42323"/>
                </a:solidFill>
              </a:rPr>
              <a:t>The</a:t>
            </a:r>
            <a:r>
              <a:rPr dirty="0" spc="-245">
                <a:solidFill>
                  <a:srgbClr val="B42323"/>
                </a:solidFill>
              </a:rPr>
              <a:t> </a:t>
            </a:r>
            <a:r>
              <a:rPr dirty="0" spc="10">
                <a:solidFill>
                  <a:srgbClr val="B42323"/>
                </a:solidFill>
              </a:rPr>
              <a:t>goal</a:t>
            </a:r>
            <a:r>
              <a:rPr dirty="0" spc="-245">
                <a:solidFill>
                  <a:srgbClr val="B42323"/>
                </a:solidFill>
              </a:rPr>
              <a:t> </a:t>
            </a:r>
            <a:r>
              <a:rPr dirty="0" spc="-35">
                <a:solidFill>
                  <a:srgbClr val="B42323"/>
                </a:solidFill>
              </a:rPr>
              <a:t>is</a:t>
            </a:r>
            <a:r>
              <a:rPr dirty="0" spc="-245">
                <a:solidFill>
                  <a:srgbClr val="B42323"/>
                </a:solidFill>
              </a:rPr>
              <a:t> </a:t>
            </a:r>
            <a:r>
              <a:rPr dirty="0" spc="-85">
                <a:solidFill>
                  <a:srgbClr val="B42323"/>
                </a:solidFill>
              </a:rPr>
              <a:t>a</a:t>
            </a:r>
            <a:r>
              <a:rPr dirty="0" spc="-245">
                <a:solidFill>
                  <a:srgbClr val="B42323"/>
                </a:solidFill>
              </a:rPr>
              <a:t> </a:t>
            </a:r>
            <a:r>
              <a:rPr dirty="0" spc="-5">
                <a:solidFill>
                  <a:srgbClr val="B42323"/>
                </a:solidFill>
              </a:rPr>
              <a:t>Scilab</a:t>
            </a:r>
            <a:r>
              <a:rPr dirty="0" spc="-245">
                <a:solidFill>
                  <a:srgbClr val="B42323"/>
                </a:solidFill>
              </a:rPr>
              <a:t> </a:t>
            </a:r>
            <a:r>
              <a:rPr dirty="0" spc="-125">
                <a:solidFill>
                  <a:srgbClr val="B42323"/>
                </a:solidFill>
              </a:rPr>
              <a:t>library</a:t>
            </a:r>
            <a:r>
              <a:rPr dirty="0" spc="-245">
                <a:solidFill>
                  <a:srgbClr val="B42323"/>
                </a:solidFill>
              </a:rPr>
              <a:t> </a:t>
            </a:r>
            <a:r>
              <a:rPr dirty="0" spc="-135">
                <a:solidFill>
                  <a:srgbClr val="B42323"/>
                </a:solidFill>
              </a:rPr>
              <a:t>that</a:t>
            </a:r>
            <a:r>
              <a:rPr dirty="0" spc="-245">
                <a:solidFill>
                  <a:srgbClr val="B42323"/>
                </a:solidFill>
              </a:rPr>
              <a:t> </a:t>
            </a:r>
            <a:r>
              <a:rPr dirty="0" spc="-140">
                <a:solidFill>
                  <a:srgbClr val="B42323"/>
                </a:solidFill>
              </a:rPr>
              <a:t>mirrors</a:t>
            </a:r>
            <a:r>
              <a:rPr dirty="0" spc="-245">
                <a:solidFill>
                  <a:srgbClr val="B42323"/>
                </a:solidFill>
              </a:rPr>
              <a:t> </a:t>
            </a:r>
            <a:r>
              <a:rPr dirty="0" spc="-50">
                <a:solidFill>
                  <a:srgbClr val="B42323"/>
                </a:solidFill>
              </a:rPr>
              <a:t>Octave's</a:t>
            </a:r>
            <a:r>
              <a:rPr dirty="0" spc="-245">
                <a:solidFill>
                  <a:srgbClr val="B42323"/>
                </a:solidFill>
              </a:rPr>
              <a:t> </a:t>
            </a:r>
            <a:r>
              <a:rPr dirty="0" spc="-345">
                <a:solidFill>
                  <a:srgbClr val="B42323"/>
                </a:solidFill>
              </a:rPr>
              <a:t>LTI</a:t>
            </a:r>
            <a:r>
              <a:rPr dirty="0" spc="-245">
                <a:solidFill>
                  <a:srgbClr val="B42323"/>
                </a:solidFill>
              </a:rPr>
              <a:t> </a:t>
            </a:r>
            <a:r>
              <a:rPr dirty="0" spc="10">
                <a:solidFill>
                  <a:srgbClr val="B42323"/>
                </a:solidFill>
              </a:rPr>
              <a:t>Syncope</a:t>
            </a:r>
            <a:r>
              <a:rPr dirty="0" spc="-245">
                <a:solidFill>
                  <a:srgbClr val="B42323"/>
                </a:solidFill>
              </a:rPr>
              <a:t> </a:t>
            </a:r>
            <a:r>
              <a:rPr dirty="0" spc="-85">
                <a:solidFill>
                  <a:srgbClr val="B42323"/>
                </a:solidFill>
              </a:rPr>
              <a:t>and</a:t>
            </a:r>
            <a:r>
              <a:rPr dirty="0" spc="-245">
                <a:solidFill>
                  <a:srgbClr val="B42323"/>
                </a:solidFill>
              </a:rPr>
              <a:t> </a:t>
            </a:r>
            <a:r>
              <a:rPr dirty="0" spc="-30">
                <a:solidFill>
                  <a:srgbClr val="B42323"/>
                </a:solidFill>
              </a:rPr>
              <a:t>control</a:t>
            </a:r>
            <a:r>
              <a:rPr dirty="0">
                <a:solidFill>
                  <a:srgbClr val="B42323"/>
                </a:solidFill>
              </a:rPr>
              <a:t> </a:t>
            </a:r>
            <a:r>
              <a:rPr dirty="0" spc="-15">
                <a:solidFill>
                  <a:srgbClr val="B42323"/>
                </a:solidFill>
              </a:rPr>
              <a:t>toolbox</a:t>
            </a:r>
            <a:r>
              <a:rPr dirty="0" spc="-245">
                <a:solidFill>
                  <a:srgbClr val="B42323"/>
                </a:solidFill>
              </a:rPr>
              <a:t> </a:t>
            </a:r>
            <a:r>
              <a:rPr dirty="0" spc="-130">
                <a:solidFill>
                  <a:srgbClr val="B42323"/>
                </a:solidFill>
              </a:rPr>
              <a:t>behavior.</a:t>
            </a:r>
            <a:r>
              <a:rPr dirty="0" spc="-245">
                <a:solidFill>
                  <a:srgbClr val="B42323"/>
                </a:solidFill>
              </a:rPr>
              <a:t> </a:t>
            </a:r>
            <a:r>
              <a:rPr dirty="0" spc="-355">
                <a:solidFill>
                  <a:srgbClr val="B42323"/>
                </a:solidFill>
              </a:rPr>
              <a:t>It</a:t>
            </a:r>
            <a:r>
              <a:rPr dirty="0" spc="-245">
                <a:solidFill>
                  <a:srgbClr val="B42323"/>
                </a:solidFill>
              </a:rPr>
              <a:t> </a:t>
            </a:r>
            <a:r>
              <a:rPr dirty="0" spc="-45">
                <a:solidFill>
                  <a:srgbClr val="B42323"/>
                </a:solidFill>
              </a:rPr>
              <a:t>should</a:t>
            </a:r>
            <a:r>
              <a:rPr dirty="0" spc="-245">
                <a:solidFill>
                  <a:srgbClr val="B42323"/>
                </a:solidFill>
              </a:rPr>
              <a:t> </a:t>
            </a:r>
            <a:r>
              <a:rPr dirty="0" spc="65">
                <a:solidFill>
                  <a:srgbClr val="B42323"/>
                </a:solidFill>
              </a:rPr>
              <a:t>be</a:t>
            </a:r>
            <a:r>
              <a:rPr dirty="0" spc="-245">
                <a:solidFill>
                  <a:srgbClr val="B42323"/>
                </a:solidFill>
              </a:rPr>
              <a:t> </a:t>
            </a:r>
            <a:r>
              <a:rPr dirty="0" spc="-55">
                <a:solidFill>
                  <a:srgbClr val="B42323"/>
                </a:solidFill>
              </a:rPr>
              <a:t>covering</a:t>
            </a:r>
            <a:r>
              <a:rPr dirty="0" spc="-245">
                <a:solidFill>
                  <a:srgbClr val="B42323"/>
                </a:solidFill>
              </a:rPr>
              <a:t> </a:t>
            </a:r>
            <a:r>
              <a:rPr dirty="0" spc="-100">
                <a:solidFill>
                  <a:srgbClr val="B42323"/>
                </a:solidFill>
              </a:rPr>
              <a:t>state-</a:t>
            </a:r>
            <a:r>
              <a:rPr dirty="0" spc="80">
                <a:solidFill>
                  <a:srgbClr val="B42323"/>
                </a:solidFill>
              </a:rPr>
              <a:t>space</a:t>
            </a:r>
            <a:r>
              <a:rPr dirty="0" spc="-245">
                <a:solidFill>
                  <a:srgbClr val="B42323"/>
                </a:solidFill>
              </a:rPr>
              <a:t> </a:t>
            </a:r>
            <a:r>
              <a:rPr dirty="0" spc="-85">
                <a:solidFill>
                  <a:srgbClr val="B42323"/>
                </a:solidFill>
              </a:rPr>
              <a:t>and</a:t>
            </a:r>
            <a:r>
              <a:rPr dirty="0" spc="-245">
                <a:solidFill>
                  <a:srgbClr val="B42323"/>
                </a:solidFill>
              </a:rPr>
              <a:t> </a:t>
            </a:r>
            <a:r>
              <a:rPr dirty="0" spc="-145">
                <a:solidFill>
                  <a:srgbClr val="B42323"/>
                </a:solidFill>
              </a:rPr>
              <a:t>transfer-</a:t>
            </a:r>
            <a:r>
              <a:rPr dirty="0" spc="-65">
                <a:solidFill>
                  <a:srgbClr val="B42323"/>
                </a:solidFill>
              </a:rPr>
              <a:t>function</a:t>
            </a:r>
            <a:r>
              <a:rPr dirty="0" spc="-110">
                <a:solidFill>
                  <a:srgbClr val="B42323"/>
                </a:solidFill>
              </a:rPr>
              <a:t> </a:t>
            </a:r>
            <a:r>
              <a:rPr dirty="0" spc="-50">
                <a:solidFill>
                  <a:srgbClr val="B42323"/>
                </a:solidFill>
              </a:rPr>
              <a:t>models,</a:t>
            </a:r>
            <a:r>
              <a:rPr dirty="0" spc="-245">
                <a:solidFill>
                  <a:srgbClr val="B42323"/>
                </a:solidFill>
              </a:rPr>
              <a:t> </a:t>
            </a:r>
            <a:r>
              <a:rPr dirty="0" spc="-85">
                <a:solidFill>
                  <a:srgbClr val="B42323"/>
                </a:solidFill>
              </a:rPr>
              <a:t>and</a:t>
            </a:r>
            <a:r>
              <a:rPr dirty="0" spc="-245">
                <a:solidFill>
                  <a:srgbClr val="B42323"/>
                </a:solidFill>
              </a:rPr>
              <a:t> </a:t>
            </a:r>
            <a:r>
              <a:rPr dirty="0" spc="-30">
                <a:solidFill>
                  <a:srgbClr val="B42323"/>
                </a:solidFill>
              </a:rPr>
              <a:t>control</a:t>
            </a:r>
            <a:r>
              <a:rPr dirty="0" spc="-245">
                <a:solidFill>
                  <a:srgbClr val="B42323"/>
                </a:solidFill>
              </a:rPr>
              <a:t> </a:t>
            </a:r>
            <a:r>
              <a:rPr dirty="0" spc="-125">
                <a:solidFill>
                  <a:srgbClr val="B42323"/>
                </a:solidFill>
              </a:rPr>
              <a:t>(Riccati-</a:t>
            </a:r>
            <a:r>
              <a:rPr dirty="0" spc="-114">
                <a:solidFill>
                  <a:srgbClr val="B42323"/>
                </a:solidFill>
              </a:rPr>
              <a:t>based).</a:t>
            </a:r>
          </a:p>
          <a:p>
            <a:pPr>
              <a:lnSpc>
                <a:spcPct val="100000"/>
              </a:lnSpc>
              <a:spcBef>
                <a:spcPts val="595"/>
              </a:spcBef>
            </a:pPr>
          </a:p>
          <a:p>
            <a:pPr marL="12700" marR="84455">
              <a:lnSpc>
                <a:spcPct val="115799"/>
              </a:lnSpc>
            </a:pPr>
            <a:r>
              <a:rPr dirty="0" spc="-20"/>
              <a:t>Each</a:t>
            </a:r>
            <a:r>
              <a:rPr dirty="0" spc="-240"/>
              <a:t> </a:t>
            </a:r>
            <a:r>
              <a:rPr dirty="0" spc="-75"/>
              <a:t>function</a:t>
            </a:r>
            <a:r>
              <a:rPr dirty="0" spc="-225"/>
              <a:t> </a:t>
            </a:r>
            <a:r>
              <a:rPr dirty="0" spc="-10"/>
              <a:t>is</a:t>
            </a:r>
            <a:r>
              <a:rPr dirty="0" spc="-225"/>
              <a:t> </a:t>
            </a:r>
            <a:r>
              <a:rPr dirty="0" spc="-20"/>
              <a:t>ported</a:t>
            </a:r>
            <a:r>
              <a:rPr dirty="0" spc="-225"/>
              <a:t> </a:t>
            </a:r>
            <a:r>
              <a:rPr dirty="0" spc="90"/>
              <a:t>close</a:t>
            </a:r>
            <a:r>
              <a:rPr dirty="0" spc="-229"/>
              <a:t> </a:t>
            </a:r>
            <a:r>
              <a:rPr dirty="0" spc="-20"/>
              <a:t>to</a:t>
            </a:r>
            <a:r>
              <a:rPr dirty="0" spc="-225"/>
              <a:t> </a:t>
            </a:r>
            <a:r>
              <a:rPr dirty="0" spc="-140"/>
              <a:t>line-</a:t>
            </a:r>
            <a:r>
              <a:rPr dirty="0" spc="-180"/>
              <a:t>by-</a:t>
            </a:r>
            <a:r>
              <a:rPr dirty="0" spc="-125"/>
              <a:t>line,</a:t>
            </a:r>
            <a:r>
              <a:rPr dirty="0" spc="-225"/>
              <a:t> </a:t>
            </a:r>
            <a:r>
              <a:rPr dirty="0" spc="-130"/>
              <a:t>with</a:t>
            </a:r>
            <a:r>
              <a:rPr dirty="0" spc="-225"/>
              <a:t> </a:t>
            </a:r>
            <a:r>
              <a:rPr dirty="0" spc="-10"/>
              <a:t>dependencies </a:t>
            </a:r>
            <a:r>
              <a:rPr dirty="0" spc="-25"/>
              <a:t>reconstructed</a:t>
            </a:r>
            <a:r>
              <a:rPr dirty="0" spc="-220"/>
              <a:t> </a:t>
            </a:r>
            <a:r>
              <a:rPr dirty="0" spc="-65"/>
              <a:t>where</a:t>
            </a:r>
            <a:r>
              <a:rPr dirty="0" spc="-215"/>
              <a:t> </a:t>
            </a:r>
            <a:r>
              <a:rPr dirty="0"/>
              <a:t>Scilab</a:t>
            </a:r>
            <a:r>
              <a:rPr dirty="0" spc="-215"/>
              <a:t> </a:t>
            </a:r>
            <a:r>
              <a:rPr dirty="0"/>
              <a:t>lacks</a:t>
            </a:r>
            <a:r>
              <a:rPr dirty="0" spc="-215"/>
              <a:t> </a:t>
            </a:r>
            <a:r>
              <a:rPr dirty="0" spc="-85"/>
              <a:t>a</a:t>
            </a:r>
            <a:r>
              <a:rPr dirty="0" spc="-215"/>
              <a:t> </a:t>
            </a:r>
            <a:r>
              <a:rPr dirty="0" spc="-30"/>
              <a:t>direct</a:t>
            </a:r>
            <a:r>
              <a:rPr dirty="0" spc="-215"/>
              <a:t> </a:t>
            </a:r>
            <a:r>
              <a:rPr dirty="0" spc="-125"/>
              <a:t>equivalent,</a:t>
            </a:r>
            <a:r>
              <a:rPr dirty="0" spc="-215"/>
              <a:t> </a:t>
            </a:r>
            <a:r>
              <a:rPr dirty="0" spc="-90"/>
              <a:t>and</a:t>
            </a:r>
            <a:r>
              <a:rPr dirty="0" spc="-215"/>
              <a:t> </a:t>
            </a:r>
            <a:r>
              <a:rPr dirty="0" spc="-75"/>
              <a:t>validated</a:t>
            </a:r>
            <a:r>
              <a:rPr dirty="0" spc="-215"/>
              <a:t> </a:t>
            </a:r>
            <a:r>
              <a:rPr dirty="0" spc="-10"/>
              <a:t>against </a:t>
            </a:r>
            <a:r>
              <a:rPr dirty="0" spc="-50"/>
              <a:t>Octave's</a:t>
            </a:r>
            <a:r>
              <a:rPr dirty="0" spc="-225"/>
              <a:t> </a:t>
            </a:r>
            <a:r>
              <a:rPr dirty="0" spc="-90"/>
              <a:t>numerical</a:t>
            </a:r>
            <a:r>
              <a:rPr dirty="0" spc="-220"/>
              <a:t> </a:t>
            </a:r>
            <a:r>
              <a:rPr dirty="0" spc="-10"/>
              <a:t>output.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47964" y="423482"/>
            <a:ext cx="9439274" cy="9439274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335"/>
              <a:t>Objective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47774" y="3913780"/>
            <a:ext cx="85725" cy="8572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47774" y="5028205"/>
            <a:ext cx="85725" cy="8572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016000" y="1002696"/>
            <a:ext cx="2536190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125" b="1">
                <a:solidFill>
                  <a:srgbClr val="B42323"/>
                </a:solidFill>
                <a:latin typeface="Tahoma"/>
                <a:cs typeface="Tahoma"/>
              </a:rPr>
              <a:t>INTRODUCTION</a:t>
            </a:r>
            <a:endParaRPr sz="2200">
              <a:latin typeface="Tahoma"/>
              <a:cs typeface="Tahoma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47774" y="7003644"/>
            <a:ext cx="85725" cy="8572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47774" y="8489544"/>
            <a:ext cx="85725" cy="85724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016000" y="3097216"/>
            <a:ext cx="7212965" cy="6325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0" b="1">
                <a:solidFill>
                  <a:srgbClr val="B42323"/>
                </a:solidFill>
                <a:latin typeface="Tahoma"/>
                <a:cs typeface="Tahoma"/>
              </a:rPr>
              <a:t>Main</a:t>
            </a:r>
            <a:r>
              <a:rPr dirty="0" sz="2400" spc="-165" b="1">
                <a:solidFill>
                  <a:srgbClr val="B42323"/>
                </a:solidFill>
                <a:latin typeface="Tahoma"/>
                <a:cs typeface="Tahoma"/>
              </a:rPr>
              <a:t> </a:t>
            </a:r>
            <a:r>
              <a:rPr dirty="0" sz="2400" spc="-20" b="1">
                <a:solidFill>
                  <a:srgbClr val="B42323"/>
                </a:solidFill>
                <a:latin typeface="Tahoma"/>
                <a:cs typeface="Tahoma"/>
              </a:rPr>
              <a:t>Goal</a:t>
            </a:r>
            <a:endParaRPr sz="2400">
              <a:latin typeface="Tahoma"/>
              <a:cs typeface="Tahoma"/>
            </a:endParaRPr>
          </a:p>
          <a:p>
            <a:pPr marL="465455" marR="5080">
              <a:lnSpc>
                <a:spcPct val="116100"/>
              </a:lnSpc>
              <a:spcBef>
                <a:spcPts val="1914"/>
              </a:spcBef>
            </a:pPr>
            <a:r>
              <a:rPr dirty="0" sz="2100" spc="-45">
                <a:solidFill>
                  <a:srgbClr val="331B0D"/>
                </a:solidFill>
                <a:latin typeface="Verdana"/>
                <a:cs typeface="Verdana"/>
              </a:rPr>
              <a:t>Convert</a:t>
            </a:r>
            <a:r>
              <a:rPr dirty="0" sz="2100" spc="-15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10">
                <a:solidFill>
                  <a:srgbClr val="331B0D"/>
                </a:solidFill>
                <a:latin typeface="Verdana"/>
                <a:cs typeface="Verdana"/>
              </a:rPr>
              <a:t>Octave</a:t>
            </a:r>
            <a:r>
              <a:rPr dirty="0" sz="2100" spc="-15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25">
                <a:solidFill>
                  <a:srgbClr val="331B0D"/>
                </a:solidFill>
                <a:latin typeface="Verdana"/>
                <a:cs typeface="Verdana"/>
              </a:rPr>
              <a:t>control</a:t>
            </a:r>
            <a:r>
              <a:rPr dirty="0" sz="2100" spc="-15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30">
                <a:solidFill>
                  <a:srgbClr val="331B0D"/>
                </a:solidFill>
                <a:latin typeface="Verdana"/>
                <a:cs typeface="Verdana"/>
              </a:rPr>
              <a:t>functions</a:t>
            </a:r>
            <a:r>
              <a:rPr dirty="0" sz="2100" spc="-14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20">
                <a:solidFill>
                  <a:srgbClr val="331B0D"/>
                </a:solidFill>
                <a:latin typeface="Verdana"/>
                <a:cs typeface="Verdana"/>
              </a:rPr>
              <a:t>to</a:t>
            </a:r>
            <a:r>
              <a:rPr dirty="0" sz="2100" spc="-15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>
                <a:solidFill>
                  <a:srgbClr val="331B0D"/>
                </a:solidFill>
                <a:latin typeface="Verdana"/>
                <a:cs typeface="Verdana"/>
              </a:rPr>
              <a:t>Scilab</a:t>
            </a:r>
            <a:r>
              <a:rPr dirty="0" sz="2100" spc="-15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75">
                <a:solidFill>
                  <a:srgbClr val="331B0D"/>
                </a:solidFill>
                <a:latin typeface="Verdana"/>
                <a:cs typeface="Verdana"/>
              </a:rPr>
              <a:t>with</a:t>
            </a:r>
            <a:r>
              <a:rPr dirty="0" sz="2100" spc="-14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20">
                <a:solidFill>
                  <a:srgbClr val="331B0D"/>
                </a:solidFill>
                <a:latin typeface="Verdana"/>
                <a:cs typeface="Verdana"/>
              </a:rPr>
              <a:t>near </a:t>
            </a:r>
            <a:r>
              <a:rPr dirty="0" sz="2100" spc="-475">
                <a:solidFill>
                  <a:srgbClr val="331B0D"/>
                </a:solidFill>
                <a:latin typeface="Verdana"/>
                <a:cs typeface="Verdana"/>
              </a:rPr>
              <a:t>1:1</a:t>
            </a:r>
            <a:r>
              <a:rPr dirty="0" sz="2100" spc="-13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65">
                <a:solidFill>
                  <a:srgbClr val="331B0D"/>
                </a:solidFill>
                <a:latin typeface="Verdana"/>
                <a:cs typeface="Verdana"/>
              </a:rPr>
              <a:t>translation</a:t>
            </a:r>
            <a:r>
              <a:rPr dirty="0" sz="2100" spc="-12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>
                <a:solidFill>
                  <a:srgbClr val="331B0D"/>
                </a:solidFill>
                <a:latin typeface="Verdana"/>
                <a:cs typeface="Verdana"/>
              </a:rPr>
              <a:t>of</a:t>
            </a:r>
            <a:r>
              <a:rPr dirty="0" sz="2100" spc="-13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50">
                <a:solidFill>
                  <a:srgbClr val="331B0D"/>
                </a:solidFill>
                <a:latin typeface="Verdana"/>
                <a:cs typeface="Verdana"/>
              </a:rPr>
              <a:t>the</a:t>
            </a:r>
            <a:r>
              <a:rPr dirty="0" sz="2100" spc="-12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55">
                <a:solidFill>
                  <a:srgbClr val="331B0D"/>
                </a:solidFill>
                <a:latin typeface="Verdana"/>
                <a:cs typeface="Verdana"/>
              </a:rPr>
              <a:t>code</a:t>
            </a:r>
            <a:r>
              <a:rPr dirty="0" sz="2100" spc="-13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65">
                <a:solidFill>
                  <a:srgbClr val="331B0D"/>
                </a:solidFill>
                <a:latin typeface="Verdana"/>
                <a:cs typeface="Verdana"/>
              </a:rPr>
              <a:t>and</a:t>
            </a:r>
            <a:r>
              <a:rPr dirty="0" sz="2100" spc="-12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10">
                <a:solidFill>
                  <a:srgbClr val="331B0D"/>
                </a:solidFill>
                <a:latin typeface="Verdana"/>
                <a:cs typeface="Verdana"/>
              </a:rPr>
              <a:t>structure.</a:t>
            </a:r>
            <a:endParaRPr sz="21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75"/>
              </a:spcBef>
            </a:pPr>
            <a:endParaRPr sz="2100">
              <a:latin typeface="Verdana"/>
              <a:cs typeface="Verdana"/>
            </a:endParaRPr>
          </a:p>
          <a:p>
            <a:pPr marL="465455" marR="374650">
              <a:lnSpc>
                <a:spcPct val="116100"/>
              </a:lnSpc>
            </a:pPr>
            <a:r>
              <a:rPr dirty="0" sz="2100" spc="-20">
                <a:solidFill>
                  <a:srgbClr val="331B0D"/>
                </a:solidFill>
                <a:latin typeface="Verdana"/>
                <a:cs typeface="Verdana"/>
              </a:rPr>
              <a:t>Reconstruct</a:t>
            </a:r>
            <a:r>
              <a:rPr dirty="0" sz="2100" spc="-8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55">
                <a:solidFill>
                  <a:srgbClr val="331B0D"/>
                </a:solidFill>
                <a:latin typeface="Verdana"/>
                <a:cs typeface="Verdana"/>
              </a:rPr>
              <a:t>missing</a:t>
            </a:r>
            <a:r>
              <a:rPr dirty="0" sz="2100" spc="-8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>
                <a:solidFill>
                  <a:srgbClr val="331B0D"/>
                </a:solidFill>
                <a:latin typeface="Verdana"/>
                <a:cs typeface="Verdana"/>
              </a:rPr>
              <a:t>dependencies</a:t>
            </a:r>
            <a:r>
              <a:rPr dirty="0" sz="2100" spc="-8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140">
                <a:solidFill>
                  <a:srgbClr val="331B0D"/>
                </a:solidFill>
                <a:latin typeface="Verdana"/>
                <a:cs typeface="Verdana"/>
              </a:rPr>
              <a:t>(SLICOT-</a:t>
            </a:r>
            <a:r>
              <a:rPr dirty="0" sz="2100" spc="-10">
                <a:solidFill>
                  <a:srgbClr val="331B0D"/>
                </a:solidFill>
                <a:latin typeface="Verdana"/>
                <a:cs typeface="Verdana"/>
              </a:rPr>
              <a:t>style </a:t>
            </a:r>
            <a:r>
              <a:rPr dirty="0" sz="2100" spc="-35">
                <a:solidFill>
                  <a:srgbClr val="331B0D"/>
                </a:solidFill>
                <a:latin typeface="Verdana"/>
                <a:cs typeface="Verdana"/>
              </a:rPr>
              <a:t>solvers,</a:t>
            </a:r>
            <a:r>
              <a:rPr dirty="0" sz="2100" spc="-13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25">
                <a:solidFill>
                  <a:srgbClr val="331B0D"/>
                </a:solidFill>
                <a:latin typeface="Verdana"/>
                <a:cs typeface="Verdana"/>
              </a:rPr>
              <a:t>helper</a:t>
            </a:r>
            <a:r>
              <a:rPr dirty="0" sz="2100" spc="-12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90">
                <a:solidFill>
                  <a:srgbClr val="331B0D"/>
                </a:solidFill>
                <a:latin typeface="Verdana"/>
                <a:cs typeface="Verdana"/>
              </a:rPr>
              <a:t>routines)</a:t>
            </a:r>
            <a:r>
              <a:rPr dirty="0" sz="2100" spc="-12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55">
                <a:solidFill>
                  <a:srgbClr val="331B0D"/>
                </a:solidFill>
                <a:latin typeface="Verdana"/>
                <a:cs typeface="Verdana"/>
              </a:rPr>
              <a:t>using</a:t>
            </a:r>
            <a:r>
              <a:rPr dirty="0" sz="2100" spc="-13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35">
                <a:solidFill>
                  <a:srgbClr val="331B0D"/>
                </a:solidFill>
                <a:latin typeface="Verdana"/>
                <a:cs typeface="Verdana"/>
              </a:rPr>
              <a:t>Scilab's</a:t>
            </a:r>
            <a:r>
              <a:rPr dirty="0" sz="2100" spc="-12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10">
                <a:solidFill>
                  <a:srgbClr val="331B0D"/>
                </a:solidFill>
                <a:latin typeface="Verdana"/>
                <a:cs typeface="Verdana"/>
              </a:rPr>
              <a:t>native machinery.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2310"/>
              </a:spcBef>
            </a:pPr>
            <a:r>
              <a:rPr dirty="0" sz="2400" spc="-10" b="1">
                <a:solidFill>
                  <a:srgbClr val="B42323"/>
                </a:solidFill>
                <a:latin typeface="Tahoma"/>
                <a:cs typeface="Tahoma"/>
              </a:rPr>
              <a:t>Supporting</a:t>
            </a:r>
            <a:r>
              <a:rPr dirty="0" sz="2400" spc="-145" b="1">
                <a:solidFill>
                  <a:srgbClr val="B42323"/>
                </a:solidFill>
                <a:latin typeface="Tahoma"/>
                <a:cs typeface="Tahoma"/>
              </a:rPr>
              <a:t> </a:t>
            </a:r>
            <a:r>
              <a:rPr dirty="0" sz="2400" spc="-10" b="1">
                <a:solidFill>
                  <a:srgbClr val="B42323"/>
                </a:solidFill>
                <a:latin typeface="Tahoma"/>
                <a:cs typeface="Tahoma"/>
              </a:rPr>
              <a:t>Objectives</a:t>
            </a:r>
            <a:endParaRPr sz="2400">
              <a:latin typeface="Tahoma"/>
              <a:cs typeface="Tahoma"/>
            </a:endParaRPr>
          </a:p>
          <a:p>
            <a:pPr marL="465455" marR="194945">
              <a:lnSpc>
                <a:spcPct val="116100"/>
              </a:lnSpc>
              <a:spcBef>
                <a:spcPts val="1590"/>
              </a:spcBef>
            </a:pPr>
            <a:r>
              <a:rPr dirty="0" sz="2100" spc="-70">
                <a:solidFill>
                  <a:srgbClr val="331B0D"/>
                </a:solidFill>
                <a:latin typeface="Verdana"/>
                <a:cs typeface="Verdana"/>
              </a:rPr>
              <a:t>Verify</a:t>
            </a:r>
            <a:r>
              <a:rPr dirty="0" sz="2100" spc="-13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60">
                <a:solidFill>
                  <a:srgbClr val="331B0D"/>
                </a:solidFill>
                <a:latin typeface="Verdana"/>
                <a:cs typeface="Verdana"/>
              </a:rPr>
              <a:t>numerical</a:t>
            </a:r>
            <a:r>
              <a:rPr dirty="0" sz="2100" spc="-13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30">
                <a:solidFill>
                  <a:srgbClr val="331B0D"/>
                </a:solidFill>
                <a:latin typeface="Verdana"/>
                <a:cs typeface="Verdana"/>
              </a:rPr>
              <a:t>equivalence</a:t>
            </a:r>
            <a:r>
              <a:rPr dirty="0" sz="2100" spc="-13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>
                <a:solidFill>
                  <a:srgbClr val="331B0D"/>
                </a:solidFill>
                <a:latin typeface="Verdana"/>
                <a:cs typeface="Verdana"/>
              </a:rPr>
              <a:t>between</a:t>
            </a:r>
            <a:r>
              <a:rPr dirty="0" sz="2100" spc="-13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50">
                <a:solidFill>
                  <a:srgbClr val="331B0D"/>
                </a:solidFill>
                <a:latin typeface="Verdana"/>
                <a:cs typeface="Verdana"/>
              </a:rPr>
              <a:t>the</a:t>
            </a:r>
            <a:r>
              <a:rPr dirty="0" sz="2100" spc="-13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10">
                <a:solidFill>
                  <a:srgbClr val="331B0D"/>
                </a:solidFill>
                <a:latin typeface="Verdana"/>
                <a:cs typeface="Verdana"/>
              </a:rPr>
              <a:t>Octave </a:t>
            </a:r>
            <a:r>
              <a:rPr dirty="0" sz="2100">
                <a:solidFill>
                  <a:srgbClr val="331B0D"/>
                </a:solidFill>
                <a:latin typeface="Verdana"/>
                <a:cs typeface="Verdana"/>
              </a:rPr>
              <a:t>source</a:t>
            </a:r>
            <a:r>
              <a:rPr dirty="0" sz="2100" spc="-13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65">
                <a:solidFill>
                  <a:srgbClr val="331B0D"/>
                </a:solidFill>
                <a:latin typeface="Verdana"/>
                <a:cs typeface="Verdana"/>
              </a:rPr>
              <a:t>and</a:t>
            </a:r>
            <a:r>
              <a:rPr dirty="0" sz="2100" spc="-13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50">
                <a:solidFill>
                  <a:srgbClr val="331B0D"/>
                </a:solidFill>
                <a:latin typeface="Verdana"/>
                <a:cs typeface="Verdana"/>
              </a:rPr>
              <a:t>the</a:t>
            </a:r>
            <a:r>
              <a:rPr dirty="0" sz="2100" spc="-13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>
                <a:solidFill>
                  <a:srgbClr val="331B0D"/>
                </a:solidFill>
                <a:latin typeface="Verdana"/>
                <a:cs typeface="Verdana"/>
              </a:rPr>
              <a:t>Scilab</a:t>
            </a:r>
            <a:r>
              <a:rPr dirty="0" sz="2100" spc="-13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45">
                <a:solidFill>
                  <a:srgbClr val="331B0D"/>
                </a:solidFill>
                <a:latin typeface="Verdana"/>
                <a:cs typeface="Verdana"/>
              </a:rPr>
              <a:t>port</a:t>
            </a:r>
            <a:r>
              <a:rPr dirty="0" sz="2100" spc="-13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80">
                <a:solidFill>
                  <a:srgbClr val="331B0D"/>
                </a:solidFill>
                <a:latin typeface="Verdana"/>
                <a:cs typeface="Verdana"/>
              </a:rPr>
              <a:t>through</a:t>
            </a:r>
            <a:r>
              <a:rPr dirty="0" sz="2100" spc="-13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30">
                <a:solidFill>
                  <a:srgbClr val="331B0D"/>
                </a:solidFill>
                <a:latin typeface="Verdana"/>
                <a:cs typeface="Verdana"/>
              </a:rPr>
              <a:t>systematic</a:t>
            </a:r>
            <a:r>
              <a:rPr dirty="0" sz="2100" spc="-13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20">
                <a:solidFill>
                  <a:srgbClr val="331B0D"/>
                </a:solidFill>
                <a:latin typeface="Verdana"/>
                <a:cs typeface="Verdana"/>
              </a:rPr>
              <a:t>test </a:t>
            </a:r>
            <a:r>
              <a:rPr dirty="0" sz="2100" spc="-10">
                <a:solidFill>
                  <a:srgbClr val="331B0D"/>
                </a:solidFill>
                <a:latin typeface="Verdana"/>
                <a:cs typeface="Verdana"/>
              </a:rPr>
              <a:t>cases.</a:t>
            </a:r>
            <a:endParaRPr sz="21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70"/>
              </a:spcBef>
            </a:pPr>
            <a:endParaRPr sz="2100">
              <a:latin typeface="Verdana"/>
              <a:cs typeface="Verdana"/>
            </a:endParaRPr>
          </a:p>
          <a:p>
            <a:pPr marL="465455" marR="693420">
              <a:lnSpc>
                <a:spcPct val="116100"/>
              </a:lnSpc>
            </a:pPr>
            <a:r>
              <a:rPr dirty="0" sz="2100" spc="-55">
                <a:solidFill>
                  <a:srgbClr val="331B0D"/>
                </a:solidFill>
                <a:latin typeface="Verdana"/>
                <a:cs typeface="Verdana"/>
              </a:rPr>
              <a:t>Build</a:t>
            </a:r>
            <a:r>
              <a:rPr dirty="0" sz="2100" spc="-12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70">
                <a:solidFill>
                  <a:srgbClr val="331B0D"/>
                </a:solidFill>
                <a:latin typeface="Verdana"/>
                <a:cs typeface="Verdana"/>
              </a:rPr>
              <a:t>a</a:t>
            </a:r>
            <a:r>
              <a:rPr dirty="0" sz="2100" spc="-12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50">
                <a:solidFill>
                  <a:srgbClr val="331B0D"/>
                </a:solidFill>
                <a:latin typeface="Verdana"/>
                <a:cs typeface="Verdana"/>
              </a:rPr>
              <a:t>coherent,</a:t>
            </a:r>
            <a:r>
              <a:rPr dirty="0" sz="2100" spc="-12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50">
                <a:solidFill>
                  <a:srgbClr val="331B0D"/>
                </a:solidFill>
                <a:latin typeface="Verdana"/>
                <a:cs typeface="Verdana"/>
              </a:rPr>
              <a:t>interoperable</a:t>
            </a:r>
            <a:r>
              <a:rPr dirty="0" sz="2100" spc="-12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>
                <a:solidFill>
                  <a:srgbClr val="331B0D"/>
                </a:solidFill>
                <a:latin typeface="Verdana"/>
                <a:cs typeface="Verdana"/>
              </a:rPr>
              <a:t>set</a:t>
            </a:r>
            <a:r>
              <a:rPr dirty="0" sz="2100" spc="-12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>
                <a:solidFill>
                  <a:srgbClr val="331B0D"/>
                </a:solidFill>
                <a:latin typeface="Verdana"/>
                <a:cs typeface="Verdana"/>
              </a:rPr>
              <a:t>of</a:t>
            </a:r>
            <a:r>
              <a:rPr dirty="0" sz="2100" spc="-12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10">
                <a:solidFill>
                  <a:srgbClr val="331B0D"/>
                </a:solidFill>
                <a:latin typeface="Verdana"/>
                <a:cs typeface="Verdana"/>
              </a:rPr>
              <a:t>functions </a:t>
            </a:r>
            <a:r>
              <a:rPr dirty="0" sz="2100" spc="-40">
                <a:solidFill>
                  <a:srgbClr val="331B0D"/>
                </a:solidFill>
                <a:latin typeface="Verdana"/>
                <a:cs typeface="Verdana"/>
              </a:rPr>
              <a:t>where</a:t>
            </a:r>
            <a:r>
              <a:rPr dirty="0" sz="2100" spc="-10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20">
                <a:solidFill>
                  <a:srgbClr val="331B0D"/>
                </a:solidFill>
                <a:latin typeface="Verdana"/>
                <a:cs typeface="Verdana"/>
              </a:rPr>
              <a:t>ported</a:t>
            </a:r>
            <a:r>
              <a:rPr dirty="0" sz="2100" spc="-10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>
                <a:solidFill>
                  <a:srgbClr val="331B0D"/>
                </a:solidFill>
                <a:latin typeface="Verdana"/>
                <a:cs typeface="Verdana"/>
              </a:rPr>
              <a:t>pieces</a:t>
            </a:r>
            <a:r>
              <a:rPr dirty="0" sz="2100" spc="-10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10">
                <a:solidFill>
                  <a:srgbClr val="331B0D"/>
                </a:solidFill>
                <a:latin typeface="Verdana"/>
                <a:cs typeface="Verdana"/>
              </a:rPr>
              <a:t>correctly</a:t>
            </a:r>
            <a:r>
              <a:rPr dirty="0" sz="2100" spc="-105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>
                <a:solidFill>
                  <a:srgbClr val="331B0D"/>
                </a:solidFill>
                <a:latin typeface="Verdana"/>
                <a:cs typeface="Verdana"/>
              </a:rPr>
              <a:t>depend</a:t>
            </a:r>
            <a:r>
              <a:rPr dirty="0" sz="2100" spc="-10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30">
                <a:solidFill>
                  <a:srgbClr val="331B0D"/>
                </a:solidFill>
                <a:latin typeface="Verdana"/>
                <a:cs typeface="Verdana"/>
              </a:rPr>
              <a:t>on</a:t>
            </a:r>
            <a:r>
              <a:rPr dirty="0" sz="2100" spc="-100">
                <a:solidFill>
                  <a:srgbClr val="331B0D"/>
                </a:solidFill>
                <a:latin typeface="Verdana"/>
                <a:cs typeface="Verdana"/>
              </a:rPr>
              <a:t> </a:t>
            </a:r>
            <a:r>
              <a:rPr dirty="0" sz="2100" spc="-25">
                <a:solidFill>
                  <a:srgbClr val="331B0D"/>
                </a:solidFill>
                <a:latin typeface="Verdana"/>
                <a:cs typeface="Verdana"/>
              </a:rPr>
              <a:t>one </a:t>
            </a:r>
            <a:r>
              <a:rPr dirty="0" sz="2100" spc="-10">
                <a:solidFill>
                  <a:srgbClr val="331B0D"/>
                </a:solidFill>
                <a:latin typeface="Verdana"/>
                <a:cs typeface="Verdana"/>
              </a:rPr>
              <a:t>another.</a:t>
            </a:r>
            <a:endParaRPr sz="21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8288000" cy="7614920"/>
          </a:xfrm>
          <a:custGeom>
            <a:avLst/>
            <a:gdLst/>
            <a:ahLst/>
            <a:cxnLst/>
            <a:rect l="l" t="t" r="r" b="b"/>
            <a:pathLst>
              <a:path w="18288000" h="7614920">
                <a:moveTo>
                  <a:pt x="9144000" y="7614469"/>
                </a:moveTo>
                <a:lnTo>
                  <a:pt x="0" y="6460839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6460839"/>
                </a:lnTo>
                <a:lnTo>
                  <a:pt x="9144000" y="7614469"/>
                </a:lnTo>
                <a:close/>
              </a:path>
            </a:pathLst>
          </a:custGeom>
          <a:solidFill>
            <a:srgbClr val="FAF6F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270"/>
              <a:t>What</a:t>
            </a:r>
            <a:r>
              <a:rPr dirty="0" spc="-919"/>
              <a:t> </a:t>
            </a:r>
            <a:r>
              <a:rPr dirty="0" spc="-835"/>
              <a:t>I</a:t>
            </a:r>
            <a:r>
              <a:rPr dirty="0" spc="-915"/>
              <a:t> </a:t>
            </a:r>
            <a:r>
              <a:rPr dirty="0" spc="-355"/>
              <a:t>Learned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16000" y="1002696"/>
            <a:ext cx="2536190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125" b="1">
                <a:solidFill>
                  <a:srgbClr val="B42323"/>
                </a:solidFill>
                <a:latin typeface="Tahoma"/>
                <a:cs typeface="Tahoma"/>
              </a:rPr>
              <a:t>INTRODUCTION</a:t>
            </a:r>
            <a:endParaRPr sz="2200">
              <a:latin typeface="Tahoma"/>
              <a:cs typeface="Tahom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276349" y="3527541"/>
            <a:ext cx="104775" cy="942975"/>
            <a:chOff x="1276349" y="3527541"/>
            <a:chExt cx="104775" cy="94297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6349" y="3527541"/>
              <a:ext cx="104775" cy="10477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6349" y="3946641"/>
              <a:ext cx="104775" cy="1047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76349" y="4365741"/>
              <a:ext cx="104775" cy="104774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016000" y="2890002"/>
            <a:ext cx="16242030" cy="6731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30225" marR="1782445" indent="-518159">
              <a:lnSpc>
                <a:spcPct val="114599"/>
              </a:lnSpc>
              <a:spcBef>
                <a:spcPts val="100"/>
              </a:spcBef>
            </a:pPr>
            <a:r>
              <a:rPr dirty="0" sz="2400" spc="-85">
                <a:solidFill>
                  <a:srgbClr val="B42323"/>
                </a:solidFill>
                <a:latin typeface="Verdana"/>
                <a:cs typeface="Verdana"/>
              </a:rPr>
              <a:t>Translating</a:t>
            </a:r>
            <a:r>
              <a:rPr dirty="0" sz="2400" spc="-160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400" spc="-10">
                <a:solidFill>
                  <a:srgbClr val="B42323"/>
                </a:solidFill>
                <a:latin typeface="Verdana"/>
                <a:cs typeface="Verdana"/>
              </a:rPr>
              <a:t>between</a:t>
            </a:r>
            <a:r>
              <a:rPr dirty="0" sz="2400" spc="-160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400" spc="-10">
                <a:solidFill>
                  <a:srgbClr val="B42323"/>
                </a:solidFill>
                <a:latin typeface="Verdana"/>
                <a:cs typeface="Verdana"/>
              </a:rPr>
              <a:t>Octave</a:t>
            </a:r>
            <a:r>
              <a:rPr dirty="0" sz="2400" spc="-160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400" spc="-65">
                <a:solidFill>
                  <a:srgbClr val="B42323"/>
                </a:solidFill>
                <a:latin typeface="Verdana"/>
                <a:cs typeface="Verdana"/>
              </a:rPr>
              <a:t>and</a:t>
            </a:r>
            <a:r>
              <a:rPr dirty="0" sz="2400" spc="-160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400">
                <a:solidFill>
                  <a:srgbClr val="B42323"/>
                </a:solidFill>
                <a:latin typeface="Verdana"/>
                <a:cs typeface="Verdana"/>
              </a:rPr>
              <a:t>Scilab</a:t>
            </a:r>
            <a:r>
              <a:rPr dirty="0" sz="2400" spc="-160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400" spc="-70">
                <a:solidFill>
                  <a:srgbClr val="B42323"/>
                </a:solidFill>
                <a:latin typeface="Verdana"/>
                <a:cs typeface="Verdana"/>
              </a:rPr>
              <a:t>required</a:t>
            </a:r>
            <a:r>
              <a:rPr dirty="0" sz="2400" spc="-160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400" spc="-75">
                <a:solidFill>
                  <a:srgbClr val="B42323"/>
                </a:solidFill>
                <a:latin typeface="Verdana"/>
                <a:cs typeface="Verdana"/>
              </a:rPr>
              <a:t>understanding</a:t>
            </a:r>
            <a:r>
              <a:rPr dirty="0" sz="2400" spc="-160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400" spc="-55">
                <a:solidFill>
                  <a:srgbClr val="B42323"/>
                </a:solidFill>
                <a:latin typeface="Verdana"/>
                <a:cs typeface="Verdana"/>
              </a:rPr>
              <a:t>where</a:t>
            </a:r>
            <a:r>
              <a:rPr dirty="0" sz="2400" spc="-160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400" spc="-65">
                <a:solidFill>
                  <a:srgbClr val="B42323"/>
                </a:solidFill>
                <a:latin typeface="Verdana"/>
                <a:cs typeface="Verdana"/>
              </a:rPr>
              <a:t>the</a:t>
            </a:r>
            <a:r>
              <a:rPr dirty="0" sz="2400" spc="-160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400">
                <a:solidFill>
                  <a:srgbClr val="B42323"/>
                </a:solidFill>
                <a:latin typeface="Verdana"/>
                <a:cs typeface="Verdana"/>
              </a:rPr>
              <a:t>two</a:t>
            </a:r>
            <a:r>
              <a:rPr dirty="0" sz="2400" spc="-160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400" spc="-55">
                <a:solidFill>
                  <a:srgbClr val="B42323"/>
                </a:solidFill>
                <a:latin typeface="Verdana"/>
                <a:cs typeface="Verdana"/>
              </a:rPr>
              <a:t>diverge</a:t>
            </a:r>
            <a:r>
              <a:rPr dirty="0" sz="2400" spc="-160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400" spc="-65">
                <a:solidFill>
                  <a:srgbClr val="B42323"/>
                </a:solidFill>
                <a:latin typeface="Verdana"/>
                <a:cs typeface="Verdana"/>
              </a:rPr>
              <a:t>structurally: </a:t>
            </a:r>
            <a:r>
              <a:rPr dirty="0" sz="2400" spc="-170">
                <a:solidFill>
                  <a:srgbClr val="B42323"/>
                </a:solidFill>
                <a:latin typeface="Verdana"/>
                <a:cs typeface="Verdana"/>
              </a:rPr>
              <a:t>argn(2)</a:t>
            </a:r>
            <a:r>
              <a:rPr dirty="0" sz="2400" spc="-165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400" spc="-60">
                <a:solidFill>
                  <a:srgbClr val="B42323"/>
                </a:solidFill>
                <a:latin typeface="Verdana"/>
                <a:cs typeface="Verdana"/>
              </a:rPr>
              <a:t>for</a:t>
            </a:r>
            <a:r>
              <a:rPr dirty="0" sz="2400" spc="-160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400" spc="-105">
                <a:solidFill>
                  <a:srgbClr val="B42323"/>
                </a:solidFill>
                <a:latin typeface="Verdana"/>
                <a:cs typeface="Verdana"/>
              </a:rPr>
              <a:t>argument</a:t>
            </a:r>
            <a:r>
              <a:rPr dirty="0" sz="2400" spc="-165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400" spc="-20">
                <a:solidFill>
                  <a:srgbClr val="B42323"/>
                </a:solidFill>
                <a:latin typeface="Verdana"/>
                <a:cs typeface="Verdana"/>
              </a:rPr>
              <a:t>counts</a:t>
            </a:r>
            <a:r>
              <a:rPr dirty="0" sz="2400" spc="-160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400" spc="-45">
                <a:solidFill>
                  <a:srgbClr val="B42323"/>
                </a:solidFill>
                <a:latin typeface="Verdana"/>
                <a:cs typeface="Verdana"/>
              </a:rPr>
              <a:t>instead</a:t>
            </a:r>
            <a:r>
              <a:rPr dirty="0" sz="2400" spc="-165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400">
                <a:solidFill>
                  <a:srgbClr val="B42323"/>
                </a:solidFill>
                <a:latin typeface="Verdana"/>
                <a:cs typeface="Verdana"/>
              </a:rPr>
              <a:t>of</a:t>
            </a:r>
            <a:r>
              <a:rPr dirty="0" sz="2400" spc="-160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400" spc="-10">
                <a:solidFill>
                  <a:srgbClr val="B42323"/>
                </a:solidFill>
                <a:latin typeface="Verdana"/>
                <a:cs typeface="Verdana"/>
              </a:rPr>
              <a:t>nargin</a:t>
            </a:r>
            <a:endParaRPr sz="2400">
              <a:latin typeface="Verdana"/>
              <a:cs typeface="Verdana"/>
            </a:endParaRPr>
          </a:p>
          <a:p>
            <a:pPr marL="615950">
              <a:lnSpc>
                <a:spcPct val="100000"/>
              </a:lnSpc>
              <a:spcBef>
                <a:spcPts val="420"/>
              </a:spcBef>
            </a:pPr>
            <a:r>
              <a:rPr dirty="0" sz="2400" spc="45">
                <a:solidFill>
                  <a:srgbClr val="B42323"/>
                </a:solidFill>
                <a:latin typeface="Verdana"/>
                <a:cs typeface="Verdana"/>
              </a:rPr>
              <a:t>select/case</a:t>
            </a:r>
            <a:r>
              <a:rPr dirty="0" sz="2400" spc="-150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400" spc="-60">
                <a:solidFill>
                  <a:srgbClr val="B42323"/>
                </a:solidFill>
                <a:latin typeface="Verdana"/>
                <a:cs typeface="Verdana"/>
              </a:rPr>
              <a:t>for</a:t>
            </a:r>
            <a:r>
              <a:rPr dirty="0" sz="2400" spc="-150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400" spc="-10">
                <a:solidFill>
                  <a:srgbClr val="B42323"/>
                </a:solidFill>
                <a:latin typeface="Verdana"/>
                <a:cs typeface="Verdana"/>
              </a:rPr>
              <a:t>switch</a:t>
            </a:r>
            <a:endParaRPr sz="2400">
              <a:latin typeface="Verdana"/>
              <a:cs typeface="Verdana"/>
            </a:endParaRPr>
          </a:p>
          <a:p>
            <a:pPr marL="530225">
              <a:lnSpc>
                <a:spcPct val="100000"/>
              </a:lnSpc>
              <a:spcBef>
                <a:spcPts val="420"/>
              </a:spcBef>
            </a:pPr>
            <a:r>
              <a:rPr dirty="0" sz="2400" spc="-30">
                <a:solidFill>
                  <a:srgbClr val="B42323"/>
                </a:solidFill>
                <a:latin typeface="Verdana"/>
                <a:cs typeface="Verdana"/>
              </a:rPr>
              <a:t>explicit</a:t>
            </a:r>
            <a:r>
              <a:rPr dirty="0" sz="2400" spc="-105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400" spc="-60">
                <a:solidFill>
                  <a:srgbClr val="B42323"/>
                </a:solidFill>
                <a:latin typeface="Verdana"/>
                <a:cs typeface="Verdana"/>
              </a:rPr>
              <a:t>for</a:t>
            </a:r>
            <a:r>
              <a:rPr dirty="0" sz="2400" spc="-105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400">
                <a:solidFill>
                  <a:srgbClr val="B42323"/>
                </a:solidFill>
                <a:latin typeface="Verdana"/>
                <a:cs typeface="Verdana"/>
              </a:rPr>
              <a:t>loops</a:t>
            </a:r>
            <a:r>
              <a:rPr dirty="0" sz="2400" spc="-105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400" spc="-145">
                <a:solidFill>
                  <a:srgbClr val="B42323"/>
                </a:solidFill>
                <a:latin typeface="Verdana"/>
                <a:cs typeface="Verdana"/>
              </a:rPr>
              <a:t>in</a:t>
            </a:r>
            <a:r>
              <a:rPr dirty="0" sz="2400" spc="-100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400">
                <a:solidFill>
                  <a:srgbClr val="B42323"/>
                </a:solidFill>
                <a:latin typeface="Verdana"/>
                <a:cs typeface="Verdana"/>
              </a:rPr>
              <a:t>place</a:t>
            </a:r>
            <a:r>
              <a:rPr dirty="0" sz="2400" spc="-105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400">
                <a:solidFill>
                  <a:srgbClr val="B42323"/>
                </a:solidFill>
                <a:latin typeface="Verdana"/>
                <a:cs typeface="Verdana"/>
              </a:rPr>
              <a:t>of</a:t>
            </a:r>
            <a:r>
              <a:rPr dirty="0" sz="2400" spc="-105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400" spc="-10">
                <a:solidFill>
                  <a:srgbClr val="B42323"/>
                </a:solidFill>
                <a:latin typeface="Verdana"/>
                <a:cs typeface="Verdana"/>
              </a:rPr>
              <a:t>cellfun</a:t>
            </a:r>
            <a:endParaRPr sz="2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80"/>
              </a:spcBef>
            </a:pPr>
            <a:endParaRPr sz="2400">
              <a:latin typeface="Verdana"/>
              <a:cs typeface="Verdana"/>
            </a:endParaRPr>
          </a:p>
          <a:p>
            <a:pPr marL="12700" marR="1003300">
              <a:lnSpc>
                <a:spcPct val="114599"/>
              </a:lnSpc>
            </a:pPr>
            <a:r>
              <a:rPr dirty="0" sz="2400" spc="-10">
                <a:latin typeface="Verdana"/>
                <a:cs typeface="Verdana"/>
              </a:rPr>
              <a:t>Octave</a:t>
            </a:r>
            <a:r>
              <a:rPr dirty="0" sz="2400" spc="-160">
                <a:latin typeface="Verdana"/>
                <a:cs typeface="Verdana"/>
              </a:rPr>
              <a:t> </a:t>
            </a:r>
            <a:r>
              <a:rPr dirty="0" sz="2400" spc="-20">
                <a:latin typeface="Verdana"/>
                <a:cs typeface="Verdana"/>
              </a:rPr>
              <a:t>relies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50">
                <a:latin typeface="Verdana"/>
                <a:cs typeface="Verdana"/>
              </a:rPr>
              <a:t>on</a:t>
            </a:r>
            <a:r>
              <a:rPr dirty="0" sz="2400" spc="-160">
                <a:latin typeface="Verdana"/>
                <a:cs typeface="Verdana"/>
              </a:rPr>
              <a:t> </a:t>
            </a:r>
            <a:r>
              <a:rPr dirty="0" sz="2400">
                <a:latin typeface="Verdana"/>
                <a:cs typeface="Verdana"/>
              </a:rPr>
              <a:t>compiled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75">
                <a:latin typeface="Verdana"/>
                <a:cs typeface="Verdana"/>
              </a:rPr>
              <a:t>SLICOT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70">
                <a:latin typeface="Verdana"/>
                <a:cs typeface="Verdana"/>
              </a:rPr>
              <a:t>routines</a:t>
            </a:r>
            <a:r>
              <a:rPr dirty="0" sz="2400" spc="-160">
                <a:latin typeface="Verdana"/>
                <a:cs typeface="Verdana"/>
              </a:rPr>
              <a:t> </a:t>
            </a:r>
            <a:r>
              <a:rPr dirty="0" sz="2400" spc="-110">
                <a:latin typeface="Verdana"/>
                <a:cs typeface="Verdana"/>
              </a:rPr>
              <a:t>(e.g.SB02OD,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80">
                <a:latin typeface="Verdana"/>
                <a:cs typeface="Verdana"/>
              </a:rPr>
              <a:t>SG02AD)</a:t>
            </a:r>
            <a:r>
              <a:rPr dirty="0" sz="2400" spc="-160">
                <a:latin typeface="Verdana"/>
                <a:cs typeface="Verdana"/>
              </a:rPr>
              <a:t> </a:t>
            </a:r>
            <a:r>
              <a:rPr dirty="0" sz="2400" spc="-105">
                <a:latin typeface="Verdana"/>
                <a:cs typeface="Verdana"/>
              </a:rPr>
              <a:t>that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110">
                <a:latin typeface="Verdana"/>
                <a:cs typeface="Verdana"/>
              </a:rPr>
              <a:t>don't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50">
                <a:latin typeface="Verdana"/>
                <a:cs typeface="Verdana"/>
              </a:rPr>
              <a:t>exist</a:t>
            </a:r>
            <a:r>
              <a:rPr dirty="0" sz="2400" spc="-160">
                <a:latin typeface="Verdana"/>
                <a:cs typeface="Verdana"/>
              </a:rPr>
              <a:t> </a:t>
            </a:r>
            <a:r>
              <a:rPr dirty="0" sz="2400" spc="-145">
                <a:latin typeface="Verdana"/>
                <a:cs typeface="Verdana"/>
              </a:rPr>
              <a:t>in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45">
                <a:latin typeface="Verdana"/>
                <a:cs typeface="Verdana"/>
              </a:rPr>
              <a:t>Scilab.</a:t>
            </a:r>
            <a:r>
              <a:rPr dirty="0" sz="2400" spc="-160">
                <a:latin typeface="Verdana"/>
                <a:cs typeface="Verdana"/>
              </a:rPr>
              <a:t> </a:t>
            </a:r>
            <a:r>
              <a:rPr dirty="0" sz="2400" spc="-420">
                <a:latin typeface="Verdana"/>
                <a:cs typeface="Verdana"/>
              </a:rPr>
              <a:t>I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50">
                <a:latin typeface="Verdana"/>
                <a:cs typeface="Verdana"/>
              </a:rPr>
              <a:t>learned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25">
                <a:latin typeface="Verdana"/>
                <a:cs typeface="Verdana"/>
              </a:rPr>
              <a:t>to </a:t>
            </a:r>
            <a:r>
              <a:rPr dirty="0" sz="2400" spc="-30">
                <a:latin typeface="Verdana"/>
                <a:cs typeface="Verdana"/>
              </a:rPr>
              <a:t>reconstruct</a:t>
            </a:r>
            <a:r>
              <a:rPr dirty="0" sz="2400" spc="-170">
                <a:latin typeface="Verdana"/>
                <a:cs typeface="Verdana"/>
              </a:rPr>
              <a:t> </a:t>
            </a:r>
            <a:r>
              <a:rPr dirty="0" sz="2400">
                <a:latin typeface="Verdana"/>
                <a:cs typeface="Verdana"/>
              </a:rPr>
              <a:t>these</a:t>
            </a:r>
            <a:r>
              <a:rPr dirty="0" sz="2400" spc="-170">
                <a:latin typeface="Verdana"/>
                <a:cs typeface="Verdana"/>
              </a:rPr>
              <a:t> </a:t>
            </a:r>
            <a:r>
              <a:rPr dirty="0" sz="2400" spc="-10">
                <a:latin typeface="Verdana"/>
                <a:cs typeface="Verdana"/>
              </a:rPr>
              <a:t>numerically</a:t>
            </a:r>
            <a:endParaRPr sz="2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85"/>
              </a:spcBef>
            </a:pPr>
            <a:endParaRPr sz="2400">
              <a:latin typeface="Verdana"/>
              <a:cs typeface="Verdana"/>
            </a:endParaRPr>
          </a:p>
          <a:p>
            <a:pPr marL="12700" marR="527050" indent="85090">
              <a:lnSpc>
                <a:spcPct val="114599"/>
              </a:lnSpc>
            </a:pPr>
            <a:r>
              <a:rPr dirty="0" sz="2400" spc="-45">
                <a:latin typeface="Verdana"/>
                <a:cs typeface="Verdana"/>
              </a:rPr>
              <a:t>For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70">
                <a:latin typeface="Verdana"/>
                <a:cs typeface="Verdana"/>
              </a:rPr>
              <a:t>example,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50">
                <a:latin typeface="Verdana"/>
                <a:cs typeface="Verdana"/>
              </a:rPr>
              <a:t>computing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 spc="-20">
                <a:latin typeface="Verdana"/>
                <a:cs typeface="Verdana"/>
              </a:rPr>
              <a:t>Riccati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30">
                <a:latin typeface="Verdana"/>
                <a:cs typeface="Verdana"/>
              </a:rPr>
              <a:t>solutions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 spc="-130">
                <a:latin typeface="Verdana"/>
                <a:cs typeface="Verdana"/>
              </a:rPr>
              <a:t>via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65">
                <a:latin typeface="Verdana"/>
                <a:cs typeface="Verdana"/>
              </a:rPr>
              <a:t>the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 spc="-40">
                <a:latin typeface="Verdana"/>
                <a:cs typeface="Verdana"/>
              </a:rPr>
              <a:t>ordered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65">
                <a:latin typeface="Verdana"/>
                <a:cs typeface="Verdana"/>
              </a:rPr>
              <a:t>Schur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20">
                <a:latin typeface="Verdana"/>
                <a:cs typeface="Verdana"/>
              </a:rPr>
              <a:t>decomposition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>
                <a:latin typeface="Verdana"/>
                <a:cs typeface="Verdana"/>
              </a:rPr>
              <a:t>of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105">
                <a:latin typeface="Verdana"/>
                <a:cs typeface="Verdana"/>
              </a:rPr>
              <a:t>an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 spc="-35">
                <a:latin typeface="Verdana"/>
                <a:cs typeface="Verdana"/>
              </a:rPr>
              <a:t>extended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10">
                <a:latin typeface="Verdana"/>
                <a:cs typeface="Verdana"/>
              </a:rPr>
              <a:t>symplectic pencil.</a:t>
            </a:r>
            <a:endParaRPr sz="2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800"/>
              </a:spcBef>
            </a:pP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dirty="0" sz="2400" spc="-254">
                <a:latin typeface="Verdana"/>
                <a:cs typeface="Verdana"/>
              </a:rPr>
              <a:t>It</a:t>
            </a:r>
            <a:r>
              <a:rPr dirty="0" sz="2400" spc="-165">
                <a:latin typeface="Verdana"/>
                <a:cs typeface="Verdana"/>
              </a:rPr>
              <a:t> </a:t>
            </a:r>
            <a:r>
              <a:rPr dirty="0" sz="2400">
                <a:latin typeface="Verdana"/>
                <a:cs typeface="Verdana"/>
              </a:rPr>
              <a:t>was</a:t>
            </a:r>
            <a:r>
              <a:rPr dirty="0" sz="2400" spc="-160">
                <a:latin typeface="Verdana"/>
                <a:cs typeface="Verdana"/>
              </a:rPr>
              <a:t> </a:t>
            </a:r>
            <a:r>
              <a:rPr dirty="0" sz="2400" spc="-70">
                <a:latin typeface="Verdana"/>
                <a:cs typeface="Verdana"/>
              </a:rPr>
              <a:t>quite</a:t>
            </a:r>
            <a:r>
              <a:rPr dirty="0" sz="2400" spc="-160">
                <a:latin typeface="Verdana"/>
                <a:cs typeface="Verdana"/>
              </a:rPr>
              <a:t> </a:t>
            </a:r>
            <a:r>
              <a:rPr dirty="0" sz="2400" spc="-110">
                <a:latin typeface="Verdana"/>
                <a:cs typeface="Verdana"/>
              </a:rPr>
              <a:t>hard</a:t>
            </a:r>
            <a:r>
              <a:rPr dirty="0" sz="2400" spc="-160">
                <a:latin typeface="Verdana"/>
                <a:cs typeface="Verdana"/>
              </a:rPr>
              <a:t> </a:t>
            </a:r>
            <a:r>
              <a:rPr dirty="0" sz="2400" spc="-30">
                <a:latin typeface="Verdana"/>
                <a:cs typeface="Verdana"/>
              </a:rPr>
              <a:t>to</a:t>
            </a:r>
            <a:r>
              <a:rPr dirty="0" sz="2400" spc="-160">
                <a:latin typeface="Verdana"/>
                <a:cs typeface="Verdana"/>
              </a:rPr>
              <a:t> </a:t>
            </a:r>
            <a:r>
              <a:rPr dirty="0" sz="2400">
                <a:latin typeface="Verdana"/>
                <a:cs typeface="Verdana"/>
              </a:rPr>
              <a:t>be</a:t>
            </a:r>
            <a:r>
              <a:rPr dirty="0" sz="2400" spc="-160">
                <a:latin typeface="Verdana"/>
                <a:cs typeface="Verdana"/>
              </a:rPr>
              <a:t> </a:t>
            </a:r>
            <a:r>
              <a:rPr dirty="0" sz="2400">
                <a:latin typeface="Verdana"/>
                <a:cs typeface="Verdana"/>
              </a:rPr>
              <a:t>able</a:t>
            </a:r>
            <a:r>
              <a:rPr dirty="0" sz="2400" spc="-160">
                <a:latin typeface="Verdana"/>
                <a:cs typeface="Verdana"/>
              </a:rPr>
              <a:t> </a:t>
            </a:r>
            <a:r>
              <a:rPr dirty="0" sz="2400" spc="-30">
                <a:latin typeface="Verdana"/>
                <a:cs typeface="Verdana"/>
              </a:rPr>
              <a:t>to</a:t>
            </a:r>
            <a:r>
              <a:rPr dirty="0" sz="2400" spc="-160">
                <a:latin typeface="Verdana"/>
                <a:cs typeface="Verdana"/>
              </a:rPr>
              <a:t> </a:t>
            </a:r>
            <a:r>
              <a:rPr dirty="0" sz="2400">
                <a:latin typeface="Verdana"/>
                <a:cs typeface="Verdana"/>
              </a:rPr>
              <a:t>do</a:t>
            </a:r>
            <a:r>
              <a:rPr dirty="0" sz="2400" spc="-160">
                <a:latin typeface="Verdana"/>
                <a:cs typeface="Verdana"/>
              </a:rPr>
              <a:t> </a:t>
            </a:r>
            <a:r>
              <a:rPr dirty="0" sz="2400" spc="-80">
                <a:latin typeface="Verdana"/>
                <a:cs typeface="Verdana"/>
              </a:rPr>
              <a:t>this</a:t>
            </a:r>
            <a:r>
              <a:rPr dirty="0" sz="2400" spc="-160">
                <a:latin typeface="Verdana"/>
                <a:cs typeface="Verdana"/>
              </a:rPr>
              <a:t> </a:t>
            </a:r>
            <a:r>
              <a:rPr dirty="0" sz="2400">
                <a:latin typeface="Verdana"/>
                <a:cs typeface="Verdana"/>
              </a:rPr>
              <a:t>as</a:t>
            </a:r>
            <a:r>
              <a:rPr dirty="0" sz="2400" spc="-160">
                <a:latin typeface="Verdana"/>
                <a:cs typeface="Verdana"/>
              </a:rPr>
              <a:t> </a:t>
            </a:r>
            <a:r>
              <a:rPr dirty="0" sz="2400" spc="-110">
                <a:latin typeface="Verdana"/>
                <a:cs typeface="Verdana"/>
              </a:rPr>
              <a:t>it</a:t>
            </a:r>
            <a:r>
              <a:rPr dirty="0" sz="2400" spc="-160">
                <a:latin typeface="Verdana"/>
                <a:cs typeface="Verdana"/>
              </a:rPr>
              <a:t> </a:t>
            </a:r>
            <a:r>
              <a:rPr dirty="0" sz="2400">
                <a:latin typeface="Verdana"/>
                <a:cs typeface="Verdana"/>
              </a:rPr>
              <a:t>led</a:t>
            </a:r>
            <a:r>
              <a:rPr dirty="0" sz="2400" spc="-160">
                <a:latin typeface="Verdana"/>
                <a:cs typeface="Verdana"/>
              </a:rPr>
              <a:t> </a:t>
            </a:r>
            <a:r>
              <a:rPr dirty="0" sz="2400" spc="-30">
                <a:latin typeface="Verdana"/>
                <a:cs typeface="Verdana"/>
              </a:rPr>
              <a:t>to</a:t>
            </a:r>
            <a:r>
              <a:rPr dirty="0" sz="2400" spc="-160">
                <a:latin typeface="Verdana"/>
                <a:cs typeface="Verdana"/>
              </a:rPr>
              <a:t> </a:t>
            </a:r>
            <a:r>
              <a:rPr dirty="0" sz="2400" spc="-65">
                <a:latin typeface="Verdana"/>
                <a:cs typeface="Verdana"/>
              </a:rPr>
              <a:t>a</a:t>
            </a:r>
            <a:r>
              <a:rPr dirty="0" sz="2400" spc="-160">
                <a:latin typeface="Verdana"/>
                <a:cs typeface="Verdana"/>
              </a:rPr>
              <a:t> </a:t>
            </a:r>
            <a:r>
              <a:rPr dirty="0" sz="2400" spc="-20">
                <a:latin typeface="Verdana"/>
                <a:cs typeface="Verdana"/>
              </a:rPr>
              <a:t>FORTRAN</a:t>
            </a:r>
            <a:r>
              <a:rPr dirty="0" sz="2400" spc="-160">
                <a:latin typeface="Verdana"/>
                <a:cs typeface="Verdana"/>
              </a:rPr>
              <a:t> </a:t>
            </a:r>
            <a:r>
              <a:rPr dirty="0" sz="2400" spc="-10">
                <a:latin typeface="Verdana"/>
                <a:cs typeface="Verdana"/>
              </a:rPr>
              <a:t>routine.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dirty="0" sz="2400" spc="-45">
                <a:latin typeface="Verdana"/>
                <a:cs typeface="Verdana"/>
              </a:rPr>
              <a:t>This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 spc="-100">
                <a:latin typeface="Verdana"/>
                <a:cs typeface="Verdana"/>
              </a:rPr>
              <a:t>meant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 spc="-75">
                <a:latin typeface="Verdana"/>
                <a:cs typeface="Verdana"/>
              </a:rPr>
              <a:t>understanding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 spc="-65">
                <a:latin typeface="Verdana"/>
                <a:cs typeface="Verdana"/>
              </a:rPr>
              <a:t>the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 spc="-60">
                <a:latin typeface="Verdana"/>
                <a:cs typeface="Verdana"/>
              </a:rPr>
              <a:t>mathematics</a:t>
            </a:r>
            <a:r>
              <a:rPr dirty="0" sz="2400" spc="-145">
                <a:latin typeface="Verdana"/>
                <a:cs typeface="Verdana"/>
              </a:rPr>
              <a:t> </a:t>
            </a:r>
            <a:r>
              <a:rPr dirty="0" sz="2400" spc="-55">
                <a:latin typeface="Verdana"/>
                <a:cs typeface="Verdana"/>
              </a:rPr>
              <a:t>behind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 spc="-65">
                <a:latin typeface="Verdana"/>
                <a:cs typeface="Verdana"/>
              </a:rPr>
              <a:t>the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 spc="-55">
                <a:latin typeface="Verdana"/>
                <a:cs typeface="Verdana"/>
              </a:rPr>
              <a:t>function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 spc="-45">
                <a:latin typeface="Verdana"/>
                <a:cs typeface="Verdana"/>
              </a:rPr>
              <a:t>instead</a:t>
            </a:r>
            <a:r>
              <a:rPr dirty="0" sz="2400" spc="-145">
                <a:latin typeface="Verdana"/>
                <a:cs typeface="Verdana"/>
              </a:rPr>
              <a:t> </a:t>
            </a:r>
            <a:r>
              <a:rPr dirty="0" sz="2400">
                <a:latin typeface="Verdana"/>
                <a:cs typeface="Verdana"/>
              </a:rPr>
              <a:t>of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 spc="-35">
                <a:latin typeface="Verdana"/>
                <a:cs typeface="Verdana"/>
              </a:rPr>
              <a:t>directly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 spc="-75">
                <a:latin typeface="Verdana"/>
                <a:cs typeface="Verdana"/>
              </a:rPr>
              <a:t>finding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 spc="-65">
                <a:latin typeface="Verdana"/>
                <a:cs typeface="Verdana"/>
              </a:rPr>
              <a:t>equivalents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 spc="-145">
                <a:latin typeface="Verdana"/>
                <a:cs typeface="Verdana"/>
              </a:rPr>
              <a:t>in </a:t>
            </a:r>
            <a:r>
              <a:rPr dirty="0" sz="2400" spc="-10">
                <a:latin typeface="Verdana"/>
                <a:cs typeface="Verdana"/>
              </a:rPr>
              <a:t>scilab.</a:t>
            </a:r>
            <a:endParaRPr sz="2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85"/>
              </a:spcBef>
            </a:pPr>
            <a:endParaRPr sz="2400">
              <a:latin typeface="Verdana"/>
              <a:cs typeface="Verdana"/>
            </a:endParaRPr>
          </a:p>
          <a:p>
            <a:pPr marL="12700" marR="797560">
              <a:lnSpc>
                <a:spcPct val="114599"/>
              </a:lnSpc>
            </a:pPr>
            <a:r>
              <a:rPr dirty="0" sz="2400" spc="-254">
                <a:latin typeface="Verdana"/>
                <a:cs typeface="Verdana"/>
              </a:rPr>
              <a:t>It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>
                <a:latin typeface="Verdana"/>
                <a:cs typeface="Verdana"/>
              </a:rPr>
              <a:t>was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 spc="-70">
                <a:latin typeface="Verdana"/>
                <a:cs typeface="Verdana"/>
              </a:rPr>
              <a:t>quite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 spc="-55">
                <a:latin typeface="Verdana"/>
                <a:cs typeface="Verdana"/>
              </a:rPr>
              <a:t>satisfying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 spc="-30">
                <a:latin typeface="Verdana"/>
                <a:cs typeface="Verdana"/>
              </a:rPr>
              <a:t>to</a:t>
            </a:r>
            <a:r>
              <a:rPr dirty="0" sz="2400" spc="-145">
                <a:latin typeface="Verdana"/>
                <a:cs typeface="Verdana"/>
              </a:rPr>
              <a:t> </a:t>
            </a:r>
            <a:r>
              <a:rPr dirty="0" sz="2400" spc="-75">
                <a:latin typeface="Verdana"/>
                <a:cs typeface="Verdana"/>
              </a:rPr>
              <a:t>find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 spc="-65">
                <a:latin typeface="Verdana"/>
                <a:cs typeface="Verdana"/>
              </a:rPr>
              <a:t>the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 spc="-75">
                <a:latin typeface="Verdana"/>
                <a:cs typeface="Verdana"/>
              </a:rPr>
              <a:t>SLICOT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 spc="-70">
                <a:latin typeface="Verdana"/>
                <a:cs typeface="Verdana"/>
              </a:rPr>
              <a:t>routines</a:t>
            </a:r>
            <a:r>
              <a:rPr dirty="0" sz="2400" spc="-145">
                <a:latin typeface="Verdana"/>
                <a:cs typeface="Verdana"/>
              </a:rPr>
              <a:t> </a:t>
            </a:r>
            <a:r>
              <a:rPr dirty="0" sz="2400" spc="-105">
                <a:latin typeface="Verdana"/>
                <a:cs typeface="Verdana"/>
              </a:rPr>
              <a:t>that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 spc="-125">
                <a:latin typeface="Verdana"/>
                <a:cs typeface="Verdana"/>
              </a:rPr>
              <a:t>i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 spc="-100">
                <a:latin typeface="Verdana"/>
                <a:cs typeface="Verdana"/>
              </a:rPr>
              <a:t>have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 spc="-60">
                <a:latin typeface="Verdana"/>
                <a:cs typeface="Verdana"/>
              </a:rPr>
              <a:t>implemented</a:t>
            </a:r>
            <a:r>
              <a:rPr dirty="0" sz="2400" spc="-145">
                <a:latin typeface="Verdana"/>
                <a:cs typeface="Verdana"/>
              </a:rPr>
              <a:t> in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>
                <a:latin typeface="Verdana"/>
                <a:cs typeface="Verdana"/>
              </a:rPr>
              <a:t>Scilab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 spc="-30">
                <a:latin typeface="Verdana"/>
                <a:cs typeface="Verdana"/>
              </a:rPr>
              <a:t>to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>
                <a:latin typeface="Verdana"/>
                <a:cs typeface="Verdana"/>
              </a:rPr>
              <a:t>be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 spc="-100">
                <a:latin typeface="Verdana"/>
                <a:cs typeface="Verdana"/>
              </a:rPr>
              <a:t>giving</a:t>
            </a:r>
            <a:r>
              <a:rPr dirty="0" sz="2400" spc="-145">
                <a:latin typeface="Verdana"/>
                <a:cs typeface="Verdana"/>
              </a:rPr>
              <a:t> </a:t>
            </a:r>
            <a:r>
              <a:rPr dirty="0" sz="2400" spc="-65">
                <a:latin typeface="Verdana"/>
                <a:cs typeface="Verdana"/>
              </a:rPr>
              <a:t>the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 spc="-20">
                <a:latin typeface="Verdana"/>
                <a:cs typeface="Verdana"/>
              </a:rPr>
              <a:t>exact </a:t>
            </a:r>
            <a:r>
              <a:rPr dirty="0" sz="2400" spc="-50">
                <a:latin typeface="Verdana"/>
                <a:cs typeface="Verdana"/>
              </a:rPr>
              <a:t>outputs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>
                <a:latin typeface="Verdana"/>
                <a:cs typeface="Verdana"/>
              </a:rPr>
              <a:t>as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10">
                <a:latin typeface="Verdana"/>
                <a:cs typeface="Verdana"/>
              </a:rPr>
              <a:t>octave.</a:t>
            </a:r>
            <a:endParaRPr sz="2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016000" y="1000791"/>
            <a:ext cx="2457450" cy="4521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spc="229" b="1">
                <a:solidFill>
                  <a:srgbClr val="B42323"/>
                </a:solidFill>
                <a:latin typeface="Tahoma"/>
                <a:cs typeface="Tahoma"/>
              </a:rPr>
              <a:t>FUNCTIONS</a:t>
            </a:r>
            <a:endParaRPr sz="2800">
              <a:latin typeface="Tahoma"/>
              <a:cs typeface="Tahom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95424" y="2045502"/>
            <a:ext cx="171450" cy="17144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95424" y="2550327"/>
            <a:ext cx="171450" cy="17144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95424" y="3055152"/>
            <a:ext cx="171450" cy="17144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95424" y="3559977"/>
            <a:ext cx="171450" cy="17144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95424" y="4064802"/>
            <a:ext cx="171450" cy="17144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95424" y="4569627"/>
            <a:ext cx="171450" cy="17144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95424" y="5074452"/>
            <a:ext cx="171450" cy="17144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95424" y="5579277"/>
            <a:ext cx="171450" cy="171449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95424" y="6084102"/>
            <a:ext cx="171450" cy="171449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95424" y="6588927"/>
            <a:ext cx="171450" cy="171449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95424" y="7093752"/>
            <a:ext cx="171450" cy="171449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95424" y="7598577"/>
            <a:ext cx="171450" cy="171449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95424" y="8103402"/>
            <a:ext cx="171450" cy="171449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95424" y="8608227"/>
            <a:ext cx="171450" cy="171449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95424" y="9113052"/>
            <a:ext cx="171450" cy="171449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1879500" y="1772484"/>
            <a:ext cx="4717415" cy="7702550"/>
          </a:xfrm>
          <a:prstGeom prst="rect">
            <a:avLst/>
          </a:prstGeom>
        </p:spPr>
        <p:txBody>
          <a:bodyPr wrap="square" lIns="0" tIns="116205" rIns="0" bIns="0" rtlCol="0" vert="horz">
            <a:spAutoFit/>
          </a:bodyPr>
          <a:lstStyle/>
          <a:p>
            <a:pPr marL="12700" marR="3166745">
              <a:lnSpc>
                <a:spcPts val="3979"/>
              </a:lnSpc>
              <a:spcBef>
                <a:spcPts val="915"/>
              </a:spcBef>
            </a:pPr>
            <a:r>
              <a:rPr dirty="0" sz="4000" spc="145">
                <a:latin typeface="Verdana"/>
                <a:cs typeface="Verdana"/>
              </a:rPr>
              <a:t>DARE </a:t>
            </a:r>
            <a:r>
              <a:rPr dirty="0" sz="4000" spc="260">
                <a:latin typeface="Verdana"/>
                <a:cs typeface="Verdana"/>
              </a:rPr>
              <a:t>CARE </a:t>
            </a:r>
            <a:r>
              <a:rPr dirty="0" sz="4000" spc="125">
                <a:latin typeface="Verdana"/>
                <a:cs typeface="Verdana"/>
              </a:rPr>
              <a:t>DLQR </a:t>
            </a:r>
            <a:r>
              <a:rPr dirty="0" sz="4000" spc="150">
                <a:latin typeface="Verdana"/>
                <a:cs typeface="Verdana"/>
              </a:rPr>
              <a:t>DLQE </a:t>
            </a:r>
            <a:r>
              <a:rPr dirty="0" sz="4000" spc="100">
                <a:latin typeface="Verdana"/>
                <a:cs typeface="Verdana"/>
              </a:rPr>
              <a:t>LQR </a:t>
            </a:r>
            <a:r>
              <a:rPr dirty="0" sz="4000" spc="130">
                <a:latin typeface="Verdana"/>
                <a:cs typeface="Verdana"/>
              </a:rPr>
              <a:t>LQE</a:t>
            </a:r>
            <a:endParaRPr sz="4000">
              <a:latin typeface="Verdana"/>
              <a:cs typeface="Verdana"/>
            </a:endParaRPr>
          </a:p>
          <a:p>
            <a:pPr marL="12700">
              <a:lnSpc>
                <a:spcPts val="3540"/>
              </a:lnSpc>
            </a:pPr>
            <a:r>
              <a:rPr dirty="0" sz="4000" spc="335">
                <a:latin typeface="Verdana"/>
                <a:cs typeface="Verdana"/>
              </a:rPr>
              <a:t>CTRBF</a:t>
            </a:r>
            <a:endParaRPr sz="4000">
              <a:latin typeface="Verdana"/>
              <a:cs typeface="Verdana"/>
            </a:endParaRPr>
          </a:p>
          <a:p>
            <a:pPr marL="12700" marR="2741930">
              <a:lnSpc>
                <a:spcPts val="3970"/>
              </a:lnSpc>
              <a:spcBef>
                <a:spcPts val="409"/>
              </a:spcBef>
            </a:pPr>
            <a:r>
              <a:rPr dirty="0" sz="4000" spc="310">
                <a:latin typeface="Verdana"/>
                <a:cs typeface="Verdana"/>
              </a:rPr>
              <a:t>OBSVF </a:t>
            </a:r>
            <a:r>
              <a:rPr dirty="0" sz="4000" spc="140">
                <a:latin typeface="Verdana"/>
                <a:cs typeface="Verdana"/>
              </a:rPr>
              <a:t>DSS</a:t>
            </a:r>
            <a:endParaRPr sz="4000">
              <a:latin typeface="Verdana"/>
              <a:cs typeface="Verdana"/>
            </a:endParaRPr>
          </a:p>
          <a:p>
            <a:pPr algn="just" marL="12700" marR="606425">
              <a:lnSpc>
                <a:spcPts val="3979"/>
              </a:lnSpc>
              <a:spcBef>
                <a:spcPts val="5"/>
              </a:spcBef>
            </a:pPr>
            <a:r>
              <a:rPr dirty="0" sz="4000" spc="270">
                <a:latin typeface="Verdana"/>
                <a:cs typeface="Verdana"/>
              </a:rPr>
              <a:t>VERTCAT</a:t>
            </a:r>
            <a:r>
              <a:rPr dirty="0" sz="4000" spc="509">
                <a:latin typeface="Verdana"/>
                <a:cs typeface="Verdana"/>
              </a:rPr>
              <a:t> </a:t>
            </a:r>
            <a:r>
              <a:rPr dirty="0" sz="4000" spc="200">
                <a:latin typeface="Verdana"/>
                <a:cs typeface="Verdana"/>
              </a:rPr>
              <a:t>@</a:t>
            </a:r>
            <a:r>
              <a:rPr dirty="0" sz="4000" spc="-1010">
                <a:latin typeface="Verdana"/>
                <a:cs typeface="Verdana"/>
              </a:rPr>
              <a:t> </a:t>
            </a:r>
            <a:r>
              <a:rPr dirty="0" sz="4000" spc="85">
                <a:latin typeface="Verdana"/>
                <a:cs typeface="Verdana"/>
              </a:rPr>
              <a:t>lt</a:t>
            </a:r>
            <a:r>
              <a:rPr dirty="0" sz="4000" spc="-1010">
                <a:latin typeface="Verdana"/>
                <a:cs typeface="Verdana"/>
              </a:rPr>
              <a:t> </a:t>
            </a:r>
            <a:r>
              <a:rPr dirty="0" sz="4000" spc="-200">
                <a:latin typeface="Verdana"/>
                <a:cs typeface="Verdana"/>
              </a:rPr>
              <a:t>i</a:t>
            </a:r>
            <a:r>
              <a:rPr dirty="0" sz="4000" spc="-254">
                <a:latin typeface="Verdana"/>
                <a:cs typeface="Verdana"/>
              </a:rPr>
              <a:t> </a:t>
            </a:r>
            <a:r>
              <a:rPr dirty="0" sz="4000" spc="240">
                <a:latin typeface="Verdana"/>
                <a:cs typeface="Verdana"/>
              </a:rPr>
              <a:t>HORZCAT</a:t>
            </a:r>
            <a:r>
              <a:rPr dirty="0" sz="4000" spc="509">
                <a:latin typeface="Verdana"/>
                <a:cs typeface="Verdana"/>
              </a:rPr>
              <a:t> </a:t>
            </a:r>
            <a:r>
              <a:rPr dirty="0" sz="4000" spc="200">
                <a:latin typeface="Verdana"/>
                <a:cs typeface="Verdana"/>
              </a:rPr>
              <a:t>@</a:t>
            </a:r>
            <a:r>
              <a:rPr dirty="0" sz="4000" spc="-1010">
                <a:latin typeface="Verdana"/>
                <a:cs typeface="Verdana"/>
              </a:rPr>
              <a:t> </a:t>
            </a:r>
            <a:r>
              <a:rPr dirty="0" sz="4000" spc="85">
                <a:latin typeface="Verdana"/>
                <a:cs typeface="Verdana"/>
              </a:rPr>
              <a:t>lt</a:t>
            </a:r>
            <a:r>
              <a:rPr dirty="0" sz="4000" spc="-1010">
                <a:latin typeface="Verdana"/>
                <a:cs typeface="Verdana"/>
              </a:rPr>
              <a:t> </a:t>
            </a:r>
            <a:r>
              <a:rPr dirty="0" sz="4000" spc="-200">
                <a:latin typeface="Verdana"/>
                <a:cs typeface="Verdana"/>
              </a:rPr>
              <a:t>i</a:t>
            </a:r>
            <a:r>
              <a:rPr dirty="0" sz="4000" spc="-254">
                <a:latin typeface="Verdana"/>
                <a:cs typeface="Verdana"/>
              </a:rPr>
              <a:t> </a:t>
            </a:r>
            <a:r>
              <a:rPr dirty="0" sz="4000" spc="170">
                <a:latin typeface="Verdana"/>
                <a:cs typeface="Verdana"/>
              </a:rPr>
              <a:t>MINUS</a:t>
            </a:r>
            <a:r>
              <a:rPr dirty="0" sz="4000" spc="509">
                <a:latin typeface="Verdana"/>
                <a:cs typeface="Verdana"/>
              </a:rPr>
              <a:t> </a:t>
            </a:r>
            <a:r>
              <a:rPr dirty="0" sz="4000" spc="200">
                <a:latin typeface="Verdana"/>
                <a:cs typeface="Verdana"/>
              </a:rPr>
              <a:t>@</a:t>
            </a:r>
            <a:r>
              <a:rPr dirty="0" sz="4000" spc="-1010">
                <a:latin typeface="Verdana"/>
                <a:cs typeface="Verdana"/>
              </a:rPr>
              <a:t> </a:t>
            </a:r>
            <a:r>
              <a:rPr dirty="0" sz="4000" spc="85">
                <a:latin typeface="Verdana"/>
                <a:cs typeface="Verdana"/>
              </a:rPr>
              <a:t>lt</a:t>
            </a:r>
            <a:r>
              <a:rPr dirty="0" sz="4000" spc="-1010">
                <a:latin typeface="Verdana"/>
                <a:cs typeface="Verdana"/>
              </a:rPr>
              <a:t> </a:t>
            </a:r>
            <a:r>
              <a:rPr dirty="0" sz="4000" spc="-200">
                <a:latin typeface="Verdana"/>
                <a:cs typeface="Verdana"/>
              </a:rPr>
              <a:t>i</a:t>
            </a:r>
            <a:endParaRPr sz="4000">
              <a:latin typeface="Verdana"/>
              <a:cs typeface="Verdana"/>
            </a:endParaRPr>
          </a:p>
          <a:p>
            <a:pPr algn="just" marL="12700">
              <a:lnSpc>
                <a:spcPts val="3554"/>
              </a:lnSpc>
            </a:pPr>
            <a:r>
              <a:rPr dirty="0" sz="4000" spc="225">
                <a:latin typeface="Verdana"/>
                <a:cs typeface="Verdana"/>
              </a:rPr>
              <a:t>PLUS</a:t>
            </a:r>
            <a:r>
              <a:rPr dirty="0" sz="4000" spc="520">
                <a:latin typeface="Verdana"/>
                <a:cs typeface="Verdana"/>
              </a:rPr>
              <a:t> </a:t>
            </a:r>
            <a:r>
              <a:rPr dirty="0" sz="4000" spc="200">
                <a:latin typeface="Verdana"/>
                <a:cs typeface="Verdana"/>
              </a:rPr>
              <a:t>@</a:t>
            </a:r>
            <a:r>
              <a:rPr dirty="0" sz="4000" spc="-1010">
                <a:latin typeface="Verdana"/>
                <a:cs typeface="Verdana"/>
              </a:rPr>
              <a:t> </a:t>
            </a:r>
            <a:r>
              <a:rPr dirty="0" sz="4000" spc="85">
                <a:latin typeface="Verdana"/>
                <a:cs typeface="Verdana"/>
              </a:rPr>
              <a:t>lt</a:t>
            </a:r>
            <a:r>
              <a:rPr dirty="0" sz="4000" spc="-1005">
                <a:latin typeface="Verdana"/>
                <a:cs typeface="Verdana"/>
              </a:rPr>
              <a:t> </a:t>
            </a:r>
            <a:r>
              <a:rPr dirty="0" sz="4000" spc="-50">
                <a:latin typeface="Verdana"/>
                <a:cs typeface="Verdana"/>
              </a:rPr>
              <a:t>i</a:t>
            </a:r>
            <a:endParaRPr sz="4000">
              <a:latin typeface="Verdana"/>
              <a:cs typeface="Verdana"/>
            </a:endParaRPr>
          </a:p>
          <a:p>
            <a:pPr algn="just" marL="12700" marR="5080">
              <a:lnSpc>
                <a:spcPts val="3979"/>
              </a:lnSpc>
              <a:spcBef>
                <a:spcPts val="400"/>
              </a:spcBef>
            </a:pPr>
            <a:r>
              <a:rPr dirty="0" sz="4000" spc="285">
                <a:latin typeface="Verdana"/>
                <a:cs typeface="Verdana"/>
              </a:rPr>
              <a:t>WESTLANDLYNX </a:t>
            </a:r>
            <a:r>
              <a:rPr dirty="0" sz="4000" spc="75">
                <a:latin typeface="Verdana"/>
                <a:cs typeface="Verdana"/>
              </a:rPr>
              <a:t>FILTDATA</a:t>
            </a:r>
            <a:endParaRPr sz="4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6000" y="1888470"/>
            <a:ext cx="15568930" cy="29591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4599"/>
              </a:lnSpc>
              <a:spcBef>
                <a:spcPts val="100"/>
              </a:spcBef>
            </a:pPr>
            <a:r>
              <a:rPr dirty="0" sz="2400" spc="-10">
                <a:latin typeface="Verdana"/>
                <a:cs typeface="Verdana"/>
              </a:rPr>
              <a:t>The</a:t>
            </a:r>
            <a:r>
              <a:rPr dirty="0" sz="2400" spc="-160">
                <a:latin typeface="Verdana"/>
                <a:cs typeface="Verdana"/>
              </a:rPr>
              <a:t> </a:t>
            </a:r>
            <a:r>
              <a:rPr dirty="0" sz="2400" spc="-20">
                <a:latin typeface="Verdana"/>
                <a:cs typeface="Verdana"/>
              </a:rPr>
              <a:t>Riccati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60">
                <a:latin typeface="Verdana"/>
                <a:cs typeface="Verdana"/>
              </a:rPr>
              <a:t>equation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20">
                <a:latin typeface="Verdana"/>
                <a:cs typeface="Verdana"/>
              </a:rPr>
              <a:t>is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65">
                <a:latin typeface="Verdana"/>
                <a:cs typeface="Verdana"/>
              </a:rPr>
              <a:t>a</a:t>
            </a:r>
            <a:r>
              <a:rPr dirty="0" sz="2400" spc="-160">
                <a:latin typeface="Verdana"/>
                <a:cs typeface="Verdana"/>
              </a:rPr>
              <a:t> </a:t>
            </a:r>
            <a:r>
              <a:rPr dirty="0" sz="2400" spc="-135">
                <a:latin typeface="Verdana"/>
                <a:cs typeface="Verdana"/>
              </a:rPr>
              <a:t>matrix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60">
                <a:latin typeface="Verdana"/>
                <a:cs typeface="Verdana"/>
              </a:rPr>
              <a:t>equation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105">
                <a:latin typeface="Verdana"/>
                <a:cs typeface="Verdana"/>
              </a:rPr>
              <a:t>that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20">
                <a:latin typeface="Verdana"/>
                <a:cs typeface="Verdana"/>
              </a:rPr>
              <a:t>appears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145">
                <a:latin typeface="Verdana"/>
                <a:cs typeface="Verdana"/>
              </a:rPr>
              <a:t>in</a:t>
            </a:r>
            <a:r>
              <a:rPr dirty="0" sz="2400" spc="-160">
                <a:latin typeface="Verdana"/>
                <a:cs typeface="Verdana"/>
              </a:rPr>
              <a:t> </a:t>
            </a:r>
            <a:r>
              <a:rPr dirty="0" sz="2400" spc="-75">
                <a:latin typeface="Verdana"/>
                <a:cs typeface="Verdana"/>
              </a:rPr>
              <a:t>optimal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35">
                <a:latin typeface="Verdana"/>
                <a:cs typeface="Verdana"/>
              </a:rPr>
              <a:t>control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75">
                <a:latin typeface="Verdana"/>
                <a:cs typeface="Verdana"/>
              </a:rPr>
              <a:t>and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70">
                <a:latin typeface="Verdana"/>
                <a:cs typeface="Verdana"/>
              </a:rPr>
              <a:t>estimation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65">
                <a:latin typeface="Verdana"/>
                <a:cs typeface="Verdana"/>
              </a:rPr>
              <a:t>problems.</a:t>
            </a:r>
            <a:r>
              <a:rPr dirty="0" sz="2400" spc="-160">
                <a:latin typeface="Verdana"/>
                <a:cs typeface="Verdana"/>
              </a:rPr>
              <a:t> </a:t>
            </a:r>
            <a:r>
              <a:rPr dirty="0" sz="2400" spc="-254">
                <a:latin typeface="Verdana"/>
                <a:cs typeface="Verdana"/>
              </a:rPr>
              <a:t>It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25">
                <a:latin typeface="Verdana"/>
                <a:cs typeface="Verdana"/>
              </a:rPr>
              <a:t>is </a:t>
            </a:r>
            <a:r>
              <a:rPr dirty="0" sz="2400" spc="-80">
                <a:latin typeface="Verdana"/>
                <a:cs typeface="Verdana"/>
              </a:rPr>
              <a:t>fundamental</a:t>
            </a:r>
            <a:r>
              <a:rPr dirty="0" sz="2400" spc="-160">
                <a:latin typeface="Verdana"/>
                <a:cs typeface="Verdana"/>
              </a:rPr>
              <a:t> </a:t>
            </a:r>
            <a:r>
              <a:rPr dirty="0" sz="2400" spc="-30">
                <a:latin typeface="Verdana"/>
                <a:cs typeface="Verdana"/>
              </a:rPr>
              <a:t>to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65">
                <a:latin typeface="Verdana"/>
                <a:cs typeface="Verdana"/>
              </a:rPr>
              <a:t>the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30">
                <a:latin typeface="Verdana"/>
                <a:cs typeface="Verdana"/>
              </a:rPr>
              <a:t>design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>
                <a:latin typeface="Verdana"/>
                <a:cs typeface="Verdana"/>
              </a:rPr>
              <a:t>of</a:t>
            </a:r>
            <a:r>
              <a:rPr dirty="0" sz="2400" spc="-160">
                <a:latin typeface="Verdana"/>
                <a:cs typeface="Verdana"/>
              </a:rPr>
              <a:t> </a:t>
            </a:r>
            <a:r>
              <a:rPr dirty="0" sz="2400" spc="-35">
                <a:latin typeface="Verdana"/>
                <a:cs typeface="Verdana"/>
              </a:rPr>
              <a:t>controllers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10">
                <a:latin typeface="Verdana"/>
                <a:cs typeface="Verdana"/>
              </a:rPr>
              <a:t>such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>
                <a:latin typeface="Verdana"/>
                <a:cs typeface="Verdana"/>
              </a:rPr>
              <a:t>as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65">
                <a:latin typeface="Verdana"/>
                <a:cs typeface="Verdana"/>
              </a:rPr>
              <a:t>the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90">
                <a:latin typeface="Verdana"/>
                <a:cs typeface="Verdana"/>
              </a:rPr>
              <a:t>Linear</a:t>
            </a:r>
            <a:r>
              <a:rPr dirty="0" sz="2400" spc="-160">
                <a:latin typeface="Verdana"/>
                <a:cs typeface="Verdana"/>
              </a:rPr>
              <a:t> </a:t>
            </a:r>
            <a:r>
              <a:rPr dirty="0" sz="2400" spc="-55">
                <a:latin typeface="Verdana"/>
                <a:cs typeface="Verdana"/>
              </a:rPr>
              <a:t>Quadratic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60">
                <a:latin typeface="Verdana"/>
                <a:cs typeface="Verdana"/>
              </a:rPr>
              <a:t>Regulator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220">
                <a:latin typeface="Verdana"/>
                <a:cs typeface="Verdana"/>
              </a:rPr>
              <a:t>(LQR)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75">
                <a:latin typeface="Verdana"/>
                <a:cs typeface="Verdana"/>
              </a:rPr>
              <a:t>and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25">
                <a:latin typeface="Verdana"/>
                <a:cs typeface="Verdana"/>
              </a:rPr>
              <a:t>observers</a:t>
            </a:r>
            <a:r>
              <a:rPr dirty="0" sz="2400" spc="-160">
                <a:latin typeface="Verdana"/>
                <a:cs typeface="Verdana"/>
              </a:rPr>
              <a:t> </a:t>
            </a:r>
            <a:r>
              <a:rPr dirty="0" sz="2400" spc="-20">
                <a:latin typeface="Verdana"/>
                <a:cs typeface="Verdana"/>
              </a:rPr>
              <a:t>such </a:t>
            </a:r>
            <a:r>
              <a:rPr dirty="0" sz="2400">
                <a:latin typeface="Verdana"/>
                <a:cs typeface="Verdana"/>
              </a:rPr>
              <a:t>as</a:t>
            </a:r>
            <a:r>
              <a:rPr dirty="0" sz="2400" spc="-165">
                <a:latin typeface="Verdana"/>
                <a:cs typeface="Verdana"/>
              </a:rPr>
              <a:t> </a:t>
            </a:r>
            <a:r>
              <a:rPr dirty="0" sz="2400" spc="-65">
                <a:latin typeface="Verdana"/>
                <a:cs typeface="Verdana"/>
              </a:rPr>
              <a:t>the</a:t>
            </a:r>
            <a:r>
              <a:rPr dirty="0" sz="2400" spc="-165">
                <a:latin typeface="Verdana"/>
                <a:cs typeface="Verdana"/>
              </a:rPr>
              <a:t> </a:t>
            </a:r>
            <a:r>
              <a:rPr dirty="0" sz="2400" spc="-105">
                <a:latin typeface="Verdana"/>
                <a:cs typeface="Verdana"/>
              </a:rPr>
              <a:t>Kalman</a:t>
            </a:r>
            <a:r>
              <a:rPr dirty="0" sz="2400" spc="-165">
                <a:latin typeface="Verdana"/>
                <a:cs typeface="Verdana"/>
              </a:rPr>
              <a:t> </a:t>
            </a:r>
            <a:r>
              <a:rPr dirty="0" sz="2400" spc="-10">
                <a:latin typeface="Verdana"/>
                <a:cs typeface="Verdana"/>
              </a:rPr>
              <a:t>Filter.</a:t>
            </a:r>
            <a:endParaRPr sz="2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800"/>
              </a:spcBef>
            </a:pP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dirty="0" sz="2400" spc="-45">
                <a:latin typeface="Verdana"/>
                <a:cs typeface="Verdana"/>
              </a:rPr>
              <a:t>For</a:t>
            </a:r>
            <a:r>
              <a:rPr dirty="0" sz="2400" spc="-140">
                <a:latin typeface="Verdana"/>
                <a:cs typeface="Verdana"/>
              </a:rPr>
              <a:t> </a:t>
            </a:r>
            <a:r>
              <a:rPr dirty="0" sz="2400" spc="-80">
                <a:latin typeface="Verdana"/>
                <a:cs typeface="Verdana"/>
              </a:rPr>
              <a:t>continuous-</a:t>
            </a:r>
            <a:r>
              <a:rPr dirty="0" sz="2400" spc="-90">
                <a:latin typeface="Verdana"/>
                <a:cs typeface="Verdana"/>
              </a:rPr>
              <a:t>time</a:t>
            </a:r>
            <a:r>
              <a:rPr dirty="0" sz="2400" spc="-140">
                <a:latin typeface="Verdana"/>
                <a:cs typeface="Verdana"/>
              </a:rPr>
              <a:t> </a:t>
            </a:r>
            <a:r>
              <a:rPr dirty="0" sz="2400" spc="-55">
                <a:latin typeface="Verdana"/>
                <a:cs typeface="Verdana"/>
              </a:rPr>
              <a:t>systems,</a:t>
            </a:r>
            <a:r>
              <a:rPr dirty="0" sz="2400" spc="-140">
                <a:latin typeface="Verdana"/>
                <a:cs typeface="Verdana"/>
              </a:rPr>
              <a:t> </a:t>
            </a:r>
            <a:r>
              <a:rPr dirty="0" sz="2400" spc="-65">
                <a:latin typeface="Verdana"/>
                <a:cs typeface="Verdana"/>
              </a:rPr>
              <a:t>the</a:t>
            </a:r>
            <a:r>
              <a:rPr dirty="0" sz="2400" spc="-140">
                <a:latin typeface="Verdana"/>
                <a:cs typeface="Verdana"/>
              </a:rPr>
              <a:t> </a:t>
            </a:r>
            <a:r>
              <a:rPr dirty="0" sz="2400" spc="-20">
                <a:latin typeface="Verdana"/>
                <a:cs typeface="Verdana"/>
              </a:rPr>
              <a:t>Algebraic</a:t>
            </a:r>
            <a:r>
              <a:rPr dirty="0" sz="2400" spc="-140">
                <a:latin typeface="Verdana"/>
                <a:cs typeface="Verdana"/>
              </a:rPr>
              <a:t> </a:t>
            </a:r>
            <a:r>
              <a:rPr dirty="0" sz="2400" spc="-20">
                <a:latin typeface="Verdana"/>
                <a:cs typeface="Verdana"/>
              </a:rPr>
              <a:t>Riccati</a:t>
            </a:r>
            <a:r>
              <a:rPr dirty="0" sz="2400" spc="-140">
                <a:latin typeface="Verdana"/>
                <a:cs typeface="Verdana"/>
              </a:rPr>
              <a:t> </a:t>
            </a:r>
            <a:r>
              <a:rPr dirty="0" sz="2400" spc="-80">
                <a:latin typeface="Verdana"/>
                <a:cs typeface="Verdana"/>
              </a:rPr>
              <a:t>Equation</a:t>
            </a:r>
            <a:r>
              <a:rPr dirty="0" sz="2400" spc="-140">
                <a:latin typeface="Verdana"/>
                <a:cs typeface="Verdana"/>
              </a:rPr>
              <a:t> </a:t>
            </a:r>
            <a:r>
              <a:rPr dirty="0" sz="2400" spc="-145">
                <a:latin typeface="Verdana"/>
                <a:cs typeface="Verdana"/>
              </a:rPr>
              <a:t>(CARE)</a:t>
            </a:r>
            <a:r>
              <a:rPr dirty="0" sz="2400" spc="-140">
                <a:latin typeface="Verdana"/>
                <a:cs typeface="Verdana"/>
              </a:rPr>
              <a:t> </a:t>
            </a:r>
            <a:r>
              <a:rPr dirty="0" sz="2400" spc="-25">
                <a:latin typeface="Verdana"/>
                <a:cs typeface="Verdana"/>
              </a:rPr>
              <a:t>is</a:t>
            </a:r>
            <a:endParaRPr sz="2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805"/>
              </a:spcBef>
            </a:pP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dirty="0" sz="2400" spc="-45">
                <a:latin typeface="Verdana"/>
                <a:cs typeface="Verdana"/>
              </a:rPr>
              <a:t>For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 spc="-50">
                <a:latin typeface="Verdana"/>
                <a:cs typeface="Verdana"/>
              </a:rPr>
              <a:t>discrete-</a:t>
            </a:r>
            <a:r>
              <a:rPr dirty="0" sz="2400" spc="-90">
                <a:latin typeface="Verdana"/>
                <a:cs typeface="Verdana"/>
              </a:rPr>
              <a:t>time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 spc="-55">
                <a:latin typeface="Verdana"/>
                <a:cs typeface="Verdana"/>
              </a:rPr>
              <a:t>systems,</a:t>
            </a:r>
            <a:r>
              <a:rPr dirty="0" sz="2400" spc="-145">
                <a:latin typeface="Verdana"/>
                <a:cs typeface="Verdana"/>
              </a:rPr>
              <a:t> </a:t>
            </a:r>
            <a:r>
              <a:rPr dirty="0" sz="2400" spc="-65">
                <a:latin typeface="Verdana"/>
                <a:cs typeface="Verdana"/>
              </a:rPr>
              <a:t>the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 spc="-30">
                <a:latin typeface="Verdana"/>
                <a:cs typeface="Verdana"/>
              </a:rPr>
              <a:t>Discrete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 spc="-20">
                <a:latin typeface="Verdana"/>
                <a:cs typeface="Verdana"/>
              </a:rPr>
              <a:t>Algebraic</a:t>
            </a:r>
            <a:r>
              <a:rPr dirty="0" sz="2400" spc="-145">
                <a:latin typeface="Verdana"/>
                <a:cs typeface="Verdana"/>
              </a:rPr>
              <a:t> </a:t>
            </a:r>
            <a:r>
              <a:rPr dirty="0" sz="2400" spc="-20">
                <a:latin typeface="Verdana"/>
                <a:cs typeface="Verdana"/>
              </a:rPr>
              <a:t>Riccati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 spc="-80">
                <a:latin typeface="Verdana"/>
                <a:cs typeface="Verdana"/>
              </a:rPr>
              <a:t>Equation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 spc="-185">
                <a:latin typeface="Verdana"/>
                <a:cs typeface="Verdana"/>
              </a:rPr>
              <a:t>(DARE)</a:t>
            </a:r>
            <a:r>
              <a:rPr dirty="0" sz="2400" spc="-145">
                <a:latin typeface="Verdana"/>
                <a:cs typeface="Verdana"/>
              </a:rPr>
              <a:t> </a:t>
            </a:r>
            <a:r>
              <a:rPr dirty="0" sz="2400" spc="-25">
                <a:latin typeface="Verdana"/>
                <a:cs typeface="Verdana"/>
              </a:rPr>
              <a:t>is</a:t>
            </a:r>
            <a:endParaRPr sz="2400">
              <a:latin typeface="Verdana"/>
              <a:cs typeface="Verdan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76349" y="6297929"/>
            <a:ext cx="104775" cy="10477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76349" y="6717029"/>
            <a:ext cx="104775" cy="10477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76349" y="7136129"/>
            <a:ext cx="104775" cy="10477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76349" y="8393429"/>
            <a:ext cx="104775" cy="10477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76349" y="9231629"/>
            <a:ext cx="104775" cy="104774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1016000" y="6079470"/>
            <a:ext cx="15732760" cy="3378200"/>
          </a:xfrm>
          <a:prstGeom prst="rect">
            <a:avLst/>
          </a:prstGeom>
        </p:spPr>
        <p:txBody>
          <a:bodyPr wrap="square" lIns="0" tIns="66040" rIns="0" bIns="0" rtlCol="0" vert="horz">
            <a:spAutoFit/>
          </a:bodyPr>
          <a:lstStyle/>
          <a:p>
            <a:pPr marL="530225">
              <a:lnSpc>
                <a:spcPct val="100000"/>
              </a:lnSpc>
              <a:spcBef>
                <a:spcPts val="520"/>
              </a:spcBef>
            </a:pPr>
            <a:r>
              <a:rPr dirty="0" sz="2400" spc="-25">
                <a:latin typeface="Verdana"/>
                <a:cs typeface="Verdana"/>
              </a:rPr>
              <a:t>Computes</a:t>
            </a:r>
            <a:r>
              <a:rPr dirty="0" sz="2400" spc="-105">
                <a:latin typeface="Verdana"/>
                <a:cs typeface="Verdana"/>
              </a:rPr>
              <a:t> </a:t>
            </a:r>
            <a:r>
              <a:rPr dirty="0" sz="2400" spc="-65">
                <a:latin typeface="Verdana"/>
                <a:cs typeface="Verdana"/>
              </a:rPr>
              <a:t>the</a:t>
            </a:r>
            <a:r>
              <a:rPr dirty="0" sz="2400" spc="-105">
                <a:latin typeface="Verdana"/>
                <a:cs typeface="Verdana"/>
              </a:rPr>
              <a:t> </a:t>
            </a:r>
            <a:r>
              <a:rPr dirty="0" sz="2400" spc="-75">
                <a:latin typeface="Verdana"/>
                <a:cs typeface="Verdana"/>
              </a:rPr>
              <a:t>optimal</a:t>
            </a:r>
            <a:r>
              <a:rPr dirty="0" sz="2400" spc="-100">
                <a:latin typeface="Verdana"/>
                <a:cs typeface="Verdana"/>
              </a:rPr>
              <a:t> </a:t>
            </a:r>
            <a:r>
              <a:rPr dirty="0" sz="2400" spc="-80">
                <a:latin typeface="Verdana"/>
                <a:cs typeface="Verdana"/>
              </a:rPr>
              <a:t>state-</a:t>
            </a:r>
            <a:r>
              <a:rPr dirty="0" sz="2400">
                <a:latin typeface="Verdana"/>
                <a:cs typeface="Verdana"/>
              </a:rPr>
              <a:t>feedback</a:t>
            </a:r>
            <a:r>
              <a:rPr dirty="0" sz="2400" spc="-105">
                <a:latin typeface="Verdana"/>
                <a:cs typeface="Verdana"/>
              </a:rPr>
              <a:t> </a:t>
            </a:r>
            <a:r>
              <a:rPr dirty="0" sz="2400" spc="-10">
                <a:latin typeface="Verdana"/>
                <a:cs typeface="Verdana"/>
              </a:rPr>
              <a:t>gain.</a:t>
            </a:r>
            <a:endParaRPr sz="2400">
              <a:latin typeface="Verdana"/>
              <a:cs typeface="Verdana"/>
            </a:endParaRPr>
          </a:p>
          <a:p>
            <a:pPr marL="530225" marR="4128770">
              <a:lnSpc>
                <a:spcPct val="114599"/>
              </a:lnSpc>
            </a:pPr>
            <a:r>
              <a:rPr dirty="0" sz="2400" spc="-55">
                <a:latin typeface="Verdana"/>
                <a:cs typeface="Verdana"/>
              </a:rPr>
              <a:t>Minimizes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65">
                <a:latin typeface="Verdana"/>
                <a:cs typeface="Verdana"/>
              </a:rPr>
              <a:t>a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60">
                <a:latin typeface="Verdana"/>
                <a:cs typeface="Verdana"/>
              </a:rPr>
              <a:t>quadratic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 spc="50">
                <a:latin typeface="Verdana"/>
                <a:cs typeface="Verdana"/>
              </a:rPr>
              <a:t>cost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60">
                <a:latin typeface="Verdana"/>
                <a:cs typeface="Verdana"/>
              </a:rPr>
              <a:t>function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 spc="-45">
                <a:latin typeface="Verdana"/>
                <a:cs typeface="Verdana"/>
              </a:rPr>
              <a:t>balancing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30">
                <a:latin typeface="Verdana"/>
                <a:cs typeface="Verdana"/>
              </a:rPr>
              <a:t>state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 spc="-95">
                <a:latin typeface="Verdana"/>
                <a:cs typeface="Verdana"/>
              </a:rPr>
              <a:t>error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75">
                <a:latin typeface="Verdana"/>
                <a:cs typeface="Verdana"/>
              </a:rPr>
              <a:t>and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 spc="-35">
                <a:latin typeface="Verdana"/>
                <a:cs typeface="Verdana"/>
              </a:rPr>
              <a:t>control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10">
                <a:latin typeface="Verdana"/>
                <a:cs typeface="Verdana"/>
              </a:rPr>
              <a:t>effort. </a:t>
            </a:r>
            <a:r>
              <a:rPr dirty="0" sz="2400" spc="-55">
                <a:latin typeface="Verdana"/>
                <a:cs typeface="Verdana"/>
              </a:rPr>
              <a:t>Ensures</a:t>
            </a:r>
            <a:r>
              <a:rPr dirty="0" sz="2400" spc="-135">
                <a:latin typeface="Verdana"/>
                <a:cs typeface="Verdana"/>
              </a:rPr>
              <a:t> </a:t>
            </a:r>
            <a:r>
              <a:rPr dirty="0" sz="2400">
                <a:latin typeface="Verdana"/>
                <a:cs typeface="Verdana"/>
              </a:rPr>
              <a:t>closed-loop</a:t>
            </a:r>
            <a:r>
              <a:rPr dirty="0" sz="2400" spc="-135">
                <a:latin typeface="Verdana"/>
                <a:cs typeface="Verdana"/>
              </a:rPr>
              <a:t> </a:t>
            </a:r>
            <a:r>
              <a:rPr dirty="0" sz="2400" spc="-65">
                <a:latin typeface="Verdana"/>
                <a:cs typeface="Verdana"/>
              </a:rPr>
              <a:t>stability</a:t>
            </a:r>
            <a:r>
              <a:rPr dirty="0" sz="2400" spc="-135">
                <a:latin typeface="Verdana"/>
                <a:cs typeface="Verdana"/>
              </a:rPr>
              <a:t> </a:t>
            </a:r>
            <a:r>
              <a:rPr dirty="0" sz="2400" spc="-65">
                <a:latin typeface="Verdana"/>
                <a:cs typeface="Verdana"/>
              </a:rPr>
              <a:t>for</a:t>
            </a:r>
            <a:r>
              <a:rPr dirty="0" sz="2400" spc="-135">
                <a:latin typeface="Verdana"/>
                <a:cs typeface="Verdana"/>
              </a:rPr>
              <a:t> </a:t>
            </a:r>
            <a:r>
              <a:rPr dirty="0" sz="2400" spc="-25">
                <a:latin typeface="Verdana"/>
                <a:cs typeface="Verdana"/>
              </a:rPr>
              <a:t>controllable</a:t>
            </a:r>
            <a:r>
              <a:rPr dirty="0" sz="2400" spc="-135">
                <a:latin typeface="Verdana"/>
                <a:cs typeface="Verdana"/>
              </a:rPr>
              <a:t> </a:t>
            </a:r>
            <a:r>
              <a:rPr dirty="0" sz="2400" spc="-10">
                <a:latin typeface="Verdana"/>
                <a:cs typeface="Verdana"/>
              </a:rPr>
              <a:t>systems.</a:t>
            </a:r>
            <a:endParaRPr sz="2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800"/>
              </a:spcBef>
            </a:pP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dirty="0" sz="2400" spc="-10">
                <a:latin typeface="Verdana"/>
                <a:cs typeface="Verdana"/>
              </a:rPr>
              <a:t>Applications</a:t>
            </a:r>
            <a:endParaRPr sz="2400">
              <a:latin typeface="Verdana"/>
              <a:cs typeface="Verdana"/>
            </a:endParaRPr>
          </a:p>
          <a:p>
            <a:pPr marL="530225" marR="5080">
              <a:lnSpc>
                <a:spcPct val="114599"/>
              </a:lnSpc>
            </a:pPr>
            <a:r>
              <a:rPr dirty="0" sz="2400" spc="-105">
                <a:latin typeface="Verdana"/>
                <a:cs typeface="Verdana"/>
              </a:rPr>
              <a:t>Kalman</a:t>
            </a:r>
            <a:r>
              <a:rPr dirty="0" sz="2400" spc="-170">
                <a:latin typeface="Verdana"/>
                <a:cs typeface="Verdana"/>
              </a:rPr>
              <a:t> </a:t>
            </a:r>
            <a:r>
              <a:rPr dirty="0" sz="2400" spc="-75">
                <a:latin typeface="Verdana"/>
                <a:cs typeface="Verdana"/>
              </a:rPr>
              <a:t>Filtering</a:t>
            </a:r>
            <a:r>
              <a:rPr dirty="0" sz="2400" spc="-165">
                <a:latin typeface="Verdana"/>
                <a:cs typeface="Verdana"/>
              </a:rPr>
              <a:t> </a:t>
            </a:r>
            <a:r>
              <a:rPr dirty="0" sz="2400">
                <a:latin typeface="Verdana"/>
                <a:cs typeface="Verdana"/>
              </a:rPr>
              <a:t>&amp;</a:t>
            </a:r>
            <a:r>
              <a:rPr dirty="0" sz="2400" spc="-165">
                <a:latin typeface="Verdana"/>
                <a:cs typeface="Verdana"/>
              </a:rPr>
              <a:t> </a:t>
            </a:r>
            <a:r>
              <a:rPr dirty="0" sz="2400" spc="-30">
                <a:latin typeface="Verdana"/>
                <a:cs typeface="Verdana"/>
              </a:rPr>
              <a:t>Sensor</a:t>
            </a:r>
            <a:r>
              <a:rPr dirty="0" sz="2400" spc="-165">
                <a:latin typeface="Verdana"/>
                <a:cs typeface="Verdana"/>
              </a:rPr>
              <a:t> </a:t>
            </a:r>
            <a:r>
              <a:rPr dirty="0" sz="2400" spc="-55">
                <a:latin typeface="Verdana"/>
                <a:cs typeface="Verdana"/>
              </a:rPr>
              <a:t>Fusion</a:t>
            </a:r>
            <a:r>
              <a:rPr dirty="0" sz="2400" spc="-165">
                <a:latin typeface="Verdana"/>
                <a:cs typeface="Verdana"/>
              </a:rPr>
              <a:t> </a:t>
            </a:r>
            <a:r>
              <a:rPr dirty="0" sz="2400" spc="-610">
                <a:latin typeface="Verdana"/>
                <a:cs typeface="Verdana"/>
              </a:rPr>
              <a:t>:</a:t>
            </a:r>
            <a:r>
              <a:rPr dirty="0" sz="2400" spc="-165">
                <a:latin typeface="Verdana"/>
                <a:cs typeface="Verdana"/>
              </a:rPr>
              <a:t> </a:t>
            </a:r>
            <a:r>
              <a:rPr dirty="0" sz="2400" spc="-10">
                <a:latin typeface="Verdana"/>
                <a:cs typeface="Verdana"/>
              </a:rPr>
              <a:t>The</a:t>
            </a:r>
            <a:r>
              <a:rPr dirty="0" sz="2400" spc="-165">
                <a:latin typeface="Verdana"/>
                <a:cs typeface="Verdana"/>
              </a:rPr>
              <a:t> </a:t>
            </a:r>
            <a:r>
              <a:rPr dirty="0" sz="2400" spc="-20">
                <a:latin typeface="Verdana"/>
                <a:cs typeface="Verdana"/>
              </a:rPr>
              <a:t>Riccati</a:t>
            </a:r>
            <a:r>
              <a:rPr dirty="0" sz="2400" spc="-165">
                <a:latin typeface="Verdana"/>
                <a:cs typeface="Verdana"/>
              </a:rPr>
              <a:t> </a:t>
            </a:r>
            <a:r>
              <a:rPr dirty="0" sz="2400" spc="-60">
                <a:latin typeface="Verdana"/>
                <a:cs typeface="Verdana"/>
              </a:rPr>
              <a:t>equation</a:t>
            </a:r>
            <a:r>
              <a:rPr dirty="0" sz="2400" spc="-165">
                <a:latin typeface="Verdana"/>
                <a:cs typeface="Verdana"/>
              </a:rPr>
              <a:t> </a:t>
            </a:r>
            <a:r>
              <a:rPr dirty="0" sz="2400" spc="-20">
                <a:latin typeface="Verdana"/>
                <a:cs typeface="Verdana"/>
              </a:rPr>
              <a:t>is</a:t>
            </a:r>
            <a:r>
              <a:rPr dirty="0" sz="2400" spc="-165">
                <a:latin typeface="Verdana"/>
                <a:cs typeface="Verdana"/>
              </a:rPr>
              <a:t> </a:t>
            </a:r>
            <a:r>
              <a:rPr dirty="0" sz="2400">
                <a:latin typeface="Verdana"/>
                <a:cs typeface="Verdana"/>
              </a:rPr>
              <a:t>solved</a:t>
            </a:r>
            <a:r>
              <a:rPr dirty="0" sz="2400" spc="-165">
                <a:latin typeface="Verdana"/>
                <a:cs typeface="Verdana"/>
              </a:rPr>
              <a:t> </a:t>
            </a:r>
            <a:r>
              <a:rPr dirty="0" sz="2400" spc="-35">
                <a:latin typeface="Verdana"/>
                <a:cs typeface="Verdana"/>
              </a:rPr>
              <a:t>repeatedly</a:t>
            </a:r>
            <a:r>
              <a:rPr dirty="0" sz="2400" spc="-170">
                <a:latin typeface="Verdana"/>
                <a:cs typeface="Verdana"/>
              </a:rPr>
              <a:t> </a:t>
            </a:r>
            <a:r>
              <a:rPr dirty="0" sz="2400" spc="-30">
                <a:latin typeface="Verdana"/>
                <a:cs typeface="Verdana"/>
              </a:rPr>
              <a:t>to</a:t>
            </a:r>
            <a:r>
              <a:rPr dirty="0" sz="2400" spc="-165">
                <a:latin typeface="Verdana"/>
                <a:cs typeface="Verdana"/>
              </a:rPr>
              <a:t> </a:t>
            </a:r>
            <a:r>
              <a:rPr dirty="0" sz="2400" spc="-70">
                <a:latin typeface="Verdana"/>
                <a:cs typeface="Verdana"/>
              </a:rPr>
              <a:t>optimally</a:t>
            </a:r>
            <a:r>
              <a:rPr dirty="0" sz="2400" spc="-165">
                <a:latin typeface="Verdana"/>
                <a:cs typeface="Verdana"/>
              </a:rPr>
              <a:t> </a:t>
            </a:r>
            <a:r>
              <a:rPr dirty="0" sz="2400" spc="-25">
                <a:latin typeface="Verdana"/>
                <a:cs typeface="Verdana"/>
              </a:rPr>
              <a:t>combine</a:t>
            </a:r>
            <a:r>
              <a:rPr dirty="0" sz="2400" spc="-165">
                <a:latin typeface="Verdana"/>
                <a:cs typeface="Verdana"/>
              </a:rPr>
              <a:t> </a:t>
            </a:r>
            <a:r>
              <a:rPr dirty="0" sz="2400" spc="-20">
                <a:latin typeface="Verdana"/>
                <a:cs typeface="Verdana"/>
              </a:rPr>
              <a:t>noisy </a:t>
            </a:r>
            <a:r>
              <a:rPr dirty="0" sz="2400" spc="-70">
                <a:latin typeface="Verdana"/>
                <a:cs typeface="Verdana"/>
              </a:rPr>
              <a:t>measurements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100">
                <a:latin typeface="Verdana"/>
                <a:cs typeface="Verdana"/>
              </a:rPr>
              <a:t>from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>
                <a:latin typeface="Verdana"/>
                <a:cs typeface="Verdana"/>
              </a:rPr>
              <a:t>sensors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10">
                <a:latin typeface="Verdana"/>
                <a:cs typeface="Verdana"/>
              </a:rPr>
              <a:t>such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>
                <a:latin typeface="Verdana"/>
                <a:cs typeface="Verdana"/>
              </a:rPr>
              <a:t>as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 spc="-45">
                <a:latin typeface="Verdana"/>
                <a:cs typeface="Verdana"/>
              </a:rPr>
              <a:t>GPS,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114">
                <a:latin typeface="Verdana"/>
                <a:cs typeface="Verdana"/>
              </a:rPr>
              <a:t>IMUs,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 spc="-120">
                <a:latin typeface="Verdana"/>
                <a:cs typeface="Verdana"/>
              </a:rPr>
              <a:t>LiDAR,</a:t>
            </a:r>
            <a:r>
              <a:rPr dirty="0" sz="2400" spc="-150">
                <a:latin typeface="Verdana"/>
                <a:cs typeface="Verdana"/>
              </a:rPr>
              <a:t> </a:t>
            </a:r>
            <a:r>
              <a:rPr dirty="0" sz="2400" spc="-75">
                <a:latin typeface="Verdana"/>
                <a:cs typeface="Verdana"/>
              </a:rPr>
              <a:t>and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10">
                <a:latin typeface="Verdana"/>
                <a:cs typeface="Verdana"/>
              </a:rPr>
              <a:t>cameras.</a:t>
            </a:r>
            <a:endParaRPr sz="2400">
              <a:latin typeface="Verdana"/>
              <a:cs typeface="Verdana"/>
            </a:endParaRPr>
          </a:p>
          <a:p>
            <a:pPr marL="530225">
              <a:lnSpc>
                <a:spcPct val="100000"/>
              </a:lnSpc>
              <a:spcBef>
                <a:spcPts val="420"/>
              </a:spcBef>
            </a:pPr>
            <a:r>
              <a:rPr dirty="0" sz="2400">
                <a:latin typeface="Verdana"/>
                <a:cs typeface="Verdana"/>
              </a:rPr>
              <a:t>Robotics</a:t>
            </a:r>
            <a:r>
              <a:rPr dirty="0" sz="2400" spc="-160">
                <a:latin typeface="Verdana"/>
                <a:cs typeface="Verdana"/>
              </a:rPr>
              <a:t> </a:t>
            </a:r>
            <a:r>
              <a:rPr dirty="0" sz="2400" spc="-610">
                <a:latin typeface="Verdana"/>
                <a:cs typeface="Verdana"/>
              </a:rPr>
              <a:t>:</a:t>
            </a:r>
            <a:r>
              <a:rPr dirty="0" sz="2400" spc="-160">
                <a:latin typeface="Verdana"/>
                <a:cs typeface="Verdana"/>
              </a:rPr>
              <a:t> </a:t>
            </a:r>
            <a:r>
              <a:rPr dirty="0" sz="2400" spc="-30">
                <a:latin typeface="Verdana"/>
                <a:cs typeface="Verdana"/>
              </a:rPr>
              <a:t>Controls</a:t>
            </a:r>
            <a:r>
              <a:rPr dirty="0" sz="2400" spc="-160">
                <a:latin typeface="Verdana"/>
                <a:cs typeface="Verdana"/>
              </a:rPr>
              <a:t> </a:t>
            </a:r>
            <a:r>
              <a:rPr dirty="0" sz="2400" spc="-25">
                <a:latin typeface="Verdana"/>
                <a:cs typeface="Verdana"/>
              </a:rPr>
              <a:t>robotic</a:t>
            </a:r>
            <a:r>
              <a:rPr dirty="0" sz="2400" spc="-160">
                <a:latin typeface="Verdana"/>
                <a:cs typeface="Verdana"/>
              </a:rPr>
              <a:t> </a:t>
            </a:r>
            <a:r>
              <a:rPr dirty="0" sz="2400" spc="-125">
                <a:latin typeface="Verdana"/>
                <a:cs typeface="Verdana"/>
              </a:rPr>
              <a:t>arms,</a:t>
            </a:r>
            <a:r>
              <a:rPr dirty="0" sz="2400" spc="-160">
                <a:latin typeface="Verdana"/>
                <a:cs typeface="Verdana"/>
              </a:rPr>
              <a:t> </a:t>
            </a:r>
            <a:r>
              <a:rPr dirty="0" sz="2400" spc="-100">
                <a:latin typeface="Verdana"/>
                <a:cs typeface="Verdana"/>
              </a:rPr>
              <a:t>humanoid</a:t>
            </a:r>
            <a:r>
              <a:rPr dirty="0" sz="2400" spc="-160">
                <a:latin typeface="Verdana"/>
                <a:cs typeface="Verdana"/>
              </a:rPr>
              <a:t> </a:t>
            </a:r>
            <a:r>
              <a:rPr dirty="0" sz="2400" spc="-55">
                <a:latin typeface="Verdana"/>
                <a:cs typeface="Verdana"/>
              </a:rPr>
              <a:t>robots,</a:t>
            </a:r>
            <a:r>
              <a:rPr dirty="0" sz="2400" spc="-160">
                <a:latin typeface="Verdana"/>
                <a:cs typeface="Verdana"/>
              </a:rPr>
              <a:t> </a:t>
            </a:r>
            <a:r>
              <a:rPr dirty="0" sz="2400" spc="-75">
                <a:latin typeface="Verdana"/>
                <a:cs typeface="Verdana"/>
              </a:rPr>
              <a:t>and</a:t>
            </a:r>
            <a:r>
              <a:rPr dirty="0" sz="2400" spc="-160">
                <a:latin typeface="Verdana"/>
                <a:cs typeface="Verdana"/>
              </a:rPr>
              <a:t> </a:t>
            </a:r>
            <a:r>
              <a:rPr dirty="0" sz="2400" spc="-30">
                <a:latin typeface="Verdana"/>
                <a:cs typeface="Verdana"/>
              </a:rPr>
              <a:t>drones</a:t>
            </a:r>
            <a:r>
              <a:rPr dirty="0" sz="2400" spc="-155">
                <a:latin typeface="Verdana"/>
                <a:cs typeface="Verdana"/>
              </a:rPr>
              <a:t> </a:t>
            </a:r>
            <a:r>
              <a:rPr dirty="0" sz="2400" spc="-65">
                <a:latin typeface="Verdana"/>
                <a:cs typeface="Verdana"/>
              </a:rPr>
              <a:t>for</a:t>
            </a:r>
            <a:r>
              <a:rPr dirty="0" sz="2400" spc="-160">
                <a:latin typeface="Verdana"/>
                <a:cs typeface="Verdana"/>
              </a:rPr>
              <a:t> </a:t>
            </a:r>
            <a:r>
              <a:rPr dirty="0" sz="2400" spc="-50">
                <a:latin typeface="Verdana"/>
                <a:cs typeface="Verdana"/>
              </a:rPr>
              <a:t>smooth</a:t>
            </a:r>
            <a:r>
              <a:rPr dirty="0" sz="2400" spc="-160">
                <a:latin typeface="Verdana"/>
                <a:cs typeface="Verdana"/>
              </a:rPr>
              <a:t> </a:t>
            </a:r>
            <a:r>
              <a:rPr dirty="0" sz="2400" spc="-75">
                <a:latin typeface="Verdana"/>
                <a:cs typeface="Verdana"/>
              </a:rPr>
              <a:t>and</a:t>
            </a:r>
            <a:r>
              <a:rPr dirty="0" sz="2400" spc="-160">
                <a:latin typeface="Verdana"/>
                <a:cs typeface="Verdana"/>
              </a:rPr>
              <a:t> </a:t>
            </a:r>
            <a:r>
              <a:rPr dirty="0" sz="2400" spc="-90">
                <a:latin typeface="Verdana"/>
                <a:cs typeface="Verdana"/>
              </a:rPr>
              <a:t>energy-</a:t>
            </a:r>
            <a:r>
              <a:rPr dirty="0" sz="2400" spc="-35">
                <a:latin typeface="Verdana"/>
                <a:cs typeface="Verdana"/>
              </a:rPr>
              <a:t>efficient</a:t>
            </a:r>
            <a:r>
              <a:rPr dirty="0" sz="2400" spc="-160">
                <a:latin typeface="Verdana"/>
                <a:cs typeface="Verdana"/>
              </a:rPr>
              <a:t> </a:t>
            </a:r>
            <a:r>
              <a:rPr dirty="0" sz="2400" spc="-10">
                <a:latin typeface="Verdana"/>
                <a:cs typeface="Verdana"/>
              </a:rPr>
              <a:t>motion.</a:t>
            </a:r>
            <a:endParaRPr sz="2400">
              <a:latin typeface="Verdana"/>
              <a:cs typeface="Verdana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67251" y="3984034"/>
            <a:ext cx="5553074" cy="47624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303088" y="5143500"/>
            <a:ext cx="9677399" cy="590549"/>
          </a:xfrm>
          <a:prstGeom prst="rect">
            <a:avLst/>
          </a:prstGeom>
        </p:spPr>
      </p:pic>
      <p:sp>
        <p:nvSpPr>
          <p:cNvPr id="11" name="object 11" descr="$PPTXTitle"/>
          <p:cNvSpPr txBox="1">
            <a:spLocks noGrp="1"/>
          </p:cNvSpPr>
          <p:nvPr>
            <p:ph type="title"/>
          </p:nvPr>
        </p:nvSpPr>
        <p:spPr>
          <a:xfrm>
            <a:off x="1016000" y="991234"/>
            <a:ext cx="4187825" cy="756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280">
                <a:solidFill>
                  <a:srgbClr val="B42323"/>
                </a:solidFill>
              </a:rPr>
              <a:t>Riccati</a:t>
            </a:r>
            <a:r>
              <a:rPr dirty="0" spc="-915">
                <a:solidFill>
                  <a:srgbClr val="B42323"/>
                </a:solidFill>
              </a:rPr>
              <a:t> </a:t>
            </a:r>
            <a:r>
              <a:rPr dirty="0" spc="-400">
                <a:solidFill>
                  <a:srgbClr val="B42323"/>
                </a:solidFill>
              </a:rPr>
              <a:t>Equation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3676539"/>
            <a:ext cx="4114799" cy="618172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59034" y="3676539"/>
            <a:ext cx="4448174" cy="630554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016000" y="806953"/>
            <a:ext cx="15490190" cy="1911985"/>
          </a:xfrm>
          <a:prstGeom prst="rect">
            <a:avLst/>
          </a:prstGeom>
        </p:spPr>
        <p:txBody>
          <a:bodyPr wrap="square" lIns="0" tIns="208279" rIns="0" bIns="0" rtlCol="0" vert="horz">
            <a:spAutoFit/>
          </a:bodyPr>
          <a:lstStyle/>
          <a:p>
            <a:pPr algn="just" marL="12700">
              <a:lnSpc>
                <a:spcPct val="100000"/>
              </a:lnSpc>
              <a:spcBef>
                <a:spcPts val="1639"/>
              </a:spcBef>
            </a:pPr>
            <a:r>
              <a:rPr dirty="0" sz="2200" spc="105" b="1">
                <a:solidFill>
                  <a:srgbClr val="B42323"/>
                </a:solidFill>
                <a:latin typeface="Tahoma"/>
                <a:cs typeface="Tahoma"/>
              </a:rPr>
              <a:t>DARE</a:t>
            </a:r>
            <a:endParaRPr sz="2200">
              <a:latin typeface="Tahoma"/>
              <a:cs typeface="Tahoma"/>
            </a:endParaRPr>
          </a:p>
          <a:p>
            <a:pPr algn="just" marL="12700" marR="5080">
              <a:lnSpc>
                <a:spcPct val="114100"/>
              </a:lnSpc>
              <a:spcBef>
                <a:spcPts val="1220"/>
              </a:spcBef>
            </a:pPr>
            <a:r>
              <a:rPr dirty="0" sz="2300" spc="-10">
                <a:latin typeface="Verdana"/>
                <a:cs typeface="Verdana"/>
              </a:rPr>
              <a:t>Solves</a:t>
            </a:r>
            <a:r>
              <a:rPr dirty="0" sz="2300" spc="-165">
                <a:latin typeface="Verdana"/>
                <a:cs typeface="Verdana"/>
              </a:rPr>
              <a:t> </a:t>
            </a:r>
            <a:r>
              <a:rPr dirty="0" sz="2300" spc="-55">
                <a:latin typeface="Verdana"/>
                <a:cs typeface="Verdana"/>
              </a:rPr>
              <a:t>the</a:t>
            </a:r>
            <a:r>
              <a:rPr dirty="0" sz="2300" spc="-165">
                <a:latin typeface="Verdana"/>
                <a:cs typeface="Verdana"/>
              </a:rPr>
              <a:t> </a:t>
            </a:r>
            <a:r>
              <a:rPr dirty="0" sz="2300" spc="-45">
                <a:latin typeface="Verdana"/>
                <a:cs typeface="Verdana"/>
              </a:rPr>
              <a:t>discrete-</a:t>
            </a:r>
            <a:r>
              <a:rPr dirty="0" sz="2300" spc="-85">
                <a:latin typeface="Verdana"/>
                <a:cs typeface="Verdana"/>
              </a:rPr>
              <a:t>time</a:t>
            </a:r>
            <a:r>
              <a:rPr dirty="0" sz="2300" spc="-165">
                <a:latin typeface="Verdana"/>
                <a:cs typeface="Verdana"/>
              </a:rPr>
              <a:t> </a:t>
            </a:r>
            <a:r>
              <a:rPr dirty="0" sz="2300" spc="-30">
                <a:latin typeface="Verdana"/>
                <a:cs typeface="Verdana"/>
              </a:rPr>
              <a:t>algebraic</a:t>
            </a:r>
            <a:r>
              <a:rPr dirty="0" sz="2300" spc="-165">
                <a:latin typeface="Verdana"/>
                <a:cs typeface="Verdana"/>
              </a:rPr>
              <a:t> </a:t>
            </a:r>
            <a:r>
              <a:rPr dirty="0" sz="2300" spc="-20">
                <a:latin typeface="Verdana"/>
                <a:cs typeface="Verdana"/>
              </a:rPr>
              <a:t>Riccati</a:t>
            </a:r>
            <a:r>
              <a:rPr dirty="0" sz="2300" spc="-165">
                <a:latin typeface="Verdana"/>
                <a:cs typeface="Verdana"/>
              </a:rPr>
              <a:t> </a:t>
            </a:r>
            <a:r>
              <a:rPr dirty="0" sz="2300" spc="-75">
                <a:latin typeface="Verdana"/>
                <a:cs typeface="Verdana"/>
              </a:rPr>
              <a:t>equation,</a:t>
            </a:r>
            <a:r>
              <a:rPr dirty="0" sz="2300" spc="-165">
                <a:latin typeface="Verdana"/>
                <a:cs typeface="Verdana"/>
              </a:rPr>
              <a:t> </a:t>
            </a:r>
            <a:r>
              <a:rPr dirty="0" sz="2300" spc="-105">
                <a:latin typeface="Verdana"/>
                <a:cs typeface="Verdana"/>
              </a:rPr>
              <a:t>returning</a:t>
            </a:r>
            <a:r>
              <a:rPr dirty="0" sz="2300" spc="-165">
                <a:latin typeface="Verdana"/>
                <a:cs typeface="Verdana"/>
              </a:rPr>
              <a:t> </a:t>
            </a:r>
            <a:r>
              <a:rPr dirty="0" sz="2300" spc="-55">
                <a:latin typeface="Verdana"/>
                <a:cs typeface="Verdana"/>
              </a:rPr>
              <a:t>the</a:t>
            </a:r>
            <a:r>
              <a:rPr dirty="0" sz="2300" spc="-165">
                <a:latin typeface="Verdana"/>
                <a:cs typeface="Verdana"/>
              </a:rPr>
              <a:t> </a:t>
            </a:r>
            <a:r>
              <a:rPr dirty="0" sz="2300" spc="-30">
                <a:latin typeface="Verdana"/>
                <a:cs typeface="Verdana"/>
              </a:rPr>
              <a:t>riccati</a:t>
            </a:r>
            <a:r>
              <a:rPr dirty="0" sz="2300" spc="-165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solution,</a:t>
            </a:r>
            <a:r>
              <a:rPr dirty="0" sz="2300" spc="-165">
                <a:latin typeface="Verdana"/>
                <a:cs typeface="Verdana"/>
              </a:rPr>
              <a:t> </a:t>
            </a:r>
            <a:r>
              <a:rPr dirty="0" sz="2300" spc="5">
                <a:latin typeface="Verdana"/>
                <a:cs typeface="Verdana"/>
              </a:rPr>
              <a:t>closed-</a:t>
            </a:r>
            <a:r>
              <a:rPr dirty="0" sz="2300" spc="15">
                <a:latin typeface="Verdana"/>
                <a:cs typeface="Verdana"/>
              </a:rPr>
              <a:t>loop</a:t>
            </a:r>
            <a:r>
              <a:rPr dirty="0" sz="2300" spc="-165">
                <a:latin typeface="Verdana"/>
                <a:cs typeface="Verdana"/>
              </a:rPr>
              <a:t> </a:t>
            </a:r>
            <a:r>
              <a:rPr dirty="0" sz="2300" spc="-15">
                <a:latin typeface="Verdana"/>
                <a:cs typeface="Verdana"/>
              </a:rPr>
              <a:t>poles,</a:t>
            </a:r>
            <a:r>
              <a:rPr dirty="0" sz="2300" spc="-165">
                <a:latin typeface="Verdana"/>
                <a:cs typeface="Verdana"/>
              </a:rPr>
              <a:t> </a:t>
            </a:r>
            <a:r>
              <a:rPr dirty="0" sz="2300" spc="-70">
                <a:latin typeface="Verdana"/>
                <a:cs typeface="Verdana"/>
              </a:rPr>
              <a:t>and</a:t>
            </a:r>
            <a:r>
              <a:rPr dirty="0" sz="2300" spc="-165">
                <a:latin typeface="Verdana"/>
                <a:cs typeface="Verdana"/>
              </a:rPr>
              <a:t> </a:t>
            </a:r>
            <a:r>
              <a:rPr dirty="0" sz="2300" spc="-125">
                <a:latin typeface="Verdana"/>
                <a:cs typeface="Verdana"/>
              </a:rPr>
              <a:t>gain.</a:t>
            </a:r>
            <a:r>
              <a:rPr dirty="0" sz="2300" spc="-285">
                <a:latin typeface="Verdana"/>
                <a:cs typeface="Verdana"/>
              </a:rPr>
              <a:t> </a:t>
            </a:r>
            <a:r>
              <a:rPr dirty="0" sz="2300" spc="-25">
                <a:latin typeface="Verdana"/>
                <a:cs typeface="Verdana"/>
              </a:rPr>
              <a:t>Ported</a:t>
            </a:r>
            <a:r>
              <a:rPr dirty="0" sz="2300" spc="-165">
                <a:latin typeface="Verdana"/>
                <a:cs typeface="Verdana"/>
              </a:rPr>
              <a:t> </a:t>
            </a:r>
            <a:r>
              <a:rPr dirty="0" sz="2300" spc="-65">
                <a:latin typeface="Verdana"/>
                <a:cs typeface="Verdana"/>
              </a:rPr>
              <a:t>using</a:t>
            </a:r>
            <a:r>
              <a:rPr dirty="0" sz="2300" spc="-165">
                <a:latin typeface="Verdana"/>
                <a:cs typeface="Verdana"/>
              </a:rPr>
              <a:t> </a:t>
            </a:r>
            <a:r>
              <a:rPr dirty="0" sz="2300" spc="-70">
                <a:latin typeface="Verdana"/>
                <a:cs typeface="Verdana"/>
              </a:rPr>
              <a:t>a</a:t>
            </a:r>
            <a:r>
              <a:rPr dirty="0" sz="2300" spc="-165">
                <a:latin typeface="Verdana"/>
                <a:cs typeface="Verdana"/>
              </a:rPr>
              <a:t> </a:t>
            </a:r>
            <a:r>
              <a:rPr dirty="0" sz="2300" spc="-30">
                <a:latin typeface="Verdana"/>
                <a:cs typeface="Verdana"/>
              </a:rPr>
              <a:t>custom</a:t>
            </a:r>
            <a:r>
              <a:rPr dirty="0" sz="2300" spc="-170">
                <a:latin typeface="Verdana"/>
                <a:cs typeface="Verdana"/>
              </a:rPr>
              <a:t> </a:t>
            </a:r>
            <a:r>
              <a:rPr dirty="0" u="heavy" sz="2300" spc="1315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sz="2300" spc="-40">
                <a:latin typeface="Verdana"/>
                <a:cs typeface="Verdana"/>
              </a:rPr>
              <a:t>sl_sb02od</a:t>
            </a:r>
            <a:r>
              <a:rPr dirty="0" u="heavy" sz="2300" spc="187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sz="2300" spc="-70">
                <a:latin typeface="Verdana"/>
                <a:cs typeface="Verdana"/>
              </a:rPr>
              <a:t>and</a:t>
            </a:r>
            <a:r>
              <a:rPr dirty="0" sz="2300" spc="-165">
                <a:latin typeface="Verdana"/>
                <a:cs typeface="Verdana"/>
              </a:rPr>
              <a:t> </a:t>
            </a:r>
            <a:r>
              <a:rPr dirty="0" u="heavy" sz="2300" spc="1315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sz="2300" spc="-55">
                <a:latin typeface="Verdana"/>
                <a:cs typeface="Verdana"/>
              </a:rPr>
              <a:t>sl_sg02ad</a:t>
            </a:r>
            <a:r>
              <a:rPr dirty="0" u="heavy" sz="2300" spc="187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sz="2300" spc="-30">
                <a:latin typeface="Verdana"/>
                <a:cs typeface="Verdana"/>
              </a:rPr>
              <a:t>solver</a:t>
            </a:r>
            <a:r>
              <a:rPr dirty="0" sz="2300" spc="-165">
                <a:latin typeface="Verdana"/>
                <a:cs typeface="Verdana"/>
              </a:rPr>
              <a:t> </a:t>
            </a:r>
            <a:r>
              <a:rPr dirty="0" sz="2300" spc="-75">
                <a:latin typeface="Verdana"/>
                <a:cs typeface="Verdana"/>
              </a:rPr>
              <a:t>built</a:t>
            </a:r>
            <a:r>
              <a:rPr dirty="0" sz="2300" spc="-165">
                <a:latin typeface="Verdana"/>
                <a:cs typeface="Verdana"/>
              </a:rPr>
              <a:t> </a:t>
            </a:r>
            <a:r>
              <a:rPr dirty="0" sz="2300" spc="-40">
                <a:latin typeface="Verdana"/>
                <a:cs typeface="Verdana"/>
              </a:rPr>
              <a:t>on</a:t>
            </a:r>
            <a:r>
              <a:rPr dirty="0" sz="2300" spc="-165">
                <a:latin typeface="Verdana"/>
                <a:cs typeface="Verdana"/>
              </a:rPr>
              <a:t> </a:t>
            </a:r>
            <a:r>
              <a:rPr dirty="0" sz="2300" spc="-55">
                <a:latin typeface="Verdana"/>
                <a:cs typeface="Verdana"/>
              </a:rPr>
              <a:t>the</a:t>
            </a:r>
            <a:r>
              <a:rPr dirty="0" sz="2300" spc="-165">
                <a:latin typeface="Verdana"/>
                <a:cs typeface="Verdana"/>
              </a:rPr>
              <a:t> </a:t>
            </a:r>
            <a:r>
              <a:rPr dirty="0" sz="2300" spc="-40">
                <a:latin typeface="Verdana"/>
                <a:cs typeface="Verdana"/>
              </a:rPr>
              <a:t>ordered</a:t>
            </a:r>
            <a:r>
              <a:rPr dirty="0" sz="2300" spc="-165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Schur</a:t>
            </a:r>
            <a:r>
              <a:rPr dirty="0" sz="2300" spc="-165">
                <a:latin typeface="Verdana"/>
                <a:cs typeface="Verdana"/>
              </a:rPr>
              <a:t> </a:t>
            </a:r>
            <a:r>
              <a:rPr dirty="0" sz="2300" spc="-20">
                <a:latin typeface="Verdana"/>
                <a:cs typeface="Verdana"/>
              </a:rPr>
              <a:t>decomposition</a:t>
            </a:r>
            <a:r>
              <a:rPr dirty="0" sz="2300" spc="-165">
                <a:latin typeface="Verdana"/>
                <a:cs typeface="Verdana"/>
              </a:rPr>
              <a:t> </a:t>
            </a:r>
            <a:r>
              <a:rPr dirty="0" sz="2300" spc="5">
                <a:latin typeface="Verdana"/>
                <a:cs typeface="Verdana"/>
              </a:rPr>
              <a:t>of</a:t>
            </a:r>
            <a:r>
              <a:rPr dirty="0" sz="2300" spc="-165">
                <a:latin typeface="Verdana"/>
                <a:cs typeface="Verdana"/>
              </a:rPr>
              <a:t> </a:t>
            </a:r>
            <a:r>
              <a:rPr dirty="0" sz="2300" spc="-105">
                <a:latin typeface="Verdana"/>
                <a:cs typeface="Verdana"/>
              </a:rPr>
              <a:t>an</a:t>
            </a:r>
            <a:r>
              <a:rPr dirty="0" sz="2300" spc="-75">
                <a:latin typeface="Verdana"/>
                <a:cs typeface="Verdana"/>
              </a:rPr>
              <a:t> </a:t>
            </a:r>
            <a:r>
              <a:rPr dirty="0" sz="2300" spc="-35">
                <a:latin typeface="Verdana"/>
                <a:cs typeface="Verdana"/>
              </a:rPr>
              <a:t>extended</a:t>
            </a:r>
            <a:r>
              <a:rPr dirty="0" sz="2300" spc="-165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symplectic</a:t>
            </a:r>
            <a:r>
              <a:rPr dirty="0" sz="2300" spc="-165">
                <a:latin typeface="Verdana"/>
                <a:cs typeface="Verdana"/>
              </a:rPr>
              <a:t> </a:t>
            </a:r>
            <a:r>
              <a:rPr dirty="0" sz="2300" spc="-45">
                <a:latin typeface="Verdana"/>
                <a:cs typeface="Verdana"/>
              </a:rPr>
              <a:t>pencil.</a:t>
            </a:r>
            <a:endParaRPr sz="23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16000" y="3175080"/>
            <a:ext cx="6884670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942965" algn="l"/>
              </a:tabLst>
            </a:pPr>
            <a:r>
              <a:rPr dirty="0" sz="2100" spc="-10">
                <a:latin typeface="Verdana"/>
                <a:cs typeface="Verdana"/>
              </a:rPr>
              <a:t>Scilab</a:t>
            </a:r>
            <a:r>
              <a:rPr dirty="0" sz="2100">
                <a:latin typeface="Verdana"/>
                <a:cs typeface="Verdana"/>
              </a:rPr>
              <a:t>	</a:t>
            </a:r>
            <a:r>
              <a:rPr dirty="0" sz="2100" spc="-10">
                <a:latin typeface="Verdana"/>
                <a:cs typeface="Verdana"/>
              </a:rPr>
              <a:t>Octave</a:t>
            </a:r>
            <a:endParaRPr sz="21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305884" y="3123645"/>
            <a:ext cx="4204335" cy="2254250"/>
          </a:xfrm>
          <a:prstGeom prst="rect">
            <a:avLst/>
          </a:prstGeom>
        </p:spPr>
        <p:txBody>
          <a:bodyPr wrap="square" lIns="0" tIns="641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dirty="0" sz="2100" spc="-290" b="1" i="1">
                <a:solidFill>
                  <a:srgbClr val="B42323"/>
                </a:solidFill>
                <a:latin typeface="Verdana"/>
                <a:cs typeface="Verdana"/>
              </a:rPr>
              <a:t>Input: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2100" spc="-175" b="1" i="1">
                <a:solidFill>
                  <a:srgbClr val="B42323"/>
                </a:solidFill>
                <a:latin typeface="Verdana"/>
                <a:cs typeface="Verdana"/>
              </a:rPr>
              <a:t>A,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75" b="1" i="1">
                <a:solidFill>
                  <a:srgbClr val="B42323"/>
                </a:solidFill>
                <a:latin typeface="Verdana"/>
                <a:cs typeface="Verdana"/>
              </a:rPr>
              <a:t>B,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Q,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70" b="1" i="1">
                <a:solidFill>
                  <a:srgbClr val="B42323"/>
                </a:solidFill>
                <a:latin typeface="Verdana"/>
                <a:cs typeface="Verdana"/>
              </a:rPr>
              <a:t>R[,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15" b="1" i="1">
                <a:solidFill>
                  <a:srgbClr val="B42323"/>
                </a:solidFill>
                <a:latin typeface="Verdana"/>
                <a:cs typeface="Verdana"/>
              </a:rPr>
              <a:t>S[,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55" b="1" i="1">
                <a:solidFill>
                  <a:srgbClr val="B42323"/>
                </a:solidFill>
                <a:latin typeface="Verdana"/>
                <a:cs typeface="Verdana"/>
              </a:rPr>
              <a:t>E]]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2100" spc="-55" b="1" i="1">
                <a:solidFill>
                  <a:srgbClr val="B42323"/>
                </a:solidFill>
                <a:latin typeface="Verdana"/>
                <a:cs typeface="Verdana"/>
              </a:rPr>
              <a:t>Output: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2100" spc="-105" b="1" i="1">
                <a:solidFill>
                  <a:srgbClr val="B42323"/>
                </a:solidFill>
                <a:latin typeface="Verdana"/>
                <a:cs typeface="Verdana"/>
              </a:rPr>
              <a:t>X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60" b="1" i="1">
                <a:solidFill>
                  <a:srgbClr val="B42323"/>
                </a:solidFill>
                <a:latin typeface="Verdana"/>
                <a:cs typeface="Verdana"/>
              </a:rPr>
              <a:t>(Riccati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85" b="1" i="1">
                <a:solidFill>
                  <a:srgbClr val="B42323"/>
                </a:solidFill>
                <a:latin typeface="Verdana"/>
                <a:cs typeface="Verdana"/>
              </a:rPr>
              <a:t>solution),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2100" spc="-210" b="1" i="1">
                <a:solidFill>
                  <a:srgbClr val="B42323"/>
                </a:solidFill>
                <a:latin typeface="Verdana"/>
                <a:cs typeface="Verdana"/>
              </a:rPr>
              <a:t>L</a:t>
            </a:r>
            <a:r>
              <a:rPr dirty="0" sz="2100" spc="-13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(closed-</a:t>
            </a:r>
            <a:r>
              <a:rPr dirty="0" sz="2100" spc="-95" b="1" i="1">
                <a:solidFill>
                  <a:srgbClr val="B42323"/>
                </a:solidFill>
                <a:latin typeface="Verdana"/>
                <a:cs typeface="Verdana"/>
              </a:rPr>
              <a:t>loop</a:t>
            </a:r>
            <a:r>
              <a:rPr dirty="0" sz="2100" spc="-13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5" b="1" i="1">
                <a:solidFill>
                  <a:srgbClr val="B42323"/>
                </a:solidFill>
                <a:latin typeface="Verdana"/>
                <a:cs typeface="Verdana"/>
              </a:rPr>
              <a:t>poles),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2100" b="1" i="1">
                <a:solidFill>
                  <a:srgbClr val="B42323"/>
                </a:solidFill>
                <a:latin typeface="Verdana"/>
                <a:cs typeface="Verdana"/>
              </a:rPr>
              <a:t>G</a:t>
            </a:r>
            <a:r>
              <a:rPr dirty="0" sz="2100" spc="-12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10" b="1" i="1">
                <a:solidFill>
                  <a:srgbClr val="B42323"/>
                </a:solidFill>
                <a:latin typeface="Verdana"/>
                <a:cs typeface="Verdana"/>
              </a:rPr>
              <a:t>(optimal</a:t>
            </a:r>
            <a:r>
              <a:rPr dirty="0" sz="2100" spc="-114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55" b="1" i="1">
                <a:solidFill>
                  <a:srgbClr val="B42323"/>
                </a:solidFill>
                <a:latin typeface="Verdana"/>
                <a:cs typeface="Verdana"/>
              </a:rPr>
              <a:t>state-</a:t>
            </a:r>
            <a:r>
              <a:rPr dirty="0" sz="2100" spc="-100" b="1" i="1">
                <a:solidFill>
                  <a:srgbClr val="B42323"/>
                </a:solidFill>
                <a:latin typeface="Verdana"/>
                <a:cs typeface="Verdana"/>
              </a:rPr>
              <a:t>feedback</a:t>
            </a:r>
            <a:r>
              <a:rPr dirty="0" sz="2100" spc="-114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75" b="1" i="1">
                <a:solidFill>
                  <a:srgbClr val="B42323"/>
                </a:solidFill>
                <a:latin typeface="Verdana"/>
                <a:cs typeface="Verdana"/>
              </a:rPr>
              <a:t>gain)</a:t>
            </a:r>
            <a:endParaRPr sz="2100">
              <a:latin typeface="Verdana"/>
              <a:cs typeface="Verdana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37659" y="7416880"/>
            <a:ext cx="85725" cy="8572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37659" y="7788355"/>
            <a:ext cx="85725" cy="8572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37659" y="8159830"/>
            <a:ext cx="85725" cy="8572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37659" y="8531305"/>
            <a:ext cx="85725" cy="857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37659" y="8902780"/>
            <a:ext cx="85725" cy="85724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37659" y="9645730"/>
            <a:ext cx="85725" cy="85724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12305884" y="5723970"/>
            <a:ext cx="4552950" cy="4111625"/>
          </a:xfrm>
          <a:prstGeom prst="rect">
            <a:avLst/>
          </a:prstGeom>
        </p:spPr>
        <p:txBody>
          <a:bodyPr wrap="square" lIns="0" tIns="641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dirty="0" sz="2100" spc="-60" b="1" i="1">
                <a:solidFill>
                  <a:srgbClr val="B42323"/>
                </a:solidFill>
                <a:latin typeface="Verdana"/>
                <a:cs typeface="Verdana"/>
              </a:rPr>
              <a:t>Dependencies: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2100" spc="-280" b="1" i="1">
                <a:solidFill>
                  <a:srgbClr val="B42323"/>
                </a:solidFill>
                <a:latin typeface="Verdana"/>
                <a:cs typeface="Verdana"/>
              </a:rPr>
              <a:t>__sl_sb02od__,</a:t>
            </a:r>
            <a:r>
              <a:rPr dirty="0" sz="2100" spc="-15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05" b="1" i="1">
                <a:solidFill>
                  <a:srgbClr val="B42323"/>
                </a:solidFill>
                <a:latin typeface="Verdana"/>
                <a:cs typeface="Verdana"/>
              </a:rPr>
              <a:t>__sl_sg02ad__</a:t>
            </a:r>
            <a:endParaRPr sz="21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775"/>
              </a:spcBef>
            </a:pP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dirty="0" sz="2100" spc="-100" b="1" i="1">
                <a:solidFill>
                  <a:srgbClr val="B42323"/>
                </a:solidFill>
                <a:latin typeface="Verdana"/>
                <a:cs typeface="Verdana"/>
              </a:rPr>
              <a:t>Parameters:</a:t>
            </a:r>
            <a:endParaRPr sz="2100">
              <a:latin typeface="Verdana"/>
              <a:cs typeface="Verdana"/>
            </a:endParaRPr>
          </a:p>
          <a:p>
            <a:pPr marL="465455">
              <a:lnSpc>
                <a:spcPct val="100000"/>
              </a:lnSpc>
              <a:spcBef>
                <a:spcPts val="405"/>
              </a:spcBef>
            </a:pPr>
            <a:r>
              <a:rPr dirty="0" sz="2100" spc="-155" b="1" i="1">
                <a:solidFill>
                  <a:srgbClr val="B42323"/>
                </a:solidFill>
                <a:latin typeface="Verdana"/>
                <a:cs typeface="Verdana"/>
              </a:rPr>
              <a:t>A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25" b="1" i="1">
                <a:solidFill>
                  <a:srgbClr val="B42323"/>
                </a:solidFill>
                <a:latin typeface="Verdana"/>
                <a:cs typeface="Verdana"/>
              </a:rPr>
              <a:t>State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45" b="1" i="1">
                <a:solidFill>
                  <a:srgbClr val="B42323"/>
                </a:solidFill>
                <a:latin typeface="Verdana"/>
                <a:cs typeface="Verdana"/>
              </a:rPr>
              <a:t>matrix</a:t>
            </a:r>
            <a:endParaRPr sz="2100">
              <a:latin typeface="Verdana"/>
              <a:cs typeface="Verdana"/>
            </a:endParaRPr>
          </a:p>
          <a:p>
            <a:pPr marL="465455">
              <a:lnSpc>
                <a:spcPct val="100000"/>
              </a:lnSpc>
              <a:spcBef>
                <a:spcPts val="405"/>
              </a:spcBef>
            </a:pPr>
            <a:r>
              <a:rPr dirty="0" sz="2100" spc="-150" b="1" i="1">
                <a:solidFill>
                  <a:srgbClr val="B42323"/>
                </a:solidFill>
                <a:latin typeface="Verdana"/>
                <a:cs typeface="Verdana"/>
              </a:rPr>
              <a:t>B</a:t>
            </a:r>
            <a:r>
              <a:rPr dirty="0" sz="2100" spc="-15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5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65" b="1" i="1">
                <a:solidFill>
                  <a:srgbClr val="B42323"/>
                </a:solidFill>
                <a:latin typeface="Verdana"/>
                <a:cs typeface="Verdana"/>
              </a:rPr>
              <a:t>Input</a:t>
            </a:r>
            <a:r>
              <a:rPr dirty="0" sz="2100" spc="-15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45" b="1" i="1">
                <a:solidFill>
                  <a:srgbClr val="B42323"/>
                </a:solidFill>
                <a:latin typeface="Verdana"/>
                <a:cs typeface="Verdana"/>
              </a:rPr>
              <a:t>matrix</a:t>
            </a:r>
            <a:endParaRPr sz="2100">
              <a:latin typeface="Verdana"/>
              <a:cs typeface="Verdana"/>
            </a:endParaRPr>
          </a:p>
          <a:p>
            <a:pPr marL="465455">
              <a:lnSpc>
                <a:spcPct val="100000"/>
              </a:lnSpc>
              <a:spcBef>
                <a:spcPts val="405"/>
              </a:spcBef>
            </a:pPr>
            <a:r>
              <a:rPr dirty="0" sz="2100" spc="-80" b="1" i="1">
                <a:solidFill>
                  <a:srgbClr val="B42323"/>
                </a:solidFill>
                <a:latin typeface="Verdana"/>
                <a:cs typeface="Verdana"/>
              </a:rPr>
              <a:t>Q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3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25" b="1" i="1">
                <a:solidFill>
                  <a:srgbClr val="B42323"/>
                </a:solidFill>
                <a:latin typeface="Verdana"/>
                <a:cs typeface="Verdana"/>
              </a:rPr>
              <a:t>State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85" b="1" i="1">
                <a:solidFill>
                  <a:srgbClr val="B42323"/>
                </a:solidFill>
                <a:latin typeface="Verdana"/>
                <a:cs typeface="Verdana"/>
              </a:rPr>
              <a:t>weighting</a:t>
            </a:r>
            <a:r>
              <a:rPr dirty="0" sz="2100" spc="-13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5" b="1" i="1">
                <a:solidFill>
                  <a:srgbClr val="B42323"/>
                </a:solidFill>
                <a:latin typeface="Verdana"/>
                <a:cs typeface="Verdana"/>
              </a:rPr>
              <a:t>matrix</a:t>
            </a:r>
            <a:endParaRPr sz="2100">
              <a:latin typeface="Verdana"/>
              <a:cs typeface="Verdana"/>
            </a:endParaRPr>
          </a:p>
          <a:p>
            <a:pPr marL="465455">
              <a:lnSpc>
                <a:spcPct val="100000"/>
              </a:lnSpc>
              <a:spcBef>
                <a:spcPts val="405"/>
              </a:spcBef>
            </a:pPr>
            <a:r>
              <a:rPr dirty="0" sz="2100" spc="-204" b="1" i="1">
                <a:solidFill>
                  <a:srgbClr val="B42323"/>
                </a:solidFill>
                <a:latin typeface="Verdana"/>
                <a:cs typeface="Verdana"/>
              </a:rPr>
              <a:t>R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65" b="1" i="1">
                <a:solidFill>
                  <a:srgbClr val="B42323"/>
                </a:solidFill>
                <a:latin typeface="Verdana"/>
                <a:cs typeface="Verdana"/>
              </a:rPr>
              <a:t>Input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85" b="1" i="1">
                <a:solidFill>
                  <a:srgbClr val="B42323"/>
                </a:solidFill>
                <a:latin typeface="Verdana"/>
                <a:cs typeface="Verdana"/>
              </a:rPr>
              <a:t>weighting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5" b="1" i="1">
                <a:solidFill>
                  <a:srgbClr val="B42323"/>
                </a:solidFill>
                <a:latin typeface="Verdana"/>
                <a:cs typeface="Verdana"/>
              </a:rPr>
              <a:t>matrix</a:t>
            </a:r>
            <a:endParaRPr sz="2100">
              <a:latin typeface="Verdana"/>
              <a:cs typeface="Verdana"/>
            </a:endParaRPr>
          </a:p>
          <a:p>
            <a:pPr marL="465455" marR="520065">
              <a:lnSpc>
                <a:spcPct val="116100"/>
              </a:lnSpc>
            </a:pPr>
            <a:r>
              <a:rPr dirty="0" sz="2100" spc="-30" b="1" i="1">
                <a:solidFill>
                  <a:srgbClr val="B42323"/>
                </a:solidFill>
                <a:latin typeface="Verdana"/>
                <a:cs typeface="Verdana"/>
              </a:rPr>
              <a:t>S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00" b="1" i="1">
                <a:solidFill>
                  <a:srgbClr val="B42323"/>
                </a:solidFill>
                <a:latin typeface="Verdana"/>
                <a:cs typeface="Verdana"/>
              </a:rPr>
              <a:t>Cross-</a:t>
            </a:r>
            <a:r>
              <a:rPr dirty="0" sz="2100" spc="-185" b="1" i="1">
                <a:solidFill>
                  <a:srgbClr val="B42323"/>
                </a:solidFill>
                <a:latin typeface="Verdana"/>
                <a:cs typeface="Verdana"/>
              </a:rPr>
              <a:t>weighting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95" b="1" i="1">
                <a:solidFill>
                  <a:srgbClr val="B42323"/>
                </a:solidFill>
                <a:latin typeface="Verdana"/>
                <a:cs typeface="Verdana"/>
              </a:rPr>
              <a:t>matrix </a:t>
            </a:r>
            <a:r>
              <a:rPr dirty="0" sz="2100" spc="-120" b="1" i="1">
                <a:solidFill>
                  <a:srgbClr val="B42323"/>
                </a:solidFill>
                <a:latin typeface="Verdana"/>
                <a:cs typeface="Verdana"/>
              </a:rPr>
              <a:t>(optional)</a:t>
            </a:r>
            <a:endParaRPr sz="2100">
              <a:latin typeface="Verdana"/>
              <a:cs typeface="Verdana"/>
            </a:endParaRPr>
          </a:p>
          <a:p>
            <a:pPr marL="465455">
              <a:lnSpc>
                <a:spcPct val="100000"/>
              </a:lnSpc>
              <a:spcBef>
                <a:spcPts val="405"/>
              </a:spcBef>
            </a:pPr>
            <a:r>
              <a:rPr dirty="0" sz="2100" spc="-150" b="1" i="1">
                <a:solidFill>
                  <a:srgbClr val="B42323"/>
                </a:solidFill>
                <a:latin typeface="Verdana"/>
                <a:cs typeface="Verdana"/>
              </a:rPr>
              <a:t>E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Descriptor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10" b="1" i="1">
                <a:solidFill>
                  <a:srgbClr val="B42323"/>
                </a:solidFill>
                <a:latin typeface="Verdana"/>
                <a:cs typeface="Verdana"/>
              </a:rPr>
              <a:t>matrix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00" b="1" i="1">
                <a:solidFill>
                  <a:srgbClr val="B42323"/>
                </a:solidFill>
                <a:latin typeface="Verdana"/>
                <a:cs typeface="Verdana"/>
              </a:rPr>
              <a:t>(optional)</a:t>
            </a:r>
            <a:endParaRPr sz="21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16000" y="806953"/>
            <a:ext cx="14277340" cy="1911985"/>
          </a:xfrm>
          <a:prstGeom prst="rect">
            <a:avLst/>
          </a:prstGeom>
        </p:spPr>
        <p:txBody>
          <a:bodyPr wrap="square" lIns="0" tIns="20827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639"/>
              </a:spcBef>
            </a:pPr>
            <a:r>
              <a:rPr dirty="0" sz="2200" spc="185" b="1">
                <a:solidFill>
                  <a:srgbClr val="B42323"/>
                </a:solidFill>
                <a:latin typeface="Tahoma"/>
                <a:cs typeface="Tahoma"/>
              </a:rPr>
              <a:t>CARE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610"/>
              </a:spcBef>
              <a:tabLst>
                <a:tab pos="14264005" algn="l"/>
              </a:tabLst>
            </a:pPr>
            <a:r>
              <a:rPr dirty="0" sz="2300" spc="-10">
                <a:latin typeface="Verdana"/>
                <a:cs typeface="Verdana"/>
              </a:rPr>
              <a:t>Solves</a:t>
            </a:r>
            <a:r>
              <a:rPr dirty="0" sz="2300" spc="-195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the</a:t>
            </a:r>
            <a:r>
              <a:rPr dirty="0" sz="2300" spc="-165">
                <a:latin typeface="Verdana"/>
                <a:cs typeface="Verdana"/>
              </a:rPr>
              <a:t> </a:t>
            </a:r>
            <a:r>
              <a:rPr dirty="0" sz="2300" spc="-70">
                <a:latin typeface="Verdana"/>
                <a:cs typeface="Verdana"/>
              </a:rPr>
              <a:t>continuous-</a:t>
            </a:r>
            <a:r>
              <a:rPr dirty="0" sz="2300" spc="-90">
                <a:latin typeface="Verdana"/>
                <a:cs typeface="Verdana"/>
              </a:rPr>
              <a:t>time</a:t>
            </a:r>
            <a:r>
              <a:rPr dirty="0" sz="2300" spc="-165">
                <a:latin typeface="Verdana"/>
                <a:cs typeface="Verdana"/>
              </a:rPr>
              <a:t> </a:t>
            </a:r>
            <a:r>
              <a:rPr dirty="0" sz="2300" spc="-30">
                <a:latin typeface="Verdana"/>
                <a:cs typeface="Verdana"/>
              </a:rPr>
              <a:t>algebraic</a:t>
            </a:r>
            <a:r>
              <a:rPr dirty="0" sz="2300" spc="-175">
                <a:latin typeface="Verdana"/>
                <a:cs typeface="Verdana"/>
              </a:rPr>
              <a:t> </a:t>
            </a:r>
            <a:r>
              <a:rPr dirty="0" sz="2300" spc="-20">
                <a:latin typeface="Verdana"/>
                <a:cs typeface="Verdana"/>
              </a:rPr>
              <a:t>Riccati</a:t>
            </a:r>
            <a:r>
              <a:rPr dirty="0" sz="2300" spc="-180">
                <a:latin typeface="Verdana"/>
                <a:cs typeface="Verdana"/>
              </a:rPr>
              <a:t> </a:t>
            </a:r>
            <a:r>
              <a:rPr dirty="0" sz="2300" spc="-85">
                <a:latin typeface="Verdana"/>
                <a:cs typeface="Verdana"/>
              </a:rPr>
              <a:t>equation.</a:t>
            </a:r>
            <a:r>
              <a:rPr dirty="0" sz="2300" spc="-165">
                <a:latin typeface="Verdana"/>
                <a:cs typeface="Verdana"/>
              </a:rPr>
              <a:t> </a:t>
            </a:r>
            <a:r>
              <a:rPr dirty="0" sz="2300" spc="-55">
                <a:latin typeface="Verdana"/>
                <a:cs typeface="Verdana"/>
              </a:rPr>
              <a:t>Shares</a:t>
            </a:r>
            <a:r>
              <a:rPr dirty="0" sz="2300" spc="-165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the</a:t>
            </a:r>
            <a:r>
              <a:rPr dirty="0" sz="2300" spc="-165">
                <a:latin typeface="Verdana"/>
                <a:cs typeface="Verdana"/>
              </a:rPr>
              <a:t> </a:t>
            </a:r>
            <a:r>
              <a:rPr dirty="0" sz="2300">
                <a:latin typeface="Verdana"/>
                <a:cs typeface="Verdana"/>
              </a:rPr>
              <a:t>same</a:t>
            </a:r>
            <a:r>
              <a:rPr dirty="0" sz="2300" spc="-204">
                <a:latin typeface="Verdana"/>
                <a:cs typeface="Verdana"/>
              </a:rPr>
              <a:t> </a:t>
            </a:r>
            <a:r>
              <a:rPr dirty="0" u="heavy" sz="2300" spc="325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dirty="0" sz="2300">
                <a:latin typeface="Verdana"/>
                <a:cs typeface="Verdana"/>
              </a:rPr>
              <a:t>sl_sb02od</a:t>
            </a:r>
            <a:r>
              <a:rPr dirty="0" u="heavy" sz="2300" spc="35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dirty="0" sz="2300">
                <a:latin typeface="Verdana"/>
                <a:cs typeface="Verdana"/>
              </a:rPr>
              <a:t>/</a:t>
            </a:r>
            <a:r>
              <a:rPr dirty="0" u="heavy" sz="2300" spc="345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dirty="0" sz="2300" spc="-10">
                <a:latin typeface="Verdana"/>
                <a:cs typeface="Verdana"/>
              </a:rPr>
              <a:t>sl_sg02ad</a:t>
            </a:r>
            <a:r>
              <a:rPr dirty="0" u="heavy" sz="230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endParaRPr sz="2300">
              <a:latin typeface="Times New Roman"/>
              <a:cs typeface="Times New Roman"/>
            </a:endParaRPr>
          </a:p>
          <a:p>
            <a:pPr marL="12700" marR="3155950">
              <a:lnSpc>
                <a:spcPct val="114100"/>
              </a:lnSpc>
            </a:pPr>
            <a:r>
              <a:rPr dirty="0" sz="2300" spc="-114">
                <a:latin typeface="Verdana"/>
                <a:cs typeface="Verdana"/>
              </a:rPr>
              <a:t>Schur-</a:t>
            </a:r>
            <a:r>
              <a:rPr dirty="0" sz="2300">
                <a:latin typeface="Verdana"/>
                <a:cs typeface="Verdana"/>
              </a:rPr>
              <a:t>based</a:t>
            </a:r>
            <a:r>
              <a:rPr dirty="0" sz="2300" spc="-140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helpers</a:t>
            </a:r>
            <a:r>
              <a:rPr dirty="0" sz="2300" spc="-135">
                <a:latin typeface="Verdana"/>
                <a:cs typeface="Verdana"/>
              </a:rPr>
              <a:t> </a:t>
            </a:r>
            <a:r>
              <a:rPr dirty="0" sz="2300">
                <a:latin typeface="Verdana"/>
                <a:cs typeface="Verdana"/>
              </a:rPr>
              <a:t>as</a:t>
            </a:r>
            <a:r>
              <a:rPr dirty="0" sz="2300" spc="-135">
                <a:latin typeface="Verdana"/>
                <a:cs typeface="Verdana"/>
              </a:rPr>
              <a:t> </a:t>
            </a:r>
            <a:r>
              <a:rPr dirty="0" sz="2300" spc="-95">
                <a:latin typeface="Verdana"/>
                <a:cs typeface="Verdana"/>
              </a:rPr>
              <a:t>dare,</a:t>
            </a:r>
            <a:r>
              <a:rPr dirty="0" sz="2300" spc="-135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differing</a:t>
            </a:r>
            <a:r>
              <a:rPr dirty="0" sz="2300" spc="-135">
                <a:latin typeface="Verdana"/>
                <a:cs typeface="Verdana"/>
              </a:rPr>
              <a:t> </a:t>
            </a:r>
            <a:r>
              <a:rPr dirty="0" sz="2300" spc="-55">
                <a:latin typeface="Verdana"/>
                <a:cs typeface="Verdana"/>
              </a:rPr>
              <a:t>only</a:t>
            </a:r>
            <a:r>
              <a:rPr dirty="0" sz="2300" spc="-135">
                <a:latin typeface="Verdana"/>
                <a:cs typeface="Verdana"/>
              </a:rPr>
              <a:t> </a:t>
            </a:r>
            <a:r>
              <a:rPr dirty="0" sz="2300" spc="-130">
                <a:latin typeface="Verdana"/>
                <a:cs typeface="Verdana"/>
              </a:rPr>
              <a:t>in</a:t>
            </a:r>
            <a:r>
              <a:rPr dirty="0" sz="2300" spc="-135">
                <a:latin typeface="Verdana"/>
                <a:cs typeface="Verdana"/>
              </a:rPr>
              <a:t> </a:t>
            </a:r>
            <a:r>
              <a:rPr dirty="0" sz="2300" spc="-60">
                <a:latin typeface="Verdana"/>
                <a:cs typeface="Verdana"/>
              </a:rPr>
              <a:t>the</a:t>
            </a:r>
            <a:r>
              <a:rPr dirty="0" sz="2300" spc="-135">
                <a:latin typeface="Verdana"/>
                <a:cs typeface="Verdana"/>
              </a:rPr>
              <a:t> </a:t>
            </a:r>
            <a:r>
              <a:rPr dirty="0" sz="2300">
                <a:latin typeface="Verdana"/>
                <a:cs typeface="Verdana"/>
              </a:rPr>
              <a:t>pencil</a:t>
            </a:r>
            <a:r>
              <a:rPr dirty="0" sz="2300" spc="-135">
                <a:latin typeface="Verdana"/>
                <a:cs typeface="Verdana"/>
              </a:rPr>
              <a:t> </a:t>
            </a:r>
            <a:r>
              <a:rPr dirty="0" sz="2300" spc="-95">
                <a:latin typeface="Verdana"/>
                <a:cs typeface="Verdana"/>
              </a:rPr>
              <a:t>form</a:t>
            </a:r>
            <a:r>
              <a:rPr dirty="0" sz="2300" spc="-140">
                <a:latin typeface="Verdana"/>
                <a:cs typeface="Verdana"/>
              </a:rPr>
              <a:t> </a:t>
            </a:r>
            <a:r>
              <a:rPr dirty="0" sz="2300" spc="-75">
                <a:latin typeface="Verdana"/>
                <a:cs typeface="Verdana"/>
              </a:rPr>
              <a:t>and</a:t>
            </a:r>
            <a:r>
              <a:rPr dirty="0" sz="2300" spc="-135">
                <a:latin typeface="Verdana"/>
                <a:cs typeface="Verdana"/>
              </a:rPr>
              <a:t> </a:t>
            </a:r>
            <a:r>
              <a:rPr dirty="0" sz="2300" spc="-85">
                <a:latin typeface="Verdana"/>
                <a:cs typeface="Verdana"/>
              </a:rPr>
              <a:t>gain</a:t>
            </a:r>
            <a:r>
              <a:rPr dirty="0" sz="2300" spc="-135">
                <a:latin typeface="Verdana"/>
                <a:cs typeface="Verdana"/>
              </a:rPr>
              <a:t> </a:t>
            </a:r>
            <a:r>
              <a:rPr dirty="0" sz="2300" spc="-40">
                <a:latin typeface="Verdana"/>
                <a:cs typeface="Verdana"/>
              </a:rPr>
              <a:t>formula. </a:t>
            </a:r>
            <a:r>
              <a:rPr dirty="0" sz="2300" spc="-90">
                <a:latin typeface="Verdana"/>
                <a:cs typeface="Verdana"/>
              </a:rPr>
              <a:t>Similarly</a:t>
            </a:r>
            <a:r>
              <a:rPr dirty="0" sz="2300" spc="-130">
                <a:latin typeface="Verdana"/>
                <a:cs typeface="Verdana"/>
              </a:rPr>
              <a:t> </a:t>
            </a:r>
            <a:r>
              <a:rPr dirty="0" sz="2300" spc="-100">
                <a:latin typeface="Verdana"/>
                <a:cs typeface="Verdana"/>
              </a:rPr>
              <a:t>returns</a:t>
            </a:r>
            <a:r>
              <a:rPr dirty="0" sz="2300" spc="-125">
                <a:latin typeface="Verdana"/>
                <a:cs typeface="Verdana"/>
              </a:rPr>
              <a:t> </a:t>
            </a:r>
            <a:r>
              <a:rPr dirty="0" sz="2300" spc="-30">
                <a:latin typeface="Verdana"/>
                <a:cs typeface="Verdana"/>
              </a:rPr>
              <a:t>riccati</a:t>
            </a:r>
            <a:r>
              <a:rPr dirty="0" sz="2300" spc="-130">
                <a:latin typeface="Verdana"/>
                <a:cs typeface="Verdana"/>
              </a:rPr>
              <a:t> </a:t>
            </a:r>
            <a:r>
              <a:rPr dirty="0" sz="2300" spc="-65">
                <a:latin typeface="Verdana"/>
                <a:cs typeface="Verdana"/>
              </a:rPr>
              <a:t>solution,</a:t>
            </a:r>
            <a:r>
              <a:rPr dirty="0" sz="2300" spc="-125">
                <a:latin typeface="Verdana"/>
                <a:cs typeface="Verdana"/>
              </a:rPr>
              <a:t> </a:t>
            </a:r>
            <a:r>
              <a:rPr dirty="0" sz="2300">
                <a:latin typeface="Verdana"/>
                <a:cs typeface="Verdana"/>
              </a:rPr>
              <a:t>closed-loop</a:t>
            </a:r>
            <a:r>
              <a:rPr dirty="0" sz="2300" spc="-130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poles,</a:t>
            </a:r>
            <a:r>
              <a:rPr dirty="0" sz="2300" spc="-125">
                <a:latin typeface="Verdana"/>
                <a:cs typeface="Verdana"/>
              </a:rPr>
              <a:t> </a:t>
            </a:r>
            <a:r>
              <a:rPr dirty="0" sz="2300" spc="-75">
                <a:latin typeface="Verdana"/>
                <a:cs typeface="Verdana"/>
              </a:rPr>
              <a:t>and</a:t>
            </a:r>
            <a:r>
              <a:rPr dirty="0" sz="2300" spc="-125">
                <a:latin typeface="Verdana"/>
                <a:cs typeface="Verdana"/>
              </a:rPr>
              <a:t> </a:t>
            </a:r>
            <a:r>
              <a:rPr dirty="0" sz="2300" spc="-10">
                <a:latin typeface="Verdana"/>
                <a:cs typeface="Verdana"/>
              </a:rPr>
              <a:t>gain.</a:t>
            </a:r>
            <a:endParaRPr sz="23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16000" y="3175080"/>
            <a:ext cx="6884670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942965" algn="l"/>
              </a:tabLst>
            </a:pPr>
            <a:r>
              <a:rPr dirty="0" sz="2100" spc="-10">
                <a:latin typeface="Verdana"/>
                <a:cs typeface="Verdana"/>
              </a:rPr>
              <a:t>Scilab</a:t>
            </a:r>
            <a:r>
              <a:rPr dirty="0" sz="2100">
                <a:latin typeface="Verdana"/>
                <a:cs typeface="Verdana"/>
              </a:rPr>
              <a:t>	</a:t>
            </a:r>
            <a:r>
              <a:rPr dirty="0" sz="2100" spc="-10">
                <a:latin typeface="Verdana"/>
                <a:cs typeface="Verdana"/>
              </a:rPr>
              <a:t>Octave</a:t>
            </a:r>
            <a:endParaRPr sz="21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8700" y="3723085"/>
            <a:ext cx="5010149" cy="542924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59034" y="3723085"/>
            <a:ext cx="4638674" cy="5429249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2305884" y="3123645"/>
            <a:ext cx="4204335" cy="2254250"/>
          </a:xfrm>
          <a:prstGeom prst="rect">
            <a:avLst/>
          </a:prstGeom>
        </p:spPr>
        <p:txBody>
          <a:bodyPr wrap="square" lIns="0" tIns="641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dirty="0" sz="2100" spc="-290" b="1" i="1">
                <a:solidFill>
                  <a:srgbClr val="B42323"/>
                </a:solidFill>
                <a:latin typeface="Verdana"/>
                <a:cs typeface="Verdana"/>
              </a:rPr>
              <a:t>Input: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2100" spc="-175" b="1" i="1">
                <a:solidFill>
                  <a:srgbClr val="B42323"/>
                </a:solidFill>
                <a:latin typeface="Verdana"/>
                <a:cs typeface="Verdana"/>
              </a:rPr>
              <a:t>A,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75" b="1" i="1">
                <a:solidFill>
                  <a:srgbClr val="B42323"/>
                </a:solidFill>
                <a:latin typeface="Verdana"/>
                <a:cs typeface="Verdana"/>
              </a:rPr>
              <a:t>B,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Q,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70" b="1" i="1">
                <a:solidFill>
                  <a:srgbClr val="B42323"/>
                </a:solidFill>
                <a:latin typeface="Verdana"/>
                <a:cs typeface="Verdana"/>
              </a:rPr>
              <a:t>R[,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15" b="1" i="1">
                <a:solidFill>
                  <a:srgbClr val="B42323"/>
                </a:solidFill>
                <a:latin typeface="Verdana"/>
                <a:cs typeface="Verdana"/>
              </a:rPr>
              <a:t>S[,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55" b="1" i="1">
                <a:solidFill>
                  <a:srgbClr val="B42323"/>
                </a:solidFill>
                <a:latin typeface="Verdana"/>
                <a:cs typeface="Verdana"/>
              </a:rPr>
              <a:t>E]]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2100" spc="-55" b="1" i="1">
                <a:solidFill>
                  <a:srgbClr val="B42323"/>
                </a:solidFill>
                <a:latin typeface="Verdana"/>
                <a:cs typeface="Verdana"/>
              </a:rPr>
              <a:t>Output: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2100" spc="-105" b="1" i="1">
                <a:solidFill>
                  <a:srgbClr val="B42323"/>
                </a:solidFill>
                <a:latin typeface="Verdana"/>
                <a:cs typeface="Verdana"/>
              </a:rPr>
              <a:t>X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60" b="1" i="1">
                <a:solidFill>
                  <a:srgbClr val="B42323"/>
                </a:solidFill>
                <a:latin typeface="Verdana"/>
                <a:cs typeface="Verdana"/>
              </a:rPr>
              <a:t>(Riccati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75" b="1" i="1">
                <a:solidFill>
                  <a:srgbClr val="B42323"/>
                </a:solidFill>
                <a:latin typeface="Verdana"/>
                <a:cs typeface="Verdana"/>
              </a:rPr>
              <a:t>solution)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2100" spc="-210" b="1" i="1">
                <a:solidFill>
                  <a:srgbClr val="B42323"/>
                </a:solidFill>
                <a:latin typeface="Verdana"/>
                <a:cs typeface="Verdana"/>
              </a:rPr>
              <a:t>L</a:t>
            </a:r>
            <a:r>
              <a:rPr dirty="0" sz="2100" spc="-13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(closed-</a:t>
            </a:r>
            <a:r>
              <a:rPr dirty="0" sz="2100" spc="-95" b="1" i="1">
                <a:solidFill>
                  <a:srgbClr val="B42323"/>
                </a:solidFill>
                <a:latin typeface="Verdana"/>
                <a:cs typeface="Verdana"/>
              </a:rPr>
              <a:t>loop</a:t>
            </a:r>
            <a:r>
              <a:rPr dirty="0" sz="2100" spc="-13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0" b="1" i="1">
                <a:solidFill>
                  <a:srgbClr val="B42323"/>
                </a:solidFill>
                <a:latin typeface="Verdana"/>
                <a:cs typeface="Verdana"/>
              </a:rPr>
              <a:t>poles)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2100" b="1" i="1">
                <a:solidFill>
                  <a:srgbClr val="B42323"/>
                </a:solidFill>
                <a:latin typeface="Verdana"/>
                <a:cs typeface="Verdana"/>
              </a:rPr>
              <a:t>G</a:t>
            </a:r>
            <a:r>
              <a:rPr dirty="0" sz="2100" spc="-12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10" b="1" i="1">
                <a:solidFill>
                  <a:srgbClr val="B42323"/>
                </a:solidFill>
                <a:latin typeface="Verdana"/>
                <a:cs typeface="Verdana"/>
              </a:rPr>
              <a:t>(optimal</a:t>
            </a:r>
            <a:r>
              <a:rPr dirty="0" sz="2100" spc="-114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55" b="1" i="1">
                <a:solidFill>
                  <a:srgbClr val="B42323"/>
                </a:solidFill>
                <a:latin typeface="Verdana"/>
                <a:cs typeface="Verdana"/>
              </a:rPr>
              <a:t>state-</a:t>
            </a:r>
            <a:r>
              <a:rPr dirty="0" sz="2100" spc="-100" b="1" i="1">
                <a:solidFill>
                  <a:srgbClr val="B42323"/>
                </a:solidFill>
                <a:latin typeface="Verdana"/>
                <a:cs typeface="Verdana"/>
              </a:rPr>
              <a:t>feedback</a:t>
            </a:r>
            <a:r>
              <a:rPr dirty="0" sz="2100" spc="-114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75" b="1" i="1">
                <a:solidFill>
                  <a:srgbClr val="B42323"/>
                </a:solidFill>
                <a:latin typeface="Verdana"/>
                <a:cs typeface="Verdana"/>
              </a:rPr>
              <a:t>gain)</a:t>
            </a:r>
            <a:endParaRPr sz="2100">
              <a:latin typeface="Verdana"/>
              <a:cs typeface="Verdana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37659" y="7416880"/>
            <a:ext cx="85725" cy="8572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37659" y="7788355"/>
            <a:ext cx="85725" cy="8572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37659" y="8159830"/>
            <a:ext cx="85725" cy="85724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37659" y="8531305"/>
            <a:ext cx="85725" cy="85724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37659" y="8902780"/>
            <a:ext cx="85725" cy="85724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37659" y="9645730"/>
            <a:ext cx="85725" cy="85724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12305884" y="5723970"/>
            <a:ext cx="4552950" cy="4111625"/>
          </a:xfrm>
          <a:prstGeom prst="rect">
            <a:avLst/>
          </a:prstGeom>
        </p:spPr>
        <p:txBody>
          <a:bodyPr wrap="square" lIns="0" tIns="641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dirty="0" sz="2100" spc="-60" b="1" i="1">
                <a:solidFill>
                  <a:srgbClr val="B42323"/>
                </a:solidFill>
                <a:latin typeface="Verdana"/>
                <a:cs typeface="Verdana"/>
              </a:rPr>
              <a:t>Dependencies:</a:t>
            </a: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dirty="0" sz="2100" spc="-280" b="1" i="1">
                <a:solidFill>
                  <a:srgbClr val="B42323"/>
                </a:solidFill>
                <a:latin typeface="Verdana"/>
                <a:cs typeface="Verdana"/>
              </a:rPr>
              <a:t>__sl_sb02od__,</a:t>
            </a:r>
            <a:r>
              <a:rPr dirty="0" sz="2100" spc="-15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05" b="1" i="1">
                <a:solidFill>
                  <a:srgbClr val="B42323"/>
                </a:solidFill>
                <a:latin typeface="Verdana"/>
                <a:cs typeface="Verdana"/>
              </a:rPr>
              <a:t>__sl_sg02ad__</a:t>
            </a:r>
            <a:endParaRPr sz="21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775"/>
              </a:spcBef>
            </a:pPr>
            <a:endParaRPr sz="21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dirty="0" sz="2100" spc="-100" b="1" i="1">
                <a:solidFill>
                  <a:srgbClr val="B42323"/>
                </a:solidFill>
                <a:latin typeface="Verdana"/>
                <a:cs typeface="Verdana"/>
              </a:rPr>
              <a:t>Parameters:</a:t>
            </a:r>
            <a:endParaRPr sz="2100">
              <a:latin typeface="Verdana"/>
              <a:cs typeface="Verdana"/>
            </a:endParaRPr>
          </a:p>
          <a:p>
            <a:pPr marL="465455">
              <a:lnSpc>
                <a:spcPct val="100000"/>
              </a:lnSpc>
              <a:spcBef>
                <a:spcPts val="405"/>
              </a:spcBef>
            </a:pPr>
            <a:r>
              <a:rPr dirty="0" sz="2100" spc="-155" b="1" i="1">
                <a:solidFill>
                  <a:srgbClr val="B42323"/>
                </a:solidFill>
                <a:latin typeface="Verdana"/>
                <a:cs typeface="Verdana"/>
              </a:rPr>
              <a:t>A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25" b="1" i="1">
                <a:solidFill>
                  <a:srgbClr val="B42323"/>
                </a:solidFill>
                <a:latin typeface="Verdana"/>
                <a:cs typeface="Verdana"/>
              </a:rPr>
              <a:t>State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45" b="1" i="1">
                <a:solidFill>
                  <a:srgbClr val="B42323"/>
                </a:solidFill>
                <a:latin typeface="Verdana"/>
                <a:cs typeface="Verdana"/>
              </a:rPr>
              <a:t>matrix</a:t>
            </a:r>
            <a:endParaRPr sz="2100">
              <a:latin typeface="Verdana"/>
              <a:cs typeface="Verdana"/>
            </a:endParaRPr>
          </a:p>
          <a:p>
            <a:pPr marL="465455">
              <a:lnSpc>
                <a:spcPct val="100000"/>
              </a:lnSpc>
              <a:spcBef>
                <a:spcPts val="405"/>
              </a:spcBef>
            </a:pPr>
            <a:r>
              <a:rPr dirty="0" sz="2100" spc="-150" b="1" i="1">
                <a:solidFill>
                  <a:srgbClr val="B42323"/>
                </a:solidFill>
                <a:latin typeface="Verdana"/>
                <a:cs typeface="Verdana"/>
              </a:rPr>
              <a:t>B</a:t>
            </a:r>
            <a:r>
              <a:rPr dirty="0" sz="2100" spc="-15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5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65" b="1" i="1">
                <a:solidFill>
                  <a:srgbClr val="B42323"/>
                </a:solidFill>
                <a:latin typeface="Verdana"/>
                <a:cs typeface="Verdana"/>
              </a:rPr>
              <a:t>Input</a:t>
            </a:r>
            <a:r>
              <a:rPr dirty="0" sz="2100" spc="-15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45" b="1" i="1">
                <a:solidFill>
                  <a:srgbClr val="B42323"/>
                </a:solidFill>
                <a:latin typeface="Verdana"/>
                <a:cs typeface="Verdana"/>
              </a:rPr>
              <a:t>matrix</a:t>
            </a:r>
            <a:endParaRPr sz="2100">
              <a:latin typeface="Verdana"/>
              <a:cs typeface="Verdana"/>
            </a:endParaRPr>
          </a:p>
          <a:p>
            <a:pPr marL="465455">
              <a:lnSpc>
                <a:spcPct val="100000"/>
              </a:lnSpc>
              <a:spcBef>
                <a:spcPts val="405"/>
              </a:spcBef>
            </a:pPr>
            <a:r>
              <a:rPr dirty="0" sz="2100" spc="-80" b="1" i="1">
                <a:solidFill>
                  <a:srgbClr val="B42323"/>
                </a:solidFill>
                <a:latin typeface="Verdana"/>
                <a:cs typeface="Verdana"/>
              </a:rPr>
              <a:t>Q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3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25" b="1" i="1">
                <a:solidFill>
                  <a:srgbClr val="B42323"/>
                </a:solidFill>
                <a:latin typeface="Verdana"/>
                <a:cs typeface="Verdana"/>
              </a:rPr>
              <a:t>State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85" b="1" i="1">
                <a:solidFill>
                  <a:srgbClr val="B42323"/>
                </a:solidFill>
                <a:latin typeface="Verdana"/>
                <a:cs typeface="Verdana"/>
              </a:rPr>
              <a:t>weighting</a:t>
            </a:r>
            <a:r>
              <a:rPr dirty="0" sz="2100" spc="-13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5" b="1" i="1">
                <a:solidFill>
                  <a:srgbClr val="B42323"/>
                </a:solidFill>
                <a:latin typeface="Verdana"/>
                <a:cs typeface="Verdana"/>
              </a:rPr>
              <a:t>matrix</a:t>
            </a:r>
            <a:endParaRPr sz="2100">
              <a:latin typeface="Verdana"/>
              <a:cs typeface="Verdana"/>
            </a:endParaRPr>
          </a:p>
          <a:p>
            <a:pPr marL="465455">
              <a:lnSpc>
                <a:spcPct val="100000"/>
              </a:lnSpc>
              <a:spcBef>
                <a:spcPts val="405"/>
              </a:spcBef>
            </a:pPr>
            <a:r>
              <a:rPr dirty="0" sz="2100" spc="-204" b="1" i="1">
                <a:solidFill>
                  <a:srgbClr val="B42323"/>
                </a:solidFill>
                <a:latin typeface="Verdana"/>
                <a:cs typeface="Verdana"/>
              </a:rPr>
              <a:t>R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65" b="1" i="1">
                <a:solidFill>
                  <a:srgbClr val="B42323"/>
                </a:solidFill>
                <a:latin typeface="Verdana"/>
                <a:cs typeface="Verdana"/>
              </a:rPr>
              <a:t>Input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85" b="1" i="1">
                <a:solidFill>
                  <a:srgbClr val="B42323"/>
                </a:solidFill>
                <a:latin typeface="Verdana"/>
                <a:cs typeface="Verdana"/>
              </a:rPr>
              <a:t>weighting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5" b="1" i="1">
                <a:solidFill>
                  <a:srgbClr val="B42323"/>
                </a:solidFill>
                <a:latin typeface="Verdana"/>
                <a:cs typeface="Verdana"/>
              </a:rPr>
              <a:t>matrix</a:t>
            </a:r>
            <a:endParaRPr sz="2100">
              <a:latin typeface="Verdana"/>
              <a:cs typeface="Verdana"/>
            </a:endParaRPr>
          </a:p>
          <a:p>
            <a:pPr marL="465455" marR="520065">
              <a:lnSpc>
                <a:spcPct val="116100"/>
              </a:lnSpc>
            </a:pPr>
            <a:r>
              <a:rPr dirty="0" sz="2100" spc="-30" b="1" i="1">
                <a:solidFill>
                  <a:srgbClr val="B42323"/>
                </a:solidFill>
                <a:latin typeface="Verdana"/>
                <a:cs typeface="Verdana"/>
              </a:rPr>
              <a:t>S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00" b="1" i="1">
                <a:solidFill>
                  <a:srgbClr val="B42323"/>
                </a:solidFill>
                <a:latin typeface="Verdana"/>
                <a:cs typeface="Verdana"/>
              </a:rPr>
              <a:t>Cross-</a:t>
            </a:r>
            <a:r>
              <a:rPr dirty="0" sz="2100" spc="-185" b="1" i="1">
                <a:solidFill>
                  <a:srgbClr val="B42323"/>
                </a:solidFill>
                <a:latin typeface="Verdana"/>
                <a:cs typeface="Verdana"/>
              </a:rPr>
              <a:t>weighting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95" b="1" i="1">
                <a:solidFill>
                  <a:srgbClr val="B42323"/>
                </a:solidFill>
                <a:latin typeface="Verdana"/>
                <a:cs typeface="Verdana"/>
              </a:rPr>
              <a:t>matrix </a:t>
            </a:r>
            <a:r>
              <a:rPr dirty="0" sz="2100" spc="-120" b="1" i="1">
                <a:solidFill>
                  <a:srgbClr val="B42323"/>
                </a:solidFill>
                <a:latin typeface="Verdana"/>
                <a:cs typeface="Verdana"/>
              </a:rPr>
              <a:t>(optional)</a:t>
            </a:r>
            <a:endParaRPr sz="2100">
              <a:latin typeface="Verdana"/>
              <a:cs typeface="Verdana"/>
            </a:endParaRPr>
          </a:p>
          <a:p>
            <a:pPr marL="465455">
              <a:lnSpc>
                <a:spcPct val="100000"/>
              </a:lnSpc>
              <a:spcBef>
                <a:spcPts val="405"/>
              </a:spcBef>
            </a:pPr>
            <a:r>
              <a:rPr dirty="0" sz="2100" spc="-150" b="1" i="1">
                <a:solidFill>
                  <a:srgbClr val="B42323"/>
                </a:solidFill>
                <a:latin typeface="Verdana"/>
                <a:cs typeface="Verdana"/>
              </a:rPr>
              <a:t>E</a:t>
            </a:r>
            <a:r>
              <a:rPr dirty="0" sz="2100" spc="-145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345" b="1" i="1">
                <a:solidFill>
                  <a:srgbClr val="B42323"/>
                </a:solidFill>
                <a:latin typeface="Verdana"/>
                <a:cs typeface="Verdana"/>
              </a:rPr>
              <a:t>–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135" b="1" i="1">
                <a:solidFill>
                  <a:srgbClr val="B42323"/>
                </a:solidFill>
                <a:latin typeface="Verdana"/>
                <a:cs typeface="Verdana"/>
              </a:rPr>
              <a:t>Descriptor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10" b="1" i="1">
                <a:solidFill>
                  <a:srgbClr val="B42323"/>
                </a:solidFill>
                <a:latin typeface="Verdana"/>
                <a:cs typeface="Verdana"/>
              </a:rPr>
              <a:t>matrix</a:t>
            </a:r>
            <a:r>
              <a:rPr dirty="0" sz="2100" spc="-140" b="1" i="1">
                <a:solidFill>
                  <a:srgbClr val="B42323"/>
                </a:solidFill>
                <a:latin typeface="Verdana"/>
                <a:cs typeface="Verdana"/>
              </a:rPr>
              <a:t> </a:t>
            </a:r>
            <a:r>
              <a:rPr dirty="0" sz="2100" spc="-200" b="1" i="1">
                <a:solidFill>
                  <a:srgbClr val="B42323"/>
                </a:solidFill>
                <a:latin typeface="Verdana"/>
                <a:cs typeface="Verdana"/>
              </a:rPr>
              <a:t>(optional)</a:t>
            </a:r>
            <a:endParaRPr sz="21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Samiksha</dc:creator>
  <cp:keywords>DAHOojaAzAA,BAFHQ4RPRBU,0</cp:keywords>
  <dc:title>Samiksha Scilab Control System Toolbox</dc:title>
  <dcterms:created xsi:type="dcterms:W3CDTF">2026-07-07T19:18:49Z</dcterms:created>
  <dcterms:modified xsi:type="dcterms:W3CDTF">2026-07-07T19:18:49Z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2026-07-07T00:00:00Z</vt:filetime>
  </property>
  <property fmtid="{D5CDD505-2E9C-101B-9397-08002B2CF9AE}" pid="4" name="Creator">
    <vt:lpwstr>Canva</vt:lpwstr>
  </property>
  <property fmtid="{D5CDD505-2E9C-101B-9397-08002B2CF9AE}" pid="5" name="LastSaved">
    <vt:filetime>2026-07-07T00:00:00Z</vt:filetime>
  </property>
  <property fmtid="{D5CDD505-2E9C-101B-9397-08002B2CF9AE}" pid="6" name="Producer">
    <vt:lpwstr>Canva</vt:lpwstr>
  </property>
</Properties>
</file>