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5143500" cy="9144000"/>
  <p:embeddedFontLst>
    <p:embeddedFont>
      <p:font typeface="Libre Baskerville"/>
      <p:regular r:id="rId18"/>
      <p:bold r:id="rId19"/>
      <p:italic r:id="rId20"/>
      <p:boldItalic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hletr/fFmVssQcgMtQjNS21sgd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ibreBaskerville-italic.fntdata"/><Relationship Id="rId22" Type="http://schemas.openxmlformats.org/officeDocument/2006/relationships/font" Target="fonts/OpenSans-regular.fntdata"/><Relationship Id="rId21" Type="http://schemas.openxmlformats.org/officeDocument/2006/relationships/font" Target="fonts/LibreBaskerville-boldItalic.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Open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LibreBaskerville-bold.fntdata"/><Relationship Id="rId18" Type="http://schemas.openxmlformats.org/officeDocument/2006/relationships/font" Target="fonts/LibreBaskervill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14350" y="4343400"/>
            <a:ext cx="41148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 name="Google Shape;13;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 name="Google Shape;14;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IN"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txBox="1"/>
          <p:nvPr>
            <p:ph idx="1" type="body"/>
          </p:nvPr>
        </p:nvSpPr>
        <p:spPr>
          <a:xfrm>
            <a:off x="514350" y="4343400"/>
            <a:ext cx="41148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notes"/>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08" name="Google Shape;208;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6" name="Google Shape;226;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27" name="Google Shape;227;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4" name="Google Shape;254;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5" name="Google Shape;255;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 name="Google Shape;26;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7" name="Google Shape;27;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 name="Google Shape;37;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 name="Google Shape;38;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 name="Google Shape;50;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1" name="Google Shape;51;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9" name="Google Shape;89;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7" name="Google Shape;107;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8" name="Google Shape;108;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9" name="Google Shape;129;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0" name="Google Shape;130;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IN"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txBox="1"/>
          <p:nvPr>
            <p:ph idx="1" type="body"/>
          </p:nvPr>
        </p:nvSpPr>
        <p:spPr>
          <a:xfrm>
            <a:off x="514350" y="4343400"/>
            <a:ext cx="41148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notes"/>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txBox="1"/>
          <p:nvPr>
            <p:ph idx="1" type="body"/>
          </p:nvPr>
        </p:nvSpPr>
        <p:spPr>
          <a:xfrm>
            <a:off x="514350" y="4343400"/>
            <a:ext cx="41148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notes"/>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gamma.app/?utm_source=made-with-gamma" TargetMode="External"/><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master 1">
  <p:cSld name="Slide master 1">
    <p:spTree>
      <p:nvGrpSpPr>
        <p:cNvPr id="6" name="Shape 6"/>
        <p:cNvGrpSpPr/>
        <p:nvPr/>
      </p:nvGrpSpPr>
      <p:grpSpPr>
        <a:xfrm>
          <a:off x="0" y="0"/>
          <a:ext cx="0" cy="0"/>
          <a:chOff x="0" y="0"/>
          <a:chExt cx="0" cy="0"/>
        </a:xfrm>
      </p:grpSpPr>
      <p:sp>
        <p:nvSpPr>
          <p:cNvPr id="7" name="Google Shape;7;p15"/>
          <p:cNvSpPr/>
          <p:nvPr/>
        </p:nvSpPr>
        <p:spPr>
          <a:xfrm>
            <a:off x="0" y="0"/>
            <a:ext cx="9144000" cy="5143500"/>
          </a:xfrm>
          <a:prstGeom prst="rect">
            <a:avLst/>
          </a:prstGeom>
          <a:solidFill>
            <a:srgbClr val="F4F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5"/>
          <p:cNvSpPr/>
          <p:nvPr/>
        </p:nvSpPr>
        <p:spPr>
          <a:xfrm>
            <a:off x="0" y="0"/>
            <a:ext cx="9144000" cy="5143500"/>
          </a:xfrm>
          <a:prstGeom prst="rect">
            <a:avLst/>
          </a:prstGeom>
          <a:solidFill>
            <a:srgbClr val="FBFA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 name="Google Shape;9;p15">
            <a:hlinkClick r:id="rId2"/>
          </p:cNvPr>
          <p:cNvPicPr preferRelativeResize="0"/>
          <p:nvPr/>
        </p:nvPicPr>
        <p:blipFill rotWithShape="1">
          <a:blip r:embed="rId3">
            <a:alphaModFix/>
          </a:blip>
          <a:srcRect b="0" l="0" r="0" t="0"/>
          <a:stretch/>
        </p:blipFill>
        <p:spPr>
          <a:xfrm>
            <a:off x="8029180" y="4844491"/>
            <a:ext cx="1071843" cy="25603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sp>
        <p:nvSpPr>
          <p:cNvPr id="16" name="Google Shape;16;p1"/>
          <p:cNvSpPr/>
          <p:nvPr/>
        </p:nvSpPr>
        <p:spPr>
          <a:xfrm>
            <a:off x="296395" y="2665147"/>
            <a:ext cx="3366343" cy="266402"/>
          </a:xfrm>
          <a:prstGeom prst="roundRect">
            <a:avLst>
              <a:gd fmla="val 6386" name="adj"/>
            </a:avLst>
          </a:prstGeom>
          <a:solidFill>
            <a:srgbClr val="D7D6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a:off x="296395" y="2687844"/>
            <a:ext cx="365343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rgbClr val="49495A"/>
              </a:buClr>
              <a:buSzPts val="850"/>
              <a:buFont typeface="Open Sans"/>
              <a:buNone/>
            </a:pPr>
            <a:r>
              <a:rPr b="0" i="0" lang="en-IN" sz="850" u="none" cap="none" strike="noStrike">
                <a:solidFill>
                  <a:srgbClr val="49495A"/>
                </a:solidFill>
                <a:latin typeface="Open Sans"/>
                <a:ea typeface="Open Sans"/>
                <a:cs typeface="Open Sans"/>
                <a:sym typeface="Open Sans"/>
              </a:rPr>
              <a:t>FOSSEE SUMMER FELLOWSHIP — PROGRESS PRESENTATION</a:t>
            </a:r>
            <a:endParaRPr b="0" i="0" sz="850" u="none" cap="none" strike="noStrike">
              <a:solidFill>
                <a:schemeClr val="dk1"/>
              </a:solidFill>
              <a:latin typeface="Calibri"/>
              <a:ea typeface="Calibri"/>
              <a:cs typeface="Calibri"/>
              <a:sym typeface="Calibri"/>
            </a:endParaRPr>
          </a:p>
        </p:txBody>
      </p:sp>
      <p:sp>
        <p:nvSpPr>
          <p:cNvPr id="18" name="Google Shape;18;p1"/>
          <p:cNvSpPr/>
          <p:nvPr/>
        </p:nvSpPr>
        <p:spPr>
          <a:xfrm>
            <a:off x="387834" y="3045319"/>
            <a:ext cx="8151763" cy="880713"/>
          </a:xfrm>
          <a:prstGeom prst="rect">
            <a:avLst/>
          </a:prstGeom>
          <a:noFill/>
          <a:ln>
            <a:noFill/>
          </a:ln>
        </p:spPr>
        <p:txBody>
          <a:bodyPr anchorCtr="0" anchor="t" bIns="0" lIns="0" spcFirstLastPara="1" rIns="0" wrap="square" tIns="0">
            <a:normAutofit/>
          </a:bodyPr>
          <a:lstStyle/>
          <a:p>
            <a:pPr indent="0" lvl="0" marL="0" marR="0" rtl="0" algn="l">
              <a:lnSpc>
                <a:spcPct val="104000"/>
              </a:lnSpc>
              <a:spcBef>
                <a:spcPts val="0"/>
              </a:spcBef>
              <a:spcAft>
                <a:spcPts val="0"/>
              </a:spcAft>
              <a:buClr>
                <a:srgbClr val="403CCF"/>
              </a:buClr>
              <a:buSzPts val="2750"/>
              <a:buFont typeface="Libre Baskerville"/>
              <a:buNone/>
            </a:pPr>
            <a:r>
              <a:rPr b="0" i="0" lang="en-IN" sz="2750" u="none" cap="none" strike="noStrike">
                <a:solidFill>
                  <a:srgbClr val="403CCF"/>
                </a:solidFill>
                <a:latin typeface="Libre Baskerville"/>
                <a:ea typeface="Libre Baskerville"/>
                <a:cs typeface="Libre Baskerville"/>
                <a:sym typeface="Libre Baskerville"/>
              </a:rPr>
              <a:t>Scilab Image Processing Toolbox Development</a:t>
            </a:r>
            <a:endParaRPr b="0" i="0" sz="2750" u="none" cap="none" strike="noStrike">
              <a:solidFill>
                <a:schemeClr val="dk1"/>
              </a:solidFill>
              <a:latin typeface="Calibri"/>
              <a:ea typeface="Calibri"/>
              <a:cs typeface="Calibri"/>
              <a:sym typeface="Calibri"/>
            </a:endParaRPr>
          </a:p>
        </p:txBody>
      </p:sp>
      <p:sp>
        <p:nvSpPr>
          <p:cNvPr id="19" name="Google Shape;19;p1"/>
          <p:cNvSpPr/>
          <p:nvPr/>
        </p:nvSpPr>
        <p:spPr>
          <a:xfrm flipH="1" rot="10800000">
            <a:off x="387833" y="3901037"/>
            <a:ext cx="8151763" cy="45719"/>
          </a:xfrm>
          <a:prstGeom prst="roundRect">
            <a:avLst>
              <a:gd fmla="val 60000" name="adj"/>
            </a:avLst>
          </a:prstGeom>
          <a:solidFill>
            <a:srgbClr val="49495A">
              <a:alpha val="50196"/>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387832" y="4136035"/>
            <a:ext cx="8151763" cy="491139"/>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rgbClr val="49495A"/>
              </a:buClr>
              <a:buSzPts val="1200"/>
              <a:buFont typeface="Open Sans"/>
              <a:buNone/>
            </a:pPr>
            <a:r>
              <a:rPr b="1" i="0" lang="en-IN" sz="1200" u="none" cap="none" strike="noStrike">
                <a:solidFill>
                  <a:srgbClr val="49495A"/>
                </a:solidFill>
                <a:latin typeface="Open Sans"/>
                <a:ea typeface="Open Sans"/>
                <a:cs typeface="Open Sans"/>
                <a:sym typeface="Open Sans"/>
              </a:rPr>
              <a:t>Presenter</a:t>
            </a:r>
            <a:r>
              <a:rPr b="1" i="0" lang="en-IN" sz="1100" u="none" cap="none" strike="noStrike">
                <a:solidFill>
                  <a:srgbClr val="49495A"/>
                </a:solidFill>
                <a:latin typeface="Open Sans"/>
                <a:ea typeface="Open Sans"/>
                <a:cs typeface="Open Sans"/>
                <a:sym typeface="Open Sans"/>
              </a:rPr>
              <a:t>:</a:t>
            </a:r>
            <a:r>
              <a:rPr b="0" i="0" lang="en-IN" sz="1100" u="none" cap="none" strike="noStrike">
                <a:solidFill>
                  <a:srgbClr val="49495A"/>
                </a:solidFill>
                <a:latin typeface="Open Sans"/>
                <a:ea typeface="Open Sans"/>
                <a:cs typeface="Open Sans"/>
                <a:sym typeface="Open Sans"/>
              </a:rPr>
              <a:t> </a:t>
            </a:r>
            <a:r>
              <a:rPr b="1" i="0" lang="en-IN" sz="1100" u="none" cap="none" strike="noStrike">
                <a:solidFill>
                  <a:srgbClr val="49495A"/>
                </a:solidFill>
                <a:latin typeface="Open Sans"/>
                <a:ea typeface="Open Sans"/>
                <a:cs typeface="Open Sans"/>
                <a:sym typeface="Open Sans"/>
              </a:rPr>
              <a:t>Arjun E Naik  </a:t>
            </a:r>
            <a:r>
              <a:rPr b="0" i="0" lang="en-IN" sz="1100" u="none" cap="none" strike="noStrike">
                <a:solidFill>
                  <a:srgbClr val="49495A"/>
                </a:solidFill>
                <a:latin typeface="Open Sans"/>
                <a:ea typeface="Open Sans"/>
                <a:cs typeface="Open Sans"/>
                <a:sym typeface="Open Sans"/>
              </a:rPr>
              <a:t>|  </a:t>
            </a:r>
            <a:r>
              <a:rPr b="1" i="0" lang="en-IN" sz="1200" u="none" cap="none" strike="noStrike">
                <a:solidFill>
                  <a:srgbClr val="49495A"/>
                </a:solidFill>
                <a:latin typeface="Open Sans"/>
                <a:ea typeface="Open Sans"/>
                <a:cs typeface="Open Sans"/>
                <a:sym typeface="Open Sans"/>
              </a:rPr>
              <a:t>Mentor</a:t>
            </a:r>
            <a:r>
              <a:rPr b="1" i="0" lang="en-IN" sz="1100" u="none" cap="none" strike="noStrike">
                <a:solidFill>
                  <a:srgbClr val="49495A"/>
                </a:solidFill>
                <a:latin typeface="Open Sans"/>
                <a:ea typeface="Open Sans"/>
                <a:cs typeface="Open Sans"/>
                <a:sym typeface="Open Sans"/>
              </a:rPr>
              <a:t>:</a:t>
            </a:r>
            <a:r>
              <a:rPr b="0" i="0" lang="en-IN" sz="1100" u="none" cap="none" strike="noStrike">
                <a:solidFill>
                  <a:srgbClr val="49495A"/>
                </a:solidFill>
                <a:latin typeface="Open Sans"/>
                <a:ea typeface="Open Sans"/>
                <a:cs typeface="Open Sans"/>
                <a:sym typeface="Open Sans"/>
              </a:rPr>
              <a:t> </a:t>
            </a:r>
            <a:r>
              <a:rPr b="1" i="0" lang="en-IN" sz="1100" u="none" cap="none" strike="noStrike">
                <a:solidFill>
                  <a:srgbClr val="49495A"/>
                </a:solidFill>
                <a:latin typeface="Open Sans"/>
                <a:ea typeface="Open Sans"/>
                <a:cs typeface="Open Sans"/>
                <a:sym typeface="Open Sans"/>
              </a:rPr>
              <a:t>Ms. Rashmi Patankar  </a:t>
            </a:r>
            <a:endParaRPr b="1" i="0" sz="1100" u="none" cap="none" strike="noStrike">
              <a:solidFill>
                <a:schemeClr val="dk1"/>
              </a:solidFill>
              <a:latin typeface="Calibri"/>
              <a:ea typeface="Calibri"/>
              <a:cs typeface="Calibri"/>
              <a:sym typeface="Calibri"/>
            </a:endParaRPr>
          </a:p>
          <a:p>
            <a:pPr indent="0" lvl="0" marL="0" marR="0" rtl="0" algn="l">
              <a:lnSpc>
                <a:spcPct val="133000"/>
              </a:lnSpc>
              <a:spcBef>
                <a:spcPts val="0"/>
              </a:spcBef>
              <a:spcAft>
                <a:spcPts val="0"/>
              </a:spcAft>
              <a:buClr>
                <a:schemeClr val="dk1"/>
              </a:buClr>
              <a:buSzPts val="1100"/>
              <a:buFont typeface="Calibri"/>
              <a:buNone/>
            </a:pPr>
            <a:r>
              <a:t/>
            </a:r>
            <a:endParaRPr b="0" i="0" sz="1100" u="none" cap="none" strike="noStrike">
              <a:solidFill>
                <a:schemeClr val="dk1"/>
              </a:solidFill>
              <a:latin typeface="Calibri"/>
              <a:ea typeface="Calibri"/>
              <a:cs typeface="Calibri"/>
              <a:sym typeface="Calibri"/>
            </a:endParaRPr>
          </a:p>
        </p:txBody>
      </p:sp>
      <p:pic>
        <p:nvPicPr>
          <p:cNvPr id="21" name="Google Shape;21;p1"/>
          <p:cNvPicPr preferRelativeResize="0"/>
          <p:nvPr/>
        </p:nvPicPr>
        <p:blipFill rotWithShape="1">
          <a:blip r:embed="rId3">
            <a:alphaModFix/>
          </a:blip>
          <a:srcRect b="0" l="0" r="0" t="0"/>
          <a:stretch/>
        </p:blipFill>
        <p:spPr>
          <a:xfrm>
            <a:off x="4218432" y="899963"/>
            <a:ext cx="2454442" cy="940870"/>
          </a:xfrm>
          <a:prstGeom prst="rect">
            <a:avLst/>
          </a:prstGeom>
          <a:noFill/>
          <a:ln>
            <a:noFill/>
          </a:ln>
        </p:spPr>
      </p:pic>
      <p:pic>
        <p:nvPicPr>
          <p:cNvPr id="22" name="Google Shape;22;p1"/>
          <p:cNvPicPr preferRelativeResize="0"/>
          <p:nvPr/>
        </p:nvPicPr>
        <p:blipFill rotWithShape="1">
          <a:blip r:embed="rId4">
            <a:alphaModFix/>
          </a:blip>
          <a:srcRect b="0" l="0" r="0" t="0"/>
          <a:stretch/>
        </p:blipFill>
        <p:spPr>
          <a:xfrm>
            <a:off x="1218093" y="143491"/>
            <a:ext cx="2177379" cy="2221455"/>
          </a:xfrm>
          <a:prstGeom prst="rect">
            <a:avLst/>
          </a:prstGeom>
          <a:noFill/>
          <a:ln>
            <a:noFill/>
          </a:ln>
        </p:spPr>
      </p:pic>
      <p:sp>
        <p:nvSpPr>
          <p:cNvPr id="23" name="Google Shape;23;p1"/>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0"/>
          <p:cNvSpPr/>
          <p:nvPr/>
        </p:nvSpPr>
        <p:spPr>
          <a:xfrm>
            <a:off x="261503" y="136996"/>
            <a:ext cx="8151763" cy="86884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Example function execution: </a:t>
            </a:r>
            <a:r>
              <a:rPr lang="en-IN" sz="2750">
                <a:solidFill>
                  <a:schemeClr val="accent1"/>
                </a:solidFill>
                <a:latin typeface="Libre Baskerville"/>
                <a:ea typeface="Libre Baskerville"/>
                <a:cs typeface="Libre Baskerville"/>
                <a:sym typeface="Libre Baskerville"/>
              </a:rPr>
              <a:t>entropyfilt()</a:t>
            </a:r>
            <a:endParaRPr sz="2750">
              <a:solidFill>
                <a:schemeClr val="accent1"/>
              </a:solidFill>
              <a:latin typeface="Calibri"/>
              <a:ea typeface="Calibri"/>
              <a:cs typeface="Calibri"/>
              <a:sym typeface="Calibri"/>
            </a:endParaRPr>
          </a:p>
        </p:txBody>
      </p:sp>
      <p:pic>
        <p:nvPicPr>
          <p:cNvPr id="203" name="Google Shape;203;p10"/>
          <p:cNvPicPr preferRelativeResize="0"/>
          <p:nvPr/>
        </p:nvPicPr>
        <p:blipFill rotWithShape="1">
          <a:blip r:embed="rId3">
            <a:alphaModFix/>
          </a:blip>
          <a:srcRect b="0" l="0" r="0" t="0"/>
          <a:stretch/>
        </p:blipFill>
        <p:spPr>
          <a:xfrm>
            <a:off x="261502" y="804671"/>
            <a:ext cx="8620995" cy="3956305"/>
          </a:xfrm>
          <a:prstGeom prst="rect">
            <a:avLst/>
          </a:prstGeom>
          <a:noFill/>
          <a:ln>
            <a:noFill/>
          </a:ln>
        </p:spPr>
      </p:pic>
      <p:sp>
        <p:nvSpPr>
          <p:cNvPr id="204" name="Google Shape;204;p10"/>
          <p:cNvSpPr/>
          <p:nvPr/>
        </p:nvSpPr>
        <p:spPr>
          <a:xfrm>
            <a:off x="7821168" y="4760976"/>
            <a:ext cx="1322832" cy="382523"/>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1"/>
          <p:cNvSpPr/>
          <p:nvPr/>
        </p:nvSpPr>
        <p:spPr>
          <a:xfrm>
            <a:off x="496119" y="423565"/>
            <a:ext cx="8151900" cy="4290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00"/>
              <a:buFont typeface="Libre Baskerville"/>
              <a:buNone/>
            </a:pPr>
            <a:r>
              <a:rPr lang="en-IN" sz="2700">
                <a:solidFill>
                  <a:srgbClr val="403CCF"/>
                </a:solidFill>
                <a:latin typeface="Libre Baskerville"/>
                <a:ea typeface="Libre Baskerville"/>
                <a:cs typeface="Libre Baskerville"/>
                <a:sym typeface="Libre Baskerville"/>
              </a:rPr>
              <a:t>Key Technical Challenges</a:t>
            </a:r>
            <a:endParaRPr sz="2700">
              <a:solidFill>
                <a:schemeClr val="dk1"/>
              </a:solidFill>
              <a:latin typeface="Calibri"/>
              <a:ea typeface="Calibri"/>
              <a:cs typeface="Calibri"/>
              <a:sym typeface="Calibri"/>
            </a:endParaRPr>
          </a:p>
        </p:txBody>
      </p:sp>
      <p:sp>
        <p:nvSpPr>
          <p:cNvPr id="211" name="Google Shape;211;p11"/>
          <p:cNvSpPr/>
          <p:nvPr/>
        </p:nvSpPr>
        <p:spPr>
          <a:xfrm>
            <a:off x="728663" y="1275085"/>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No Native Logical Type</a:t>
            </a:r>
            <a:endParaRPr sz="1350">
              <a:solidFill>
                <a:schemeClr val="dk1"/>
              </a:solidFill>
              <a:latin typeface="Calibri"/>
              <a:ea typeface="Calibri"/>
              <a:cs typeface="Calibri"/>
              <a:sym typeface="Calibri"/>
            </a:endParaRPr>
          </a:p>
        </p:txBody>
      </p:sp>
      <p:sp>
        <p:nvSpPr>
          <p:cNvPr id="212" name="Google Shape;212;p11"/>
          <p:cNvSpPr/>
          <p:nvPr/>
        </p:nvSpPr>
        <p:spPr>
          <a:xfrm>
            <a:off x="728663" y="1569393"/>
            <a:ext cx="3620400" cy="4326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Scilab lacks a native </a:t>
            </a:r>
            <a:r>
              <a:rPr lang="en-IN" sz="1050">
                <a:solidFill>
                  <a:srgbClr val="49495A"/>
                </a:solidFill>
                <a:highlight>
                  <a:srgbClr val="EEEDF2"/>
                </a:highlight>
                <a:latin typeface="Consolas"/>
                <a:ea typeface="Consolas"/>
                <a:cs typeface="Consolas"/>
                <a:sym typeface="Consolas"/>
              </a:rPr>
              <a:t>logical</a:t>
            </a:r>
            <a:r>
              <a:rPr lang="en-IN" sz="1050">
                <a:solidFill>
                  <a:srgbClr val="49495A"/>
                </a:solidFill>
                <a:latin typeface="Open Sans"/>
                <a:ea typeface="Open Sans"/>
                <a:cs typeface="Open Sans"/>
                <a:sym typeface="Open Sans"/>
              </a:rPr>
              <a:t> type — explicit </a:t>
            </a:r>
            <a:r>
              <a:rPr lang="en-IN" sz="1050">
                <a:solidFill>
                  <a:srgbClr val="49495A"/>
                </a:solidFill>
                <a:highlight>
                  <a:srgbClr val="EEEDF2"/>
                </a:highlight>
                <a:latin typeface="Consolas"/>
                <a:ea typeface="Consolas"/>
                <a:cs typeface="Consolas"/>
                <a:sym typeface="Consolas"/>
              </a:rPr>
              <a:t>bool2s()</a:t>
            </a:r>
            <a:r>
              <a:rPr lang="en-IN" sz="1050">
                <a:solidFill>
                  <a:srgbClr val="49495A"/>
                </a:solidFill>
                <a:latin typeface="Open Sans"/>
                <a:ea typeface="Open Sans"/>
                <a:cs typeface="Open Sans"/>
                <a:sym typeface="Open Sans"/>
              </a:rPr>
              <a:t> conversion required throughout.</a:t>
            </a:r>
            <a:endParaRPr sz="1050">
              <a:solidFill>
                <a:schemeClr val="dk1"/>
              </a:solidFill>
              <a:latin typeface="Calibri"/>
              <a:ea typeface="Calibri"/>
              <a:cs typeface="Calibri"/>
              <a:sym typeface="Calibri"/>
            </a:endParaRPr>
          </a:p>
        </p:txBody>
      </p:sp>
      <p:sp>
        <p:nvSpPr>
          <p:cNvPr id="213" name="Google Shape;213;p11"/>
          <p:cNvSpPr/>
          <p:nvPr/>
        </p:nvSpPr>
        <p:spPr>
          <a:xfrm>
            <a:off x="4870996" y="1275085"/>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Argument Count Mismatch</a:t>
            </a:r>
            <a:endParaRPr sz="1350">
              <a:solidFill>
                <a:schemeClr val="dk1"/>
              </a:solidFill>
              <a:latin typeface="Calibri"/>
              <a:ea typeface="Calibri"/>
              <a:cs typeface="Calibri"/>
              <a:sym typeface="Calibri"/>
            </a:endParaRPr>
          </a:p>
        </p:txBody>
      </p:sp>
      <p:sp>
        <p:nvSpPr>
          <p:cNvPr id="214" name="Google Shape;214;p11"/>
          <p:cNvSpPr/>
          <p:nvPr/>
        </p:nvSpPr>
        <p:spPr>
          <a:xfrm>
            <a:off x="4870996" y="1569393"/>
            <a:ext cx="3620400" cy="2163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Octave's </a:t>
            </a:r>
            <a:r>
              <a:rPr lang="en-IN" sz="1050">
                <a:solidFill>
                  <a:srgbClr val="49495A"/>
                </a:solidFill>
                <a:highlight>
                  <a:srgbClr val="EEEDF2"/>
                </a:highlight>
                <a:latin typeface="Consolas"/>
                <a:ea typeface="Consolas"/>
                <a:cs typeface="Consolas"/>
                <a:sym typeface="Consolas"/>
              </a:rPr>
              <a:t>nargin</a:t>
            </a:r>
            <a:r>
              <a:rPr lang="en-IN" sz="1050">
                <a:solidFill>
                  <a:srgbClr val="49495A"/>
                </a:solidFill>
                <a:latin typeface="Open Sans"/>
                <a:ea typeface="Open Sans"/>
                <a:cs typeface="Open Sans"/>
                <a:sym typeface="Open Sans"/>
              </a:rPr>
              <a:t>/</a:t>
            </a:r>
            <a:r>
              <a:rPr lang="en-IN" sz="1050">
                <a:solidFill>
                  <a:srgbClr val="49495A"/>
                </a:solidFill>
                <a:highlight>
                  <a:srgbClr val="EEEDF2"/>
                </a:highlight>
                <a:latin typeface="Consolas"/>
                <a:ea typeface="Consolas"/>
                <a:cs typeface="Consolas"/>
                <a:sym typeface="Consolas"/>
              </a:rPr>
              <a:t>nargout</a:t>
            </a:r>
            <a:r>
              <a:rPr lang="en-IN" sz="1050">
                <a:solidFill>
                  <a:srgbClr val="49495A"/>
                </a:solidFill>
                <a:latin typeface="Open Sans"/>
                <a:ea typeface="Open Sans"/>
                <a:cs typeface="Open Sans"/>
                <a:sym typeface="Open Sans"/>
              </a:rPr>
              <a:t> map to Scilab's </a:t>
            </a:r>
            <a:r>
              <a:rPr lang="en-IN" sz="1050">
                <a:solidFill>
                  <a:srgbClr val="49495A"/>
                </a:solidFill>
                <a:highlight>
                  <a:srgbClr val="EEEDF2"/>
                </a:highlight>
                <a:latin typeface="Consolas"/>
                <a:ea typeface="Consolas"/>
                <a:cs typeface="Consolas"/>
                <a:sym typeface="Consolas"/>
              </a:rPr>
              <a:t>argn(2)</a:t>
            </a:r>
            <a:r>
              <a:rPr lang="en-IN" sz="1050">
                <a:solidFill>
                  <a:srgbClr val="49495A"/>
                </a:solidFill>
                <a:latin typeface="Open Sans"/>
                <a:ea typeface="Open Sans"/>
                <a:cs typeface="Open Sans"/>
                <a:sym typeface="Open Sans"/>
              </a:rPr>
              <a:t>/</a:t>
            </a:r>
            <a:r>
              <a:rPr lang="en-IN" sz="1050">
                <a:solidFill>
                  <a:srgbClr val="49495A"/>
                </a:solidFill>
                <a:highlight>
                  <a:srgbClr val="EEEDF2"/>
                </a:highlight>
                <a:latin typeface="Consolas"/>
                <a:ea typeface="Consolas"/>
                <a:cs typeface="Consolas"/>
                <a:sym typeface="Consolas"/>
              </a:rPr>
              <a:t>argn(1)</a:t>
            </a:r>
            <a:r>
              <a:rPr lang="en-IN" sz="1050">
                <a:solidFill>
                  <a:srgbClr val="49495A"/>
                </a:solidFill>
                <a:latin typeface="Open Sans"/>
                <a:ea typeface="Open Sans"/>
                <a:cs typeface="Open Sans"/>
                <a:sym typeface="Open Sans"/>
              </a:rPr>
              <a:t>.</a:t>
            </a:r>
            <a:endParaRPr sz="1050">
              <a:solidFill>
                <a:schemeClr val="dk1"/>
              </a:solidFill>
              <a:latin typeface="Calibri"/>
              <a:ea typeface="Calibri"/>
              <a:cs typeface="Calibri"/>
              <a:sym typeface="Calibri"/>
            </a:endParaRPr>
          </a:p>
        </p:txBody>
      </p:sp>
      <p:sp>
        <p:nvSpPr>
          <p:cNvPr id="215" name="Google Shape;215;p11"/>
          <p:cNvSpPr/>
          <p:nvPr/>
        </p:nvSpPr>
        <p:spPr>
          <a:xfrm>
            <a:off x="728663" y="2447702"/>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Convolution Kernel Orientation</a:t>
            </a:r>
            <a:endParaRPr sz="1350">
              <a:solidFill>
                <a:schemeClr val="dk1"/>
              </a:solidFill>
              <a:latin typeface="Calibri"/>
              <a:ea typeface="Calibri"/>
              <a:cs typeface="Calibri"/>
              <a:sym typeface="Calibri"/>
            </a:endParaRPr>
          </a:p>
        </p:txBody>
      </p:sp>
      <p:sp>
        <p:nvSpPr>
          <p:cNvPr id="216" name="Google Shape;216;p11"/>
          <p:cNvSpPr/>
          <p:nvPr/>
        </p:nvSpPr>
        <p:spPr>
          <a:xfrm>
            <a:off x="728663" y="2742009"/>
            <a:ext cx="3620400" cy="4326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Column-major reshaping and </a:t>
            </a:r>
            <a:r>
              <a:rPr lang="en-IN" sz="1050">
                <a:solidFill>
                  <a:srgbClr val="49495A"/>
                </a:solidFill>
                <a:highlight>
                  <a:srgbClr val="EEEDF2"/>
                </a:highlight>
                <a:latin typeface="Consolas"/>
                <a:ea typeface="Consolas"/>
                <a:cs typeface="Consolas"/>
                <a:sym typeface="Consolas"/>
              </a:rPr>
              <a:t>conv2</a:t>
            </a:r>
            <a:r>
              <a:rPr lang="en-IN" sz="1050">
                <a:solidFill>
                  <a:srgbClr val="49495A"/>
                </a:solidFill>
                <a:latin typeface="Open Sans"/>
                <a:ea typeface="Open Sans"/>
                <a:cs typeface="Open Sans"/>
                <a:sym typeface="Open Sans"/>
              </a:rPr>
              <a:t> kernel flipping required 180° pre-rotation in </a:t>
            </a:r>
            <a:r>
              <a:rPr lang="en-IN" sz="1050">
                <a:solidFill>
                  <a:srgbClr val="49495A"/>
                </a:solidFill>
                <a:highlight>
                  <a:srgbClr val="EEEDF2"/>
                </a:highlight>
                <a:latin typeface="Consolas"/>
                <a:ea typeface="Consolas"/>
                <a:cs typeface="Consolas"/>
                <a:sym typeface="Consolas"/>
              </a:rPr>
              <a:t>applylut</a:t>
            </a:r>
            <a:r>
              <a:rPr lang="en-IN" sz="1050">
                <a:solidFill>
                  <a:srgbClr val="49495A"/>
                </a:solidFill>
                <a:latin typeface="Open Sans"/>
                <a:ea typeface="Open Sans"/>
                <a:cs typeface="Open Sans"/>
                <a:sym typeface="Open Sans"/>
              </a:rPr>
              <a:t>.</a:t>
            </a:r>
            <a:endParaRPr sz="1050">
              <a:solidFill>
                <a:schemeClr val="dk1"/>
              </a:solidFill>
              <a:latin typeface="Calibri"/>
              <a:ea typeface="Calibri"/>
              <a:cs typeface="Calibri"/>
              <a:sym typeface="Calibri"/>
            </a:endParaRPr>
          </a:p>
        </p:txBody>
      </p:sp>
      <p:sp>
        <p:nvSpPr>
          <p:cNvPr id="217" name="Google Shape;217;p11"/>
          <p:cNvSpPr/>
          <p:nvPr/>
        </p:nvSpPr>
        <p:spPr>
          <a:xfrm>
            <a:off x="4870996" y="2447702"/>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Empty-Dimension Array Collapse</a:t>
            </a:r>
            <a:endParaRPr sz="1350">
              <a:solidFill>
                <a:schemeClr val="dk1"/>
              </a:solidFill>
              <a:latin typeface="Calibri"/>
              <a:ea typeface="Calibri"/>
              <a:cs typeface="Calibri"/>
              <a:sym typeface="Calibri"/>
            </a:endParaRPr>
          </a:p>
        </p:txBody>
      </p:sp>
      <p:sp>
        <p:nvSpPr>
          <p:cNvPr id="218" name="Google Shape;218;p11"/>
          <p:cNvSpPr/>
          <p:nvPr/>
        </p:nvSpPr>
        <p:spPr>
          <a:xfrm>
            <a:off x="4870996" y="2742009"/>
            <a:ext cx="3620400" cy="4326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Scilab's </a:t>
            </a:r>
            <a:r>
              <a:rPr lang="en-IN" sz="1050">
                <a:solidFill>
                  <a:srgbClr val="49495A"/>
                </a:solidFill>
                <a:highlight>
                  <a:srgbClr val="EEEDF2"/>
                </a:highlight>
                <a:latin typeface="Consolas"/>
                <a:ea typeface="Consolas"/>
                <a:cs typeface="Consolas"/>
                <a:sym typeface="Consolas"/>
              </a:rPr>
              <a:t>zeros()</a:t>
            </a:r>
            <a:r>
              <a:rPr lang="en-IN" sz="1050">
                <a:solidFill>
                  <a:srgbClr val="49495A"/>
                </a:solidFill>
                <a:latin typeface="Open Sans"/>
                <a:ea typeface="Open Sans"/>
                <a:cs typeface="Open Sans"/>
                <a:sym typeface="Open Sans"/>
              </a:rPr>
              <a:t> collapses empty-dimension arrays to </a:t>
            </a:r>
            <a:r>
              <a:rPr lang="en-IN" sz="1050">
                <a:solidFill>
                  <a:srgbClr val="49495A"/>
                </a:solidFill>
                <a:highlight>
                  <a:srgbClr val="EEEDF2"/>
                </a:highlight>
                <a:latin typeface="Consolas"/>
                <a:ea typeface="Consolas"/>
                <a:cs typeface="Consolas"/>
                <a:sym typeface="Consolas"/>
              </a:rPr>
              <a:t>0×0</a:t>
            </a:r>
            <a:r>
              <a:rPr lang="en-IN" sz="1050">
                <a:solidFill>
                  <a:srgbClr val="49495A"/>
                </a:solidFill>
                <a:latin typeface="Open Sans"/>
                <a:ea typeface="Open Sans"/>
                <a:cs typeface="Open Sans"/>
                <a:sym typeface="Open Sans"/>
              </a:rPr>
              <a:t>, unlike Octave which preserves shape.</a:t>
            </a:r>
            <a:endParaRPr sz="1050">
              <a:solidFill>
                <a:schemeClr val="dk1"/>
              </a:solidFill>
              <a:latin typeface="Calibri"/>
              <a:ea typeface="Calibri"/>
              <a:cs typeface="Calibri"/>
              <a:sym typeface="Calibri"/>
            </a:endParaRPr>
          </a:p>
        </p:txBody>
      </p:sp>
      <p:sp>
        <p:nvSpPr>
          <p:cNvPr id="219" name="Google Shape;219;p11"/>
          <p:cNvSpPr/>
          <p:nvPr/>
        </p:nvSpPr>
        <p:spPr>
          <a:xfrm>
            <a:off x="728663" y="3620319"/>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Missing Built-ins</a:t>
            </a:r>
            <a:endParaRPr sz="1350">
              <a:solidFill>
                <a:schemeClr val="dk1"/>
              </a:solidFill>
              <a:latin typeface="Calibri"/>
              <a:ea typeface="Calibri"/>
              <a:cs typeface="Calibri"/>
              <a:sym typeface="Calibri"/>
            </a:endParaRPr>
          </a:p>
        </p:txBody>
      </p:sp>
      <p:sp>
        <p:nvSpPr>
          <p:cNvPr id="220" name="Google Shape;220;p11"/>
          <p:cNvSpPr/>
          <p:nvPr/>
        </p:nvSpPr>
        <p:spPr>
          <a:xfrm>
            <a:off x="728663" y="3914626"/>
            <a:ext cx="3620400" cy="6489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Functions like </a:t>
            </a:r>
            <a:r>
              <a:rPr lang="en-IN" sz="1050">
                <a:solidFill>
                  <a:srgbClr val="49495A"/>
                </a:solidFill>
                <a:highlight>
                  <a:srgbClr val="EEEDF2"/>
                </a:highlight>
                <a:latin typeface="Consolas"/>
                <a:ea typeface="Consolas"/>
                <a:cs typeface="Consolas"/>
                <a:sym typeface="Consolas"/>
              </a:rPr>
              <a:t>im2uint8</a:t>
            </a:r>
            <a:r>
              <a:rPr lang="en-IN" sz="1050">
                <a:solidFill>
                  <a:srgbClr val="49495A"/>
                </a:solidFill>
                <a:latin typeface="Open Sans"/>
                <a:ea typeface="Open Sans"/>
                <a:cs typeface="Open Sans"/>
                <a:sym typeface="Open Sans"/>
              </a:rPr>
              <a:t>, </a:t>
            </a:r>
            <a:r>
              <a:rPr lang="en-IN" sz="1050">
                <a:solidFill>
                  <a:srgbClr val="49495A"/>
                </a:solidFill>
                <a:highlight>
                  <a:srgbClr val="EEEDF2"/>
                </a:highlight>
                <a:latin typeface="Consolas"/>
                <a:ea typeface="Consolas"/>
                <a:cs typeface="Consolas"/>
                <a:sym typeface="Consolas"/>
              </a:rPr>
              <a:t>imhist</a:t>
            </a:r>
            <a:r>
              <a:rPr lang="en-IN" sz="1050">
                <a:solidFill>
                  <a:srgbClr val="49495A"/>
                </a:solidFill>
                <a:latin typeface="Open Sans"/>
                <a:ea typeface="Open Sans"/>
                <a:cs typeface="Open Sans"/>
                <a:sym typeface="Open Sans"/>
              </a:rPr>
              <a:t>, </a:t>
            </a:r>
            <a:r>
              <a:rPr lang="en-IN" sz="1050">
                <a:solidFill>
                  <a:srgbClr val="49495A"/>
                </a:solidFill>
                <a:highlight>
                  <a:srgbClr val="EEEDF2"/>
                </a:highlight>
                <a:latin typeface="Consolas"/>
                <a:ea typeface="Consolas"/>
                <a:cs typeface="Consolas"/>
                <a:sym typeface="Consolas"/>
              </a:rPr>
              <a:t>immse</a:t>
            </a:r>
            <a:r>
              <a:rPr lang="en-IN" sz="1050">
                <a:solidFill>
                  <a:srgbClr val="49495A"/>
                </a:solidFill>
                <a:latin typeface="Open Sans"/>
                <a:ea typeface="Open Sans"/>
                <a:cs typeface="Open Sans"/>
                <a:sym typeface="Open Sans"/>
              </a:rPr>
              <a:t>, and </a:t>
            </a:r>
            <a:r>
              <a:rPr lang="en-IN" sz="1050">
                <a:solidFill>
                  <a:srgbClr val="49495A"/>
                </a:solidFill>
                <a:highlight>
                  <a:srgbClr val="EEEDF2"/>
                </a:highlight>
                <a:latin typeface="Consolas"/>
                <a:ea typeface="Consolas"/>
                <a:cs typeface="Consolas"/>
                <a:sym typeface="Consolas"/>
              </a:rPr>
              <a:t>getrangefromclass</a:t>
            </a:r>
            <a:r>
              <a:rPr lang="en-IN" sz="1050">
                <a:solidFill>
                  <a:srgbClr val="49495A"/>
                </a:solidFill>
                <a:latin typeface="Open Sans"/>
                <a:ea typeface="Open Sans"/>
                <a:cs typeface="Open Sans"/>
                <a:sym typeface="Open Sans"/>
              </a:rPr>
              <a:t> required custom narrow-scope helpers.</a:t>
            </a:r>
            <a:endParaRPr sz="1050">
              <a:solidFill>
                <a:schemeClr val="dk1"/>
              </a:solidFill>
              <a:latin typeface="Calibri"/>
              <a:ea typeface="Calibri"/>
              <a:cs typeface="Calibri"/>
              <a:sym typeface="Calibri"/>
            </a:endParaRPr>
          </a:p>
        </p:txBody>
      </p:sp>
      <p:sp>
        <p:nvSpPr>
          <p:cNvPr id="221" name="Google Shape;221;p11"/>
          <p:cNvSpPr/>
          <p:nvPr/>
        </p:nvSpPr>
        <p:spPr>
          <a:xfrm>
            <a:off x="4870996" y="3620319"/>
            <a:ext cx="3620400" cy="214500"/>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Naming Collisions</a:t>
            </a:r>
            <a:endParaRPr sz="1350">
              <a:solidFill>
                <a:schemeClr val="dk1"/>
              </a:solidFill>
              <a:latin typeface="Calibri"/>
              <a:ea typeface="Calibri"/>
              <a:cs typeface="Calibri"/>
              <a:sym typeface="Calibri"/>
            </a:endParaRPr>
          </a:p>
        </p:txBody>
      </p:sp>
      <p:sp>
        <p:nvSpPr>
          <p:cNvPr id="222" name="Google Shape;222;p11"/>
          <p:cNvSpPr/>
          <p:nvPr/>
        </p:nvSpPr>
        <p:spPr>
          <a:xfrm>
            <a:off x="4870996" y="3914626"/>
            <a:ext cx="3620400" cy="432600"/>
          </a:xfrm>
          <a:prstGeom prst="rect">
            <a:avLst/>
          </a:prstGeom>
          <a:noFill/>
          <a:ln>
            <a:noFill/>
          </a:ln>
        </p:spPr>
        <p:txBody>
          <a:bodyPr anchorCtr="0" anchor="t" bIns="0" lIns="0" spcFirstLastPara="1" rIns="0" wrap="square" tIns="0">
            <a:noAutofit/>
          </a:bodyPr>
          <a:lstStyle/>
          <a:p>
            <a:pPr indent="0" lvl="0" marL="0" marR="0" rtl="0" algn="l">
              <a:lnSpc>
                <a:spcPct val="131000"/>
              </a:lnSpc>
              <a:spcBef>
                <a:spcPts val="0"/>
              </a:spcBef>
              <a:spcAft>
                <a:spcPts val="0"/>
              </a:spcAft>
              <a:buClr>
                <a:srgbClr val="49495A"/>
              </a:buClr>
              <a:buSzPts val="1050"/>
              <a:buFont typeface="Open Sans"/>
              <a:buNone/>
            </a:pPr>
            <a:r>
              <a:rPr lang="en-IN" sz="1050">
                <a:solidFill>
                  <a:srgbClr val="49495A"/>
                </a:solidFill>
                <a:latin typeface="Open Sans"/>
                <a:ea typeface="Open Sans"/>
                <a:cs typeface="Open Sans"/>
                <a:sym typeface="Open Sans"/>
              </a:rPr>
              <a:t>Scilab's flatter namespace caused collisions with existing macros (e.g., </a:t>
            </a:r>
            <a:r>
              <a:rPr lang="en-IN" sz="1050">
                <a:solidFill>
                  <a:srgbClr val="49495A"/>
                </a:solidFill>
                <a:highlight>
                  <a:srgbClr val="EEEDF2"/>
                </a:highlight>
                <a:latin typeface="Consolas"/>
                <a:ea typeface="Consolas"/>
                <a:cs typeface="Consolas"/>
                <a:sym typeface="Consolas"/>
              </a:rPr>
              <a:t>cell2mat</a:t>
            </a:r>
            <a:r>
              <a:rPr lang="en-IN" sz="1050">
                <a:solidFill>
                  <a:srgbClr val="49495A"/>
                </a:solidFill>
                <a:latin typeface="Open Sans"/>
                <a:ea typeface="Open Sans"/>
                <a:cs typeface="Open Sans"/>
                <a:sym typeface="Open Sans"/>
              </a:rPr>
              <a:t>), requiring renaming.</a:t>
            </a:r>
            <a:endParaRPr sz="1050">
              <a:solidFill>
                <a:schemeClr val="dk1"/>
              </a:solidFill>
              <a:latin typeface="Calibri"/>
              <a:ea typeface="Calibri"/>
              <a:cs typeface="Calibri"/>
              <a:sym typeface="Calibri"/>
            </a:endParaRPr>
          </a:p>
        </p:txBody>
      </p:sp>
      <p:sp>
        <p:nvSpPr>
          <p:cNvPr id="223" name="Google Shape;223;p11"/>
          <p:cNvSpPr/>
          <p:nvPr/>
        </p:nvSpPr>
        <p:spPr>
          <a:xfrm>
            <a:off x="7821168" y="4700512"/>
            <a:ext cx="1322700" cy="443100"/>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2"/>
          <p:cNvSpPr/>
          <p:nvPr/>
        </p:nvSpPr>
        <p:spPr>
          <a:xfrm>
            <a:off x="496119" y="747192"/>
            <a:ext cx="8151763" cy="442987"/>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Documentation Approach</a:t>
            </a:r>
            <a:endParaRPr sz="2750">
              <a:solidFill>
                <a:schemeClr val="dk1"/>
              </a:solidFill>
              <a:latin typeface="Calibri"/>
              <a:ea typeface="Calibri"/>
              <a:cs typeface="Calibri"/>
              <a:sym typeface="Calibri"/>
            </a:endParaRPr>
          </a:p>
        </p:txBody>
      </p:sp>
      <p:sp>
        <p:nvSpPr>
          <p:cNvPr id="230" name="Google Shape;230;p12"/>
          <p:cNvSpPr/>
          <p:nvPr/>
        </p:nvSpPr>
        <p:spPr>
          <a:xfrm>
            <a:off x="496119" y="1473696"/>
            <a:ext cx="8151763" cy="453628"/>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Every function ships with a consistent </a:t>
            </a:r>
            <a:r>
              <a:rPr lang="en-IN" sz="1100">
                <a:solidFill>
                  <a:srgbClr val="49495A"/>
                </a:solidFill>
                <a:highlight>
                  <a:srgbClr val="EEEDF2"/>
                </a:highlight>
                <a:latin typeface="Consolas"/>
                <a:ea typeface="Consolas"/>
                <a:cs typeface="Consolas"/>
                <a:sym typeface="Consolas"/>
              </a:rPr>
              <a:t>README</a:t>
            </a:r>
            <a:r>
              <a:rPr lang="en-IN" sz="1100">
                <a:solidFill>
                  <a:srgbClr val="49495A"/>
                </a:solidFill>
                <a:latin typeface="Open Sans"/>
                <a:ea typeface="Open Sans"/>
                <a:cs typeface="Open Sans"/>
                <a:sym typeface="Open Sans"/>
              </a:rPr>
              <a:t> following a five-part template, ensuring reproducibility and ease of adoption in lab and classroom settings.</a:t>
            </a:r>
            <a:endParaRPr sz="1100">
              <a:solidFill>
                <a:schemeClr val="dk1"/>
              </a:solidFill>
              <a:latin typeface="Calibri"/>
              <a:ea typeface="Calibri"/>
              <a:cs typeface="Calibri"/>
              <a:sym typeface="Calibri"/>
            </a:endParaRPr>
          </a:p>
        </p:txBody>
      </p:sp>
      <p:sp>
        <p:nvSpPr>
          <p:cNvPr id="231" name="Google Shape;231;p12"/>
          <p:cNvSpPr/>
          <p:nvPr/>
        </p:nvSpPr>
        <p:spPr>
          <a:xfrm>
            <a:off x="496119" y="2086794"/>
            <a:ext cx="283518" cy="1771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49495A"/>
              </a:buClr>
              <a:buSzPts val="1100"/>
              <a:buFont typeface="Libre Baskerville"/>
              <a:buNone/>
            </a:pPr>
            <a:r>
              <a:rPr lang="en-IN" sz="1100">
                <a:solidFill>
                  <a:srgbClr val="49495A"/>
                </a:solidFill>
                <a:latin typeface="Libre Baskerville"/>
                <a:ea typeface="Libre Baskerville"/>
                <a:cs typeface="Libre Baskerville"/>
                <a:sym typeface="Libre Baskerville"/>
              </a:rPr>
              <a:t>01</a:t>
            </a:r>
            <a:endParaRPr sz="1100">
              <a:solidFill>
                <a:schemeClr val="dk1"/>
              </a:solidFill>
              <a:latin typeface="Calibri"/>
              <a:ea typeface="Calibri"/>
              <a:cs typeface="Calibri"/>
              <a:sym typeface="Calibri"/>
            </a:endParaRPr>
          </a:p>
        </p:txBody>
      </p:sp>
      <p:sp>
        <p:nvSpPr>
          <p:cNvPr id="232" name="Google Shape;232;p12"/>
          <p:cNvSpPr/>
          <p:nvPr/>
        </p:nvSpPr>
        <p:spPr>
          <a:xfrm>
            <a:off x="496119" y="2308696"/>
            <a:ext cx="2622724" cy="19050"/>
          </a:xfrm>
          <a:prstGeom prst="rect">
            <a:avLst/>
          </a:prstGeom>
          <a:solidFill>
            <a:srgbClr val="595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2"/>
          <p:cNvSpPr/>
          <p:nvPr/>
        </p:nvSpPr>
        <p:spPr>
          <a:xfrm>
            <a:off x="496119" y="2417638"/>
            <a:ext cx="2622724"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Overview</a:t>
            </a:r>
            <a:endParaRPr sz="1350">
              <a:solidFill>
                <a:schemeClr val="dk1"/>
              </a:solidFill>
              <a:latin typeface="Calibri"/>
              <a:ea typeface="Calibri"/>
              <a:cs typeface="Calibri"/>
              <a:sym typeface="Calibri"/>
            </a:endParaRPr>
          </a:p>
        </p:txBody>
      </p:sp>
      <p:sp>
        <p:nvSpPr>
          <p:cNvPr id="234" name="Google Shape;234;p12"/>
          <p:cNvSpPr/>
          <p:nvPr/>
        </p:nvSpPr>
        <p:spPr>
          <a:xfrm>
            <a:off x="496119" y="2724150"/>
            <a:ext cx="2622724" cy="453628"/>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Concise description of function purpose and mathematical basis.</a:t>
            </a:r>
            <a:endParaRPr sz="1100">
              <a:solidFill>
                <a:schemeClr val="dk1"/>
              </a:solidFill>
              <a:latin typeface="Calibri"/>
              <a:ea typeface="Calibri"/>
              <a:cs typeface="Calibri"/>
              <a:sym typeface="Calibri"/>
            </a:endParaRPr>
          </a:p>
        </p:txBody>
      </p:sp>
      <p:sp>
        <p:nvSpPr>
          <p:cNvPr id="235" name="Google Shape;235;p12"/>
          <p:cNvSpPr/>
          <p:nvPr/>
        </p:nvSpPr>
        <p:spPr>
          <a:xfrm>
            <a:off x="3260601" y="2086794"/>
            <a:ext cx="283518" cy="1771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49495A"/>
              </a:buClr>
              <a:buSzPts val="1100"/>
              <a:buFont typeface="Libre Baskerville"/>
              <a:buNone/>
            </a:pPr>
            <a:r>
              <a:rPr lang="en-IN" sz="1100">
                <a:solidFill>
                  <a:srgbClr val="49495A"/>
                </a:solidFill>
                <a:latin typeface="Libre Baskerville"/>
                <a:ea typeface="Libre Baskerville"/>
                <a:cs typeface="Libre Baskerville"/>
                <a:sym typeface="Libre Baskerville"/>
              </a:rPr>
              <a:t>02</a:t>
            </a:r>
            <a:endParaRPr sz="1100">
              <a:solidFill>
                <a:schemeClr val="dk1"/>
              </a:solidFill>
              <a:latin typeface="Calibri"/>
              <a:ea typeface="Calibri"/>
              <a:cs typeface="Calibri"/>
              <a:sym typeface="Calibri"/>
            </a:endParaRPr>
          </a:p>
        </p:txBody>
      </p:sp>
      <p:sp>
        <p:nvSpPr>
          <p:cNvPr id="236" name="Google Shape;236;p12"/>
          <p:cNvSpPr/>
          <p:nvPr/>
        </p:nvSpPr>
        <p:spPr>
          <a:xfrm>
            <a:off x="3260601" y="2308696"/>
            <a:ext cx="2622724" cy="19050"/>
          </a:xfrm>
          <a:prstGeom prst="rect">
            <a:avLst/>
          </a:prstGeom>
          <a:solidFill>
            <a:srgbClr val="595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2"/>
          <p:cNvSpPr/>
          <p:nvPr/>
        </p:nvSpPr>
        <p:spPr>
          <a:xfrm>
            <a:off x="3260601" y="2417638"/>
            <a:ext cx="2622724"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Calling Sequence</a:t>
            </a:r>
            <a:endParaRPr sz="1350">
              <a:solidFill>
                <a:schemeClr val="dk1"/>
              </a:solidFill>
              <a:latin typeface="Calibri"/>
              <a:ea typeface="Calibri"/>
              <a:cs typeface="Calibri"/>
              <a:sym typeface="Calibri"/>
            </a:endParaRPr>
          </a:p>
        </p:txBody>
      </p:sp>
      <p:sp>
        <p:nvSpPr>
          <p:cNvPr id="238" name="Google Shape;238;p12"/>
          <p:cNvSpPr/>
          <p:nvPr/>
        </p:nvSpPr>
        <p:spPr>
          <a:xfrm>
            <a:off x="3260601" y="2724150"/>
            <a:ext cx="2622724" cy="453628"/>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All valid syntax variants with parameter signatures.</a:t>
            </a:r>
            <a:endParaRPr sz="1100">
              <a:solidFill>
                <a:schemeClr val="dk1"/>
              </a:solidFill>
              <a:latin typeface="Calibri"/>
              <a:ea typeface="Calibri"/>
              <a:cs typeface="Calibri"/>
              <a:sym typeface="Calibri"/>
            </a:endParaRPr>
          </a:p>
        </p:txBody>
      </p:sp>
      <p:sp>
        <p:nvSpPr>
          <p:cNvPr id="239" name="Google Shape;239;p12"/>
          <p:cNvSpPr/>
          <p:nvPr/>
        </p:nvSpPr>
        <p:spPr>
          <a:xfrm>
            <a:off x="6025083" y="2086794"/>
            <a:ext cx="283518" cy="1771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49495A"/>
              </a:buClr>
              <a:buSzPts val="1100"/>
              <a:buFont typeface="Libre Baskerville"/>
              <a:buNone/>
            </a:pPr>
            <a:r>
              <a:rPr lang="en-IN" sz="1100">
                <a:solidFill>
                  <a:srgbClr val="49495A"/>
                </a:solidFill>
                <a:latin typeface="Libre Baskerville"/>
                <a:ea typeface="Libre Baskerville"/>
                <a:cs typeface="Libre Baskerville"/>
                <a:sym typeface="Libre Baskerville"/>
              </a:rPr>
              <a:t>03</a:t>
            </a:r>
            <a:endParaRPr sz="1100">
              <a:solidFill>
                <a:schemeClr val="dk1"/>
              </a:solidFill>
              <a:latin typeface="Calibri"/>
              <a:ea typeface="Calibri"/>
              <a:cs typeface="Calibri"/>
              <a:sym typeface="Calibri"/>
            </a:endParaRPr>
          </a:p>
        </p:txBody>
      </p:sp>
      <p:sp>
        <p:nvSpPr>
          <p:cNvPr id="240" name="Google Shape;240;p12"/>
          <p:cNvSpPr/>
          <p:nvPr/>
        </p:nvSpPr>
        <p:spPr>
          <a:xfrm>
            <a:off x="6025083" y="2308696"/>
            <a:ext cx="2622724" cy="19050"/>
          </a:xfrm>
          <a:prstGeom prst="rect">
            <a:avLst/>
          </a:prstGeom>
          <a:solidFill>
            <a:srgbClr val="595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2"/>
          <p:cNvSpPr/>
          <p:nvPr/>
        </p:nvSpPr>
        <p:spPr>
          <a:xfrm>
            <a:off x="6025083" y="2417638"/>
            <a:ext cx="2622724"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Parameter Reference</a:t>
            </a:r>
            <a:endParaRPr sz="1350">
              <a:solidFill>
                <a:schemeClr val="dk1"/>
              </a:solidFill>
              <a:latin typeface="Calibri"/>
              <a:ea typeface="Calibri"/>
              <a:cs typeface="Calibri"/>
              <a:sym typeface="Calibri"/>
            </a:endParaRPr>
          </a:p>
        </p:txBody>
      </p:sp>
      <p:sp>
        <p:nvSpPr>
          <p:cNvPr id="242" name="Google Shape;242;p12"/>
          <p:cNvSpPr/>
          <p:nvPr/>
        </p:nvSpPr>
        <p:spPr>
          <a:xfrm>
            <a:off x="6025083" y="2724150"/>
            <a:ext cx="2622724" cy="453628"/>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Type, shape, and valid range for each input and output.</a:t>
            </a:r>
            <a:endParaRPr sz="1100">
              <a:solidFill>
                <a:schemeClr val="dk1"/>
              </a:solidFill>
              <a:latin typeface="Calibri"/>
              <a:ea typeface="Calibri"/>
              <a:cs typeface="Calibri"/>
              <a:sym typeface="Calibri"/>
            </a:endParaRPr>
          </a:p>
        </p:txBody>
      </p:sp>
      <p:sp>
        <p:nvSpPr>
          <p:cNvPr id="243" name="Google Shape;243;p12"/>
          <p:cNvSpPr/>
          <p:nvPr/>
        </p:nvSpPr>
        <p:spPr>
          <a:xfrm>
            <a:off x="496119" y="3425800"/>
            <a:ext cx="283518" cy="1771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49495A"/>
              </a:buClr>
              <a:buSzPts val="1100"/>
              <a:buFont typeface="Libre Baskerville"/>
              <a:buNone/>
            </a:pPr>
            <a:r>
              <a:rPr lang="en-IN" sz="1100">
                <a:solidFill>
                  <a:srgbClr val="49495A"/>
                </a:solidFill>
                <a:latin typeface="Libre Baskerville"/>
                <a:ea typeface="Libre Baskerville"/>
                <a:cs typeface="Libre Baskerville"/>
                <a:sym typeface="Libre Baskerville"/>
              </a:rPr>
              <a:t>04</a:t>
            </a:r>
            <a:endParaRPr sz="1100">
              <a:solidFill>
                <a:schemeClr val="dk1"/>
              </a:solidFill>
              <a:latin typeface="Calibri"/>
              <a:ea typeface="Calibri"/>
              <a:cs typeface="Calibri"/>
              <a:sym typeface="Calibri"/>
            </a:endParaRPr>
          </a:p>
        </p:txBody>
      </p:sp>
      <p:sp>
        <p:nvSpPr>
          <p:cNvPr id="244" name="Google Shape;244;p12"/>
          <p:cNvSpPr/>
          <p:nvPr/>
        </p:nvSpPr>
        <p:spPr>
          <a:xfrm>
            <a:off x="496119" y="3633564"/>
            <a:ext cx="4004965" cy="19050"/>
          </a:xfrm>
          <a:prstGeom prst="rect">
            <a:avLst/>
          </a:prstGeom>
          <a:solidFill>
            <a:srgbClr val="595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2"/>
          <p:cNvSpPr/>
          <p:nvPr/>
        </p:nvSpPr>
        <p:spPr>
          <a:xfrm>
            <a:off x="496119" y="3756645"/>
            <a:ext cx="4004965"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Worked Examples</a:t>
            </a:r>
            <a:endParaRPr sz="1350">
              <a:solidFill>
                <a:schemeClr val="dk1"/>
              </a:solidFill>
              <a:latin typeface="Calibri"/>
              <a:ea typeface="Calibri"/>
              <a:cs typeface="Calibri"/>
              <a:sym typeface="Calibri"/>
            </a:endParaRPr>
          </a:p>
        </p:txBody>
      </p:sp>
      <p:sp>
        <p:nvSpPr>
          <p:cNvPr id="246" name="Google Shape;246;p12"/>
          <p:cNvSpPr/>
          <p:nvPr/>
        </p:nvSpPr>
        <p:spPr>
          <a:xfrm>
            <a:off x="496119" y="4063157"/>
            <a:ext cx="4004965"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Reproducible Scilab snippets with expected console outputs.</a:t>
            </a:r>
            <a:endParaRPr sz="1100">
              <a:solidFill>
                <a:schemeClr val="dk1"/>
              </a:solidFill>
              <a:latin typeface="Calibri"/>
              <a:ea typeface="Calibri"/>
              <a:cs typeface="Calibri"/>
              <a:sym typeface="Calibri"/>
            </a:endParaRPr>
          </a:p>
        </p:txBody>
      </p:sp>
      <p:sp>
        <p:nvSpPr>
          <p:cNvPr id="247" name="Google Shape;247;p12"/>
          <p:cNvSpPr/>
          <p:nvPr/>
        </p:nvSpPr>
        <p:spPr>
          <a:xfrm>
            <a:off x="4642842" y="3425800"/>
            <a:ext cx="283518" cy="1771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49495A"/>
              </a:buClr>
              <a:buSzPts val="1100"/>
              <a:buFont typeface="Libre Baskerville"/>
              <a:buNone/>
            </a:pPr>
            <a:r>
              <a:rPr lang="en-IN" sz="1100">
                <a:solidFill>
                  <a:srgbClr val="49495A"/>
                </a:solidFill>
                <a:latin typeface="Libre Baskerville"/>
                <a:ea typeface="Libre Baskerville"/>
                <a:cs typeface="Libre Baskerville"/>
                <a:sym typeface="Libre Baskerville"/>
              </a:rPr>
              <a:t>05</a:t>
            </a:r>
            <a:endParaRPr sz="1100">
              <a:solidFill>
                <a:schemeClr val="dk1"/>
              </a:solidFill>
              <a:latin typeface="Calibri"/>
              <a:ea typeface="Calibri"/>
              <a:cs typeface="Calibri"/>
              <a:sym typeface="Calibri"/>
            </a:endParaRPr>
          </a:p>
        </p:txBody>
      </p:sp>
      <p:sp>
        <p:nvSpPr>
          <p:cNvPr id="248" name="Google Shape;248;p12"/>
          <p:cNvSpPr/>
          <p:nvPr/>
        </p:nvSpPr>
        <p:spPr>
          <a:xfrm>
            <a:off x="4642842" y="3633564"/>
            <a:ext cx="4004965" cy="19050"/>
          </a:xfrm>
          <a:prstGeom prst="rect">
            <a:avLst/>
          </a:prstGeom>
          <a:solidFill>
            <a:srgbClr val="595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
          <p:cNvSpPr/>
          <p:nvPr/>
        </p:nvSpPr>
        <p:spPr>
          <a:xfrm>
            <a:off x="4642842" y="3756645"/>
            <a:ext cx="4004965"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Octave Compatibility Notes</a:t>
            </a:r>
            <a:endParaRPr sz="1350">
              <a:solidFill>
                <a:schemeClr val="dk1"/>
              </a:solidFill>
              <a:latin typeface="Calibri"/>
              <a:ea typeface="Calibri"/>
              <a:cs typeface="Calibri"/>
              <a:sym typeface="Calibri"/>
            </a:endParaRPr>
          </a:p>
        </p:txBody>
      </p:sp>
      <p:sp>
        <p:nvSpPr>
          <p:cNvPr id="250" name="Google Shape;250;p12"/>
          <p:cNvSpPr/>
          <p:nvPr/>
        </p:nvSpPr>
        <p:spPr>
          <a:xfrm>
            <a:off x="4642842" y="4063157"/>
            <a:ext cx="4004965"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Known behavioural differences, edge cases, and limitations.</a:t>
            </a:r>
            <a:endParaRPr sz="1100">
              <a:solidFill>
                <a:schemeClr val="dk1"/>
              </a:solidFill>
              <a:latin typeface="Calibri"/>
              <a:ea typeface="Calibri"/>
              <a:cs typeface="Calibri"/>
              <a:sym typeface="Calibri"/>
            </a:endParaRPr>
          </a:p>
        </p:txBody>
      </p:sp>
      <p:sp>
        <p:nvSpPr>
          <p:cNvPr id="251" name="Google Shape;251;p12"/>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p:nvPr/>
        </p:nvSpPr>
        <p:spPr>
          <a:xfrm>
            <a:off x="496119" y="969020"/>
            <a:ext cx="8151763" cy="442987"/>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Future Scope &amp; Suggested Developments</a:t>
            </a:r>
            <a:endParaRPr sz="2750">
              <a:solidFill>
                <a:schemeClr val="dk1"/>
              </a:solidFill>
              <a:latin typeface="Calibri"/>
              <a:ea typeface="Calibri"/>
              <a:cs typeface="Calibri"/>
              <a:sym typeface="Calibri"/>
            </a:endParaRPr>
          </a:p>
        </p:txBody>
      </p:sp>
      <p:sp>
        <p:nvSpPr>
          <p:cNvPr descr="preencoded.png" id="258" name="Google Shape;258;p13"/>
          <p:cNvSpPr/>
          <p:nvPr/>
        </p:nvSpPr>
        <p:spPr>
          <a:xfrm>
            <a:off x="549250" y="1699915"/>
            <a:ext cx="212601" cy="212601"/>
          </a:xfrm>
          <a:prstGeom prst="rect">
            <a:avLst/>
          </a:prstGeom>
          <a:noFill/>
          <a:ln>
            <a:noFill/>
          </a:ln>
        </p:spPr>
      </p:sp>
      <p:sp>
        <p:nvSpPr>
          <p:cNvPr id="259" name="Google Shape;259;p13"/>
          <p:cNvSpPr/>
          <p:nvPr/>
        </p:nvSpPr>
        <p:spPr>
          <a:xfrm>
            <a:off x="956816" y="1695524"/>
            <a:ext cx="3526557"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Deep Learning Extension</a:t>
            </a:r>
            <a:endParaRPr sz="1350">
              <a:solidFill>
                <a:schemeClr val="dk1"/>
              </a:solidFill>
              <a:latin typeface="Calibri"/>
              <a:ea typeface="Calibri"/>
              <a:cs typeface="Calibri"/>
              <a:sym typeface="Calibri"/>
            </a:endParaRPr>
          </a:p>
        </p:txBody>
      </p:sp>
      <p:sp>
        <p:nvSpPr>
          <p:cNvPr id="260" name="Google Shape;260;p13"/>
          <p:cNvSpPr/>
          <p:nvPr/>
        </p:nvSpPr>
        <p:spPr>
          <a:xfrm>
            <a:off x="956816" y="2002036"/>
            <a:ext cx="3526557" cy="680442"/>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Integrate deep learning interference binding directly</a:t>
            </a:r>
            <a:endParaRPr/>
          </a:p>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With image toolbox to support native object detection</a:t>
            </a:r>
            <a:endParaRPr/>
          </a:p>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And segmentation tasks.</a:t>
            </a:r>
            <a:endParaRPr sz="1100">
              <a:solidFill>
                <a:schemeClr val="dk1"/>
              </a:solidFill>
              <a:latin typeface="Calibri"/>
              <a:ea typeface="Calibri"/>
              <a:cs typeface="Calibri"/>
              <a:sym typeface="Calibri"/>
            </a:endParaRPr>
          </a:p>
        </p:txBody>
      </p:sp>
      <p:sp>
        <p:nvSpPr>
          <p:cNvPr descr="preencoded.png" id="261" name="Google Shape;261;p13"/>
          <p:cNvSpPr/>
          <p:nvPr/>
        </p:nvSpPr>
        <p:spPr>
          <a:xfrm>
            <a:off x="4713684" y="1699915"/>
            <a:ext cx="212601" cy="212601"/>
          </a:xfrm>
          <a:prstGeom prst="rect">
            <a:avLst/>
          </a:prstGeom>
          <a:noFill/>
          <a:ln>
            <a:noFill/>
          </a:ln>
        </p:spPr>
      </p:sp>
      <p:sp>
        <p:nvSpPr>
          <p:cNvPr id="262" name="Google Shape;262;p13"/>
          <p:cNvSpPr/>
          <p:nvPr/>
        </p:nvSpPr>
        <p:spPr>
          <a:xfrm>
            <a:off x="5121250" y="1695523"/>
            <a:ext cx="3526631" cy="442987"/>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Develop the function has computational</a:t>
            </a:r>
            <a:endParaRPr/>
          </a:p>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advantage</a:t>
            </a:r>
            <a:endParaRPr/>
          </a:p>
          <a:p>
            <a:pPr indent="0" lvl="0" marL="0" marR="0" rtl="0" algn="l">
              <a:lnSpc>
                <a:spcPct val="104000"/>
              </a:lnSpc>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263" name="Google Shape;263;p13"/>
          <p:cNvSpPr/>
          <p:nvPr/>
        </p:nvSpPr>
        <p:spPr>
          <a:xfrm>
            <a:off x="5072482" y="2112764"/>
            <a:ext cx="3526631" cy="680442"/>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sp>
        <p:nvSpPr>
          <p:cNvPr descr="preencoded.png" id="264" name="Google Shape;264;p13"/>
          <p:cNvSpPr/>
          <p:nvPr/>
        </p:nvSpPr>
        <p:spPr>
          <a:xfrm>
            <a:off x="549250" y="2970386"/>
            <a:ext cx="212601" cy="212601"/>
          </a:xfrm>
          <a:prstGeom prst="rect">
            <a:avLst/>
          </a:prstGeom>
          <a:noFill/>
          <a:ln>
            <a:noFill/>
          </a:ln>
        </p:spPr>
      </p:sp>
      <p:sp>
        <p:nvSpPr>
          <p:cNvPr id="265" name="Google Shape;265;p13"/>
          <p:cNvSpPr/>
          <p:nvPr/>
        </p:nvSpPr>
        <p:spPr>
          <a:xfrm>
            <a:off x="956816" y="2965996"/>
            <a:ext cx="3526557" cy="442913"/>
          </a:xfrm>
          <a:prstGeom prst="rect">
            <a:avLst/>
          </a:prstGeom>
          <a:noFill/>
          <a:ln>
            <a:noFill/>
          </a:ln>
        </p:spPr>
        <p:txBody>
          <a:bodyPr anchorCtr="0" anchor="t" bIns="0" lIns="0" spcFirstLastPara="1" rIns="0" wrap="square" tIns="0">
            <a:norm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Resolve Remaining Compatibility Issues</a:t>
            </a:r>
            <a:endParaRPr sz="1350">
              <a:solidFill>
                <a:schemeClr val="dk1"/>
              </a:solidFill>
              <a:latin typeface="Calibri"/>
              <a:ea typeface="Calibri"/>
              <a:cs typeface="Calibri"/>
              <a:sym typeface="Calibri"/>
            </a:endParaRPr>
          </a:p>
        </p:txBody>
      </p:sp>
      <p:sp>
        <p:nvSpPr>
          <p:cNvPr id="266" name="Google Shape;266;p13"/>
          <p:cNvSpPr/>
          <p:nvPr/>
        </p:nvSpPr>
        <p:spPr>
          <a:xfrm>
            <a:off x="956816" y="3493963"/>
            <a:ext cx="3526557" cy="680442"/>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Investigate and address outstanding FOSSEE Scilab-Octave Toolbox compatibility gaps to reduce bridge dependency further.</a:t>
            </a:r>
            <a:endParaRPr sz="1100">
              <a:solidFill>
                <a:schemeClr val="dk1"/>
              </a:solidFill>
              <a:latin typeface="Calibri"/>
              <a:ea typeface="Calibri"/>
              <a:cs typeface="Calibri"/>
              <a:sym typeface="Calibri"/>
            </a:endParaRPr>
          </a:p>
        </p:txBody>
      </p:sp>
      <p:sp>
        <p:nvSpPr>
          <p:cNvPr descr="preencoded.png" id="267" name="Google Shape;267;p13"/>
          <p:cNvSpPr/>
          <p:nvPr/>
        </p:nvSpPr>
        <p:spPr>
          <a:xfrm>
            <a:off x="4713684" y="2970386"/>
            <a:ext cx="212601" cy="212601"/>
          </a:xfrm>
          <a:prstGeom prst="rect">
            <a:avLst/>
          </a:prstGeom>
          <a:noFill/>
          <a:ln>
            <a:noFill/>
          </a:ln>
        </p:spPr>
      </p:sp>
      <p:sp>
        <p:nvSpPr>
          <p:cNvPr id="268" name="Google Shape;268;p13"/>
          <p:cNvSpPr/>
          <p:nvPr/>
        </p:nvSpPr>
        <p:spPr>
          <a:xfrm>
            <a:off x="5121250" y="2965996"/>
            <a:ext cx="3526631"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9495A"/>
              </a:buClr>
              <a:buSzPts val="1350"/>
              <a:buFont typeface="Libre Baskerville"/>
              <a:buNone/>
            </a:pPr>
            <a:r>
              <a:rPr lang="en-IN" sz="1350">
                <a:solidFill>
                  <a:srgbClr val="49495A"/>
                </a:solidFill>
                <a:latin typeface="Libre Baskerville"/>
                <a:ea typeface="Libre Baskerville"/>
                <a:cs typeface="Libre Baskerville"/>
                <a:sym typeface="Libre Baskerville"/>
              </a:rPr>
              <a:t>Performance Benchmarking</a:t>
            </a:r>
            <a:endParaRPr sz="1350">
              <a:solidFill>
                <a:schemeClr val="dk1"/>
              </a:solidFill>
              <a:latin typeface="Calibri"/>
              <a:ea typeface="Calibri"/>
              <a:cs typeface="Calibri"/>
              <a:sym typeface="Calibri"/>
            </a:endParaRPr>
          </a:p>
        </p:txBody>
      </p:sp>
      <p:sp>
        <p:nvSpPr>
          <p:cNvPr id="269" name="Google Shape;269;p13"/>
          <p:cNvSpPr/>
          <p:nvPr/>
        </p:nvSpPr>
        <p:spPr>
          <a:xfrm>
            <a:off x="5121250" y="3272507"/>
            <a:ext cx="3526631" cy="680442"/>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Systematically benchmark native Scilab implementations against Octave-bridged calls to quantify performance gains.</a:t>
            </a:r>
            <a:endParaRPr sz="1100">
              <a:solidFill>
                <a:schemeClr val="dk1"/>
              </a:solidFill>
              <a:latin typeface="Calibri"/>
              <a:ea typeface="Calibri"/>
              <a:cs typeface="Calibri"/>
              <a:sym typeface="Calibri"/>
            </a:endParaRPr>
          </a:p>
        </p:txBody>
      </p:sp>
      <p:sp>
        <p:nvSpPr>
          <p:cNvPr id="270" name="Google Shape;270;p13"/>
          <p:cNvSpPr/>
          <p:nvPr/>
        </p:nvSpPr>
        <p:spPr>
          <a:xfrm>
            <a:off x="5072482" y="2081805"/>
            <a:ext cx="3526557" cy="680442"/>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Reduce the time and space complexity with modern </a:t>
            </a:r>
            <a:endParaRPr/>
          </a:p>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discovered techniques.</a:t>
            </a:r>
            <a:endParaRPr sz="1100">
              <a:solidFill>
                <a:schemeClr val="dk1"/>
              </a:solidFill>
              <a:latin typeface="Calibri"/>
              <a:ea typeface="Calibri"/>
              <a:cs typeface="Calibri"/>
              <a:sym typeface="Calibri"/>
            </a:endParaRPr>
          </a:p>
        </p:txBody>
      </p:sp>
      <p:sp>
        <p:nvSpPr>
          <p:cNvPr id="271" name="Google Shape;271;p13"/>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 name="Shape 28"/>
        <p:cNvGrpSpPr/>
        <p:nvPr/>
      </p:nvGrpSpPr>
      <p:grpSpPr>
        <a:xfrm>
          <a:off x="0" y="0"/>
          <a:ext cx="0" cy="0"/>
          <a:chOff x="0" y="0"/>
          <a:chExt cx="0" cy="0"/>
        </a:xfrm>
      </p:grpSpPr>
      <p:sp>
        <p:nvSpPr>
          <p:cNvPr id="29" name="Google Shape;29;p2"/>
          <p:cNvSpPr/>
          <p:nvPr/>
        </p:nvSpPr>
        <p:spPr>
          <a:xfrm>
            <a:off x="496119" y="1372195"/>
            <a:ext cx="8151763" cy="442987"/>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Project Overview</a:t>
            </a:r>
            <a:endParaRPr sz="2750">
              <a:solidFill>
                <a:schemeClr val="dk1"/>
              </a:solidFill>
              <a:latin typeface="Calibri"/>
              <a:ea typeface="Calibri"/>
              <a:cs typeface="Calibri"/>
              <a:sym typeface="Calibri"/>
            </a:endParaRPr>
          </a:p>
        </p:txBody>
      </p:sp>
      <p:sp>
        <p:nvSpPr>
          <p:cNvPr id="30" name="Google Shape;30;p2"/>
          <p:cNvSpPr/>
          <p:nvPr/>
        </p:nvSpPr>
        <p:spPr>
          <a:xfrm>
            <a:off x="496119" y="2155329"/>
            <a:ext cx="4327773" cy="1743521"/>
          </a:xfrm>
          <a:prstGeom prst="rect">
            <a:avLst/>
          </a:prstGeom>
          <a:noFill/>
          <a:ln>
            <a:noFill/>
          </a:ln>
        </p:spPr>
        <p:txBody>
          <a:bodyPr anchorCtr="0" anchor="t" bIns="0" lIns="0" spcFirstLastPara="1" rIns="0" wrap="square" tIns="0">
            <a:normAutofit/>
          </a:bodyPr>
          <a:lstStyle/>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 The objective of this project to </a:t>
            </a:r>
            <a:r>
              <a:rPr b="1" lang="en-IN" sz="1100">
                <a:solidFill>
                  <a:srgbClr val="49495A"/>
                </a:solidFill>
                <a:latin typeface="Open Sans"/>
                <a:ea typeface="Open Sans"/>
                <a:cs typeface="Open Sans"/>
                <a:sym typeface="Open Sans"/>
              </a:rPr>
              <a:t>develop native Scilab implementations of Image Processing Toolbox functions </a:t>
            </a:r>
            <a:r>
              <a:rPr lang="en-IN" sz="1100">
                <a:solidFill>
                  <a:srgbClr val="49495A"/>
                </a:solidFill>
                <a:latin typeface="Open Sans"/>
                <a:ea typeface="Open Sans"/>
                <a:cs typeface="Open Sans"/>
                <a:sym typeface="Open Sans"/>
              </a:rPr>
              <a:t>by translating and optimizing Octave equivalents. </a:t>
            </a:r>
            <a:endParaRPr/>
          </a:p>
          <a:p>
            <a:pPr indent="0" lvl="0" marL="0" marR="0" rtl="0" algn="l">
              <a:lnSpc>
                <a:spcPct val="133000"/>
              </a:lnSpc>
              <a:spcBef>
                <a:spcPts val="0"/>
              </a:spcBef>
              <a:spcAft>
                <a:spcPts val="0"/>
              </a:spcAft>
              <a:buClr>
                <a:schemeClr val="dk1"/>
              </a:buClr>
              <a:buSzPts val="1100"/>
              <a:buFont typeface="Calibri"/>
              <a:buNone/>
            </a:pPr>
            <a:r>
              <a:t/>
            </a:r>
            <a:endParaRPr sz="1100">
              <a:solidFill>
                <a:srgbClr val="49495A"/>
              </a:solidFill>
              <a:latin typeface="Open Sans"/>
              <a:ea typeface="Open Sans"/>
              <a:cs typeface="Open Sans"/>
              <a:sym typeface="Open Sans"/>
            </a:endParaRPr>
          </a:p>
          <a:p>
            <a:pPr indent="0" lvl="0" marL="0" marR="0" rtl="0" algn="l">
              <a:lnSpc>
                <a:spcPct val="133000"/>
              </a:lnSpc>
              <a:spcBef>
                <a:spcPts val="0"/>
              </a:spcBef>
              <a:spcAft>
                <a:spcPts val="0"/>
              </a:spcAft>
              <a:buClr>
                <a:srgbClr val="49495A"/>
              </a:buClr>
              <a:buSzPts val="1100"/>
              <a:buFont typeface="Open Sans"/>
              <a:buNone/>
            </a:pPr>
            <a:r>
              <a:rPr lang="en-IN" sz="1100">
                <a:solidFill>
                  <a:srgbClr val="49495A"/>
                </a:solidFill>
                <a:latin typeface="Open Sans"/>
                <a:ea typeface="Open Sans"/>
                <a:cs typeface="Open Sans"/>
                <a:sym typeface="Open Sans"/>
              </a:rPr>
              <a:t>This fellowship focus on preserving Octave compatibility while adopting algorithms to Scilab’s architechture and programming model.</a:t>
            </a:r>
            <a:endParaRPr/>
          </a:p>
        </p:txBody>
      </p:sp>
      <p:sp>
        <p:nvSpPr>
          <p:cNvPr id="31" name="Google Shape;31;p2"/>
          <p:cNvSpPr/>
          <p:nvPr/>
        </p:nvSpPr>
        <p:spPr>
          <a:xfrm>
            <a:off x="5072435" y="2027783"/>
            <a:ext cx="3682231" cy="1743521"/>
          </a:xfrm>
          <a:prstGeom prst="roundRect">
            <a:avLst>
              <a:gd fmla="val 1220" name="adj"/>
            </a:avLst>
          </a:prstGeom>
          <a:solidFill>
            <a:srgbClr val="403C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5214193" y="2169542"/>
            <a:ext cx="3398713" cy="221456"/>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FFFFFF"/>
              </a:buClr>
              <a:buSzPts val="1350"/>
              <a:buFont typeface="Libre Baskerville"/>
              <a:buNone/>
            </a:pPr>
            <a:r>
              <a:rPr lang="en-IN" sz="1350">
                <a:solidFill>
                  <a:srgbClr val="FFFFFF"/>
                </a:solidFill>
                <a:latin typeface="Libre Baskerville"/>
                <a:ea typeface="Libre Baskerville"/>
                <a:cs typeface="Libre Baskerville"/>
                <a:sym typeface="Libre Baskerville"/>
              </a:rPr>
              <a:t>Core Motivation</a:t>
            </a:r>
            <a:endParaRPr sz="1350">
              <a:solidFill>
                <a:schemeClr val="dk1"/>
              </a:solidFill>
              <a:latin typeface="Calibri"/>
              <a:ea typeface="Calibri"/>
              <a:cs typeface="Calibri"/>
              <a:sym typeface="Calibri"/>
            </a:endParaRPr>
          </a:p>
        </p:txBody>
      </p:sp>
      <p:sp>
        <p:nvSpPr>
          <p:cNvPr id="33" name="Google Shape;33;p2"/>
          <p:cNvSpPr/>
          <p:nvPr/>
        </p:nvSpPr>
        <p:spPr>
          <a:xfrm>
            <a:off x="5214193" y="2532757"/>
            <a:ext cx="3398713" cy="1055936"/>
          </a:xfrm>
          <a:prstGeom prst="rect">
            <a:avLst/>
          </a:prstGeom>
          <a:noFill/>
          <a:ln>
            <a:noFill/>
          </a:ln>
        </p:spPr>
        <p:txBody>
          <a:bodyPr anchorCtr="0" anchor="t" bIns="0" lIns="0" spcFirstLastPara="1" rIns="0" wrap="square" tIns="0">
            <a:normAutofit/>
          </a:bodyPr>
          <a:lstStyle/>
          <a:p>
            <a:pPr indent="-223520" lvl="0" marL="223520" marR="0" rtl="0" algn="l">
              <a:lnSpc>
                <a:spcPct val="133000"/>
              </a:lnSpc>
              <a:spcBef>
                <a:spcPts val="0"/>
              </a:spcBef>
              <a:spcAft>
                <a:spcPts val="0"/>
              </a:spcAft>
              <a:buClr>
                <a:srgbClr val="FFFFFF"/>
              </a:buClr>
              <a:buSzPts val="1100"/>
              <a:buFont typeface="Open Sans"/>
              <a:buChar char="•"/>
            </a:pPr>
            <a:r>
              <a:rPr lang="en-IN" sz="1100">
                <a:solidFill>
                  <a:srgbClr val="FFFFFF"/>
                </a:solidFill>
                <a:latin typeface="Open Sans"/>
                <a:ea typeface="Open Sans"/>
                <a:cs typeface="Open Sans"/>
                <a:sym typeface="Open Sans"/>
              </a:rPr>
              <a:t>Expand Scilab Open-Source capabilities.</a:t>
            </a:r>
            <a:endParaRPr sz="1100">
              <a:solidFill>
                <a:schemeClr val="dk1"/>
              </a:solidFill>
              <a:latin typeface="Calibri"/>
              <a:ea typeface="Calibri"/>
              <a:cs typeface="Calibri"/>
              <a:sym typeface="Calibri"/>
            </a:endParaRPr>
          </a:p>
          <a:p>
            <a:pPr indent="-223520" lvl="0" marL="223520" marR="0" rtl="0" algn="l">
              <a:lnSpc>
                <a:spcPct val="133000"/>
              </a:lnSpc>
              <a:spcBef>
                <a:spcPts val="0"/>
              </a:spcBef>
              <a:spcAft>
                <a:spcPts val="0"/>
              </a:spcAft>
              <a:buClr>
                <a:srgbClr val="FFFFFF"/>
              </a:buClr>
              <a:buSzPts val="1100"/>
              <a:buFont typeface="Open Sans"/>
              <a:buChar char="•"/>
            </a:pPr>
            <a:r>
              <a:rPr lang="en-IN" sz="1100">
                <a:solidFill>
                  <a:srgbClr val="FFFFFF"/>
                </a:solidFill>
                <a:latin typeface="Open Sans"/>
                <a:ea typeface="Open Sans"/>
                <a:cs typeface="Open Sans"/>
                <a:sym typeface="Open Sans"/>
              </a:rPr>
              <a:t>Improve runtime performance</a:t>
            </a:r>
            <a:endParaRPr sz="1100">
              <a:solidFill>
                <a:schemeClr val="dk1"/>
              </a:solidFill>
              <a:latin typeface="Calibri"/>
              <a:ea typeface="Calibri"/>
              <a:cs typeface="Calibri"/>
              <a:sym typeface="Calibri"/>
            </a:endParaRPr>
          </a:p>
          <a:p>
            <a:pPr indent="-223520" lvl="0" marL="223520" marR="0" rtl="0" algn="l">
              <a:lnSpc>
                <a:spcPct val="133000"/>
              </a:lnSpc>
              <a:spcBef>
                <a:spcPts val="0"/>
              </a:spcBef>
              <a:spcAft>
                <a:spcPts val="0"/>
              </a:spcAft>
              <a:buClr>
                <a:srgbClr val="FFFFFF"/>
              </a:buClr>
              <a:buSzPts val="1100"/>
              <a:buFont typeface="Open Sans"/>
              <a:buChar char="•"/>
            </a:pPr>
            <a:r>
              <a:rPr lang="en-IN" sz="1100">
                <a:solidFill>
                  <a:srgbClr val="FFFFFF"/>
                </a:solidFill>
                <a:latin typeface="Open Sans"/>
                <a:ea typeface="Open Sans"/>
                <a:cs typeface="Open Sans"/>
                <a:sym typeface="Open Sans"/>
              </a:rPr>
              <a:t>Support logical and image data types natively</a:t>
            </a:r>
            <a:endParaRPr sz="1100">
              <a:solidFill>
                <a:schemeClr val="dk1"/>
              </a:solidFill>
              <a:latin typeface="Calibri"/>
              <a:ea typeface="Calibri"/>
              <a:cs typeface="Calibri"/>
              <a:sym typeface="Calibri"/>
            </a:endParaRPr>
          </a:p>
          <a:p>
            <a:pPr indent="-223520" lvl="0" marL="223520" marR="0" rtl="0" algn="l">
              <a:lnSpc>
                <a:spcPct val="133000"/>
              </a:lnSpc>
              <a:spcBef>
                <a:spcPts val="0"/>
              </a:spcBef>
              <a:spcAft>
                <a:spcPts val="0"/>
              </a:spcAft>
              <a:buClr>
                <a:srgbClr val="FFFFFF"/>
              </a:buClr>
              <a:buSzPts val="1100"/>
              <a:buFont typeface="Open Sans"/>
              <a:buChar char="•"/>
            </a:pPr>
            <a:r>
              <a:rPr lang="en-IN" sz="1100">
                <a:solidFill>
                  <a:srgbClr val="FFFFFF"/>
                </a:solidFill>
                <a:latin typeface="Open Sans"/>
                <a:ea typeface="Open Sans"/>
                <a:cs typeface="Open Sans"/>
                <a:sym typeface="Open Sans"/>
              </a:rPr>
              <a:t>Enable reproducible, self-contained Scilab code</a:t>
            </a:r>
            <a:endParaRPr sz="1100">
              <a:solidFill>
                <a:schemeClr val="dk1"/>
              </a:solidFill>
              <a:latin typeface="Calibri"/>
              <a:ea typeface="Calibri"/>
              <a:cs typeface="Calibri"/>
              <a:sym typeface="Calibri"/>
            </a:endParaRPr>
          </a:p>
        </p:txBody>
      </p:sp>
      <p:sp>
        <p:nvSpPr>
          <p:cNvPr id="34" name="Google Shape;34;p2"/>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3"/>
          <p:cNvSpPr/>
          <p:nvPr/>
        </p:nvSpPr>
        <p:spPr>
          <a:xfrm>
            <a:off x="496119" y="395883"/>
            <a:ext cx="8151763" cy="373782"/>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350"/>
              <a:buFont typeface="Libre Baskerville"/>
              <a:buNone/>
            </a:pPr>
            <a:r>
              <a:rPr lang="en-IN" sz="2350">
                <a:solidFill>
                  <a:srgbClr val="403CCF"/>
                </a:solidFill>
                <a:latin typeface="Libre Baskerville"/>
                <a:ea typeface="Libre Baskerville"/>
                <a:cs typeface="Libre Baskerville"/>
                <a:sym typeface="Libre Baskerville"/>
              </a:rPr>
              <a:t>Development Workflow</a:t>
            </a:r>
            <a:endParaRPr sz="2350">
              <a:solidFill>
                <a:schemeClr val="dk1"/>
              </a:solidFill>
              <a:latin typeface="Calibri"/>
              <a:ea typeface="Calibri"/>
              <a:cs typeface="Calibri"/>
              <a:sym typeface="Calibri"/>
            </a:endParaRPr>
          </a:p>
        </p:txBody>
      </p:sp>
      <p:pic>
        <p:nvPicPr>
          <p:cNvPr descr="preencoded.png" id="41" name="Google Shape;41;p3"/>
          <p:cNvPicPr preferRelativeResize="0"/>
          <p:nvPr/>
        </p:nvPicPr>
        <p:blipFill rotWithShape="1">
          <a:blip r:embed="rId3">
            <a:alphaModFix/>
          </a:blip>
          <a:srcRect b="0" l="0" r="0" t="0"/>
          <a:stretch/>
        </p:blipFill>
        <p:spPr>
          <a:xfrm>
            <a:off x="529679" y="971476"/>
            <a:ext cx="8084567" cy="3486224"/>
          </a:xfrm>
          <a:prstGeom prst="rect">
            <a:avLst/>
          </a:prstGeom>
          <a:noFill/>
          <a:ln>
            <a:noFill/>
          </a:ln>
        </p:spPr>
      </p:pic>
      <p:sp>
        <p:nvSpPr>
          <p:cNvPr id="42" name="Google Shape;42;p3"/>
          <p:cNvSpPr/>
          <p:nvPr/>
        </p:nvSpPr>
        <p:spPr>
          <a:xfrm>
            <a:off x="1073714" y="3796581"/>
            <a:ext cx="1834102" cy="229263"/>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FFFFFF"/>
              </a:buClr>
              <a:buSzPts val="1400"/>
              <a:buFont typeface="Libre Baskerville"/>
              <a:buNone/>
            </a:pPr>
            <a:r>
              <a:rPr lang="en-IN" sz="1400">
                <a:solidFill>
                  <a:srgbClr val="FFFFFF"/>
                </a:solidFill>
                <a:latin typeface="Libre Baskerville"/>
                <a:ea typeface="Libre Baskerville"/>
                <a:cs typeface="Libre Baskerville"/>
                <a:sym typeface="Libre Baskerville"/>
              </a:rPr>
              <a:t>Test &amp; Validate</a:t>
            </a:r>
            <a:endParaRPr sz="1400">
              <a:solidFill>
                <a:schemeClr val="dk1"/>
              </a:solidFill>
              <a:latin typeface="Calibri"/>
              <a:ea typeface="Calibri"/>
              <a:cs typeface="Calibri"/>
              <a:sym typeface="Calibri"/>
            </a:endParaRPr>
          </a:p>
        </p:txBody>
      </p:sp>
      <p:sp>
        <p:nvSpPr>
          <p:cNvPr id="43" name="Google Shape;43;p3"/>
          <p:cNvSpPr/>
          <p:nvPr/>
        </p:nvSpPr>
        <p:spPr>
          <a:xfrm>
            <a:off x="1073714" y="2989577"/>
            <a:ext cx="1834102" cy="229263"/>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FFFFFF"/>
              </a:buClr>
              <a:buSzPts val="1400"/>
              <a:buFont typeface="Libre Baskerville"/>
              <a:buNone/>
            </a:pPr>
            <a:r>
              <a:rPr lang="en-IN" sz="1400">
                <a:solidFill>
                  <a:srgbClr val="FFFFFF"/>
                </a:solidFill>
                <a:latin typeface="Libre Baskerville"/>
                <a:ea typeface="Libre Baskerville"/>
                <a:cs typeface="Libre Baskerville"/>
                <a:sym typeface="Libre Baskerville"/>
              </a:rPr>
              <a:t>Write Built-ins</a:t>
            </a:r>
            <a:endParaRPr sz="1400">
              <a:solidFill>
                <a:schemeClr val="dk1"/>
              </a:solidFill>
              <a:latin typeface="Calibri"/>
              <a:ea typeface="Calibri"/>
              <a:cs typeface="Calibri"/>
              <a:sym typeface="Calibri"/>
            </a:endParaRPr>
          </a:p>
        </p:txBody>
      </p:sp>
      <p:sp>
        <p:nvSpPr>
          <p:cNvPr id="44" name="Google Shape;44;p3"/>
          <p:cNvSpPr/>
          <p:nvPr/>
        </p:nvSpPr>
        <p:spPr>
          <a:xfrm>
            <a:off x="1073714" y="2190724"/>
            <a:ext cx="1834102" cy="229263"/>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FFFFFF"/>
              </a:buClr>
              <a:buSzPts val="1400"/>
              <a:buFont typeface="Libre Baskerville"/>
              <a:buNone/>
            </a:pPr>
            <a:r>
              <a:rPr lang="en-IN" sz="1400">
                <a:solidFill>
                  <a:srgbClr val="FFFFFF"/>
                </a:solidFill>
                <a:latin typeface="Libre Baskerville"/>
                <a:ea typeface="Libre Baskerville"/>
                <a:cs typeface="Libre Baskerville"/>
                <a:sym typeface="Libre Baskerville"/>
              </a:rPr>
              <a:t>Translate to Scilab</a:t>
            </a:r>
            <a:endParaRPr sz="1400">
              <a:solidFill>
                <a:schemeClr val="dk1"/>
              </a:solidFill>
              <a:latin typeface="Calibri"/>
              <a:ea typeface="Calibri"/>
              <a:cs typeface="Calibri"/>
              <a:sym typeface="Calibri"/>
            </a:endParaRPr>
          </a:p>
        </p:txBody>
      </p:sp>
      <p:sp>
        <p:nvSpPr>
          <p:cNvPr id="45" name="Google Shape;45;p3"/>
          <p:cNvSpPr/>
          <p:nvPr/>
        </p:nvSpPr>
        <p:spPr>
          <a:xfrm>
            <a:off x="1073714" y="1383719"/>
            <a:ext cx="1834102" cy="229263"/>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FFFFFF"/>
              </a:buClr>
              <a:buSzPts val="1400"/>
              <a:buFont typeface="Libre Baskerville"/>
              <a:buNone/>
            </a:pPr>
            <a:r>
              <a:rPr lang="en-IN" sz="1400">
                <a:solidFill>
                  <a:srgbClr val="FFFFFF"/>
                </a:solidFill>
                <a:latin typeface="Libre Baskerville"/>
                <a:ea typeface="Libre Baskerville"/>
                <a:cs typeface="Libre Baskerville"/>
                <a:sym typeface="Libre Baskerville"/>
              </a:rPr>
              <a:t>Read Octave</a:t>
            </a:r>
            <a:endParaRPr sz="1400">
              <a:solidFill>
                <a:schemeClr val="dk1"/>
              </a:solidFill>
              <a:latin typeface="Calibri"/>
              <a:ea typeface="Calibri"/>
              <a:cs typeface="Calibri"/>
              <a:sym typeface="Calibri"/>
            </a:endParaRPr>
          </a:p>
        </p:txBody>
      </p:sp>
      <p:sp>
        <p:nvSpPr>
          <p:cNvPr id="46" name="Google Shape;46;p3"/>
          <p:cNvSpPr/>
          <p:nvPr/>
        </p:nvSpPr>
        <p:spPr>
          <a:xfrm>
            <a:off x="496119" y="4571181"/>
            <a:ext cx="8608963" cy="176361"/>
          </a:xfrm>
          <a:prstGeom prst="rect">
            <a:avLst/>
          </a:prstGeom>
          <a:noFill/>
          <a:ln>
            <a:noFill/>
          </a:ln>
        </p:spPr>
        <p:txBody>
          <a:bodyPr anchorCtr="0" anchor="t" bIns="0" lIns="0" spcFirstLastPara="1" rIns="0" wrap="square" tIns="0">
            <a:noAutofit/>
          </a:bodyPr>
          <a:lstStyle/>
          <a:p>
            <a:pPr indent="0" lvl="0" marL="0" marR="0" rtl="0" algn="l">
              <a:lnSpc>
                <a:spcPct val="123000"/>
              </a:lnSpc>
              <a:spcBef>
                <a:spcPts val="0"/>
              </a:spcBef>
              <a:spcAft>
                <a:spcPts val="0"/>
              </a:spcAft>
              <a:buClr>
                <a:srgbClr val="49495A"/>
              </a:buClr>
              <a:buSzPts val="900"/>
              <a:buFont typeface="Open Sans"/>
              <a:buNone/>
            </a:pPr>
            <a:r>
              <a:rPr lang="en-IN" sz="900">
                <a:solidFill>
                  <a:srgbClr val="49495A"/>
                </a:solidFill>
                <a:latin typeface="Open Sans"/>
                <a:ea typeface="Open Sans"/>
                <a:cs typeface="Open Sans"/>
                <a:sym typeface="Open Sans"/>
              </a:rPr>
              <a:t>Each function follows this disciplined pipeline. Cross-validation against Octave output is the final gate before a function is marked complete.</a:t>
            </a:r>
            <a:endParaRPr sz="900">
              <a:solidFill>
                <a:schemeClr val="dk1"/>
              </a:solidFill>
              <a:latin typeface="Calibri"/>
              <a:ea typeface="Calibri"/>
              <a:cs typeface="Calibri"/>
              <a:sym typeface="Calibri"/>
            </a:endParaRPr>
          </a:p>
        </p:txBody>
      </p:sp>
      <p:sp>
        <p:nvSpPr>
          <p:cNvPr id="47" name="Google Shape;47;p3"/>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4"/>
          <p:cNvSpPr/>
          <p:nvPr/>
        </p:nvSpPr>
        <p:spPr>
          <a:xfrm>
            <a:off x="496119" y="452214"/>
            <a:ext cx="8151763" cy="325338"/>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000"/>
              <a:buFont typeface="Libre Baskerville"/>
              <a:buNone/>
            </a:pPr>
            <a:r>
              <a:rPr lang="en-IN" sz="2000">
                <a:solidFill>
                  <a:srgbClr val="403CCF"/>
                </a:solidFill>
                <a:latin typeface="Libre Baskerville"/>
                <a:ea typeface="Libre Baskerville"/>
                <a:cs typeface="Libre Baskerville"/>
                <a:sym typeface="Libre Baskerville"/>
              </a:rPr>
              <a:t>Functions</a:t>
            </a:r>
            <a:endParaRPr sz="2000">
              <a:solidFill>
                <a:schemeClr val="dk1"/>
              </a:solidFill>
              <a:latin typeface="Calibri"/>
              <a:ea typeface="Calibri"/>
              <a:cs typeface="Calibri"/>
              <a:sym typeface="Calibri"/>
            </a:endParaRPr>
          </a:p>
        </p:txBody>
      </p:sp>
      <p:sp>
        <p:nvSpPr>
          <p:cNvPr id="54" name="Google Shape;54;p4"/>
          <p:cNvSpPr/>
          <p:nvPr/>
        </p:nvSpPr>
        <p:spPr>
          <a:xfrm>
            <a:off x="496119" y="930399"/>
            <a:ext cx="8151763" cy="3760812"/>
          </a:xfrm>
          <a:prstGeom prst="roundRect">
            <a:avLst>
              <a:gd fmla="val 415" name="adj"/>
            </a:avLst>
          </a:prstGeom>
          <a:noFill/>
          <a:ln cap="flat" cmpd="sng" w="9525">
            <a:solidFill>
              <a:srgbClr val="000000">
                <a:alpha val="784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605061" y="985763"/>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b="1" lang="en-IN" sz="800">
                <a:solidFill>
                  <a:srgbClr val="49495A"/>
                </a:solidFill>
                <a:latin typeface="Open Sans"/>
                <a:ea typeface="Open Sans"/>
                <a:cs typeface="Open Sans"/>
                <a:sym typeface="Open Sans"/>
              </a:rPr>
              <a:t>Function</a:t>
            </a:r>
            <a:endParaRPr sz="800">
              <a:solidFill>
                <a:schemeClr val="dk1"/>
              </a:solidFill>
              <a:latin typeface="Calibri"/>
              <a:ea typeface="Calibri"/>
              <a:cs typeface="Calibri"/>
              <a:sym typeface="Calibri"/>
            </a:endParaRPr>
          </a:p>
        </p:txBody>
      </p:sp>
      <p:sp>
        <p:nvSpPr>
          <p:cNvPr id="56" name="Google Shape;56;p4"/>
          <p:cNvSpPr/>
          <p:nvPr/>
        </p:nvSpPr>
        <p:spPr>
          <a:xfrm>
            <a:off x="2070646" y="985763"/>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b="1" lang="en-IN" sz="800">
                <a:solidFill>
                  <a:srgbClr val="49495A"/>
                </a:solidFill>
                <a:latin typeface="Open Sans"/>
                <a:ea typeface="Open Sans"/>
                <a:cs typeface="Open Sans"/>
                <a:sym typeface="Open Sans"/>
              </a:rPr>
              <a:t>Description</a:t>
            </a:r>
            <a:endParaRPr sz="800">
              <a:solidFill>
                <a:schemeClr val="dk1"/>
              </a:solidFill>
              <a:latin typeface="Calibri"/>
              <a:ea typeface="Calibri"/>
              <a:cs typeface="Calibri"/>
              <a:sym typeface="Calibri"/>
            </a:endParaRPr>
          </a:p>
        </p:txBody>
      </p:sp>
      <p:sp>
        <p:nvSpPr>
          <p:cNvPr id="57" name="Google Shape;57;p4"/>
          <p:cNvSpPr/>
          <p:nvPr/>
        </p:nvSpPr>
        <p:spPr>
          <a:xfrm>
            <a:off x="605061" y="1236166"/>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entropy</a:t>
            </a:r>
            <a:endParaRPr sz="800">
              <a:solidFill>
                <a:schemeClr val="dk1"/>
              </a:solidFill>
              <a:latin typeface="Calibri"/>
              <a:ea typeface="Calibri"/>
              <a:cs typeface="Calibri"/>
              <a:sym typeface="Calibri"/>
            </a:endParaRPr>
          </a:p>
        </p:txBody>
      </p:sp>
      <p:sp>
        <p:nvSpPr>
          <p:cNvPr id="58" name="Google Shape;58;p4"/>
          <p:cNvSpPr/>
          <p:nvPr/>
        </p:nvSpPr>
        <p:spPr>
          <a:xfrm>
            <a:off x="2070646" y="1236166"/>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Shannon entropy of image histogram</a:t>
            </a:r>
            <a:endParaRPr sz="800">
              <a:solidFill>
                <a:schemeClr val="dk1"/>
              </a:solidFill>
              <a:latin typeface="Calibri"/>
              <a:ea typeface="Calibri"/>
              <a:cs typeface="Calibri"/>
              <a:sym typeface="Calibri"/>
            </a:endParaRPr>
          </a:p>
        </p:txBody>
      </p:sp>
      <p:sp>
        <p:nvSpPr>
          <p:cNvPr id="59" name="Google Shape;59;p4"/>
          <p:cNvSpPr/>
          <p:nvPr/>
        </p:nvSpPr>
        <p:spPr>
          <a:xfrm>
            <a:off x="605061" y="1486570"/>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makelut</a:t>
            </a:r>
            <a:endParaRPr sz="800">
              <a:solidFill>
                <a:schemeClr val="dk1"/>
              </a:solidFill>
              <a:latin typeface="Calibri"/>
              <a:ea typeface="Calibri"/>
              <a:cs typeface="Calibri"/>
              <a:sym typeface="Calibri"/>
            </a:endParaRPr>
          </a:p>
        </p:txBody>
      </p:sp>
      <p:sp>
        <p:nvSpPr>
          <p:cNvPr id="60" name="Google Shape;60;p4"/>
          <p:cNvSpPr/>
          <p:nvPr/>
        </p:nvSpPr>
        <p:spPr>
          <a:xfrm>
            <a:off x="2070646" y="1486570"/>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Creation of Lookup table given condition</a:t>
            </a:r>
            <a:endParaRPr sz="800">
              <a:solidFill>
                <a:schemeClr val="dk1"/>
              </a:solidFill>
              <a:latin typeface="Calibri"/>
              <a:ea typeface="Calibri"/>
              <a:cs typeface="Calibri"/>
              <a:sym typeface="Calibri"/>
            </a:endParaRPr>
          </a:p>
        </p:txBody>
      </p:sp>
      <p:sp>
        <p:nvSpPr>
          <p:cNvPr id="61" name="Google Shape;61;p4"/>
          <p:cNvSpPr/>
          <p:nvPr/>
        </p:nvSpPr>
        <p:spPr>
          <a:xfrm>
            <a:off x="605061" y="1736973"/>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entropyfilt</a:t>
            </a:r>
            <a:endParaRPr sz="800">
              <a:solidFill>
                <a:schemeClr val="dk1"/>
              </a:solidFill>
              <a:latin typeface="Calibri"/>
              <a:ea typeface="Calibri"/>
              <a:cs typeface="Calibri"/>
              <a:sym typeface="Calibri"/>
            </a:endParaRPr>
          </a:p>
        </p:txBody>
      </p:sp>
      <p:sp>
        <p:nvSpPr>
          <p:cNvPr id="62" name="Google Shape;62;p4"/>
          <p:cNvSpPr/>
          <p:nvPr/>
        </p:nvSpPr>
        <p:spPr>
          <a:xfrm>
            <a:off x="2070646" y="1736973"/>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Local entropy filtering over sliding neighborhoods</a:t>
            </a:r>
            <a:endParaRPr sz="800">
              <a:solidFill>
                <a:schemeClr val="dk1"/>
              </a:solidFill>
              <a:latin typeface="Calibri"/>
              <a:ea typeface="Calibri"/>
              <a:cs typeface="Calibri"/>
              <a:sym typeface="Calibri"/>
            </a:endParaRPr>
          </a:p>
        </p:txBody>
      </p:sp>
      <p:sp>
        <p:nvSpPr>
          <p:cNvPr id="63" name="Google Shape;63;p4"/>
          <p:cNvSpPr/>
          <p:nvPr/>
        </p:nvSpPr>
        <p:spPr>
          <a:xfrm>
            <a:off x="605061" y="1987376"/>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rangefilt</a:t>
            </a:r>
            <a:endParaRPr sz="800">
              <a:solidFill>
                <a:schemeClr val="dk1"/>
              </a:solidFill>
              <a:latin typeface="Calibri"/>
              <a:ea typeface="Calibri"/>
              <a:cs typeface="Calibri"/>
              <a:sym typeface="Calibri"/>
            </a:endParaRPr>
          </a:p>
        </p:txBody>
      </p:sp>
      <p:sp>
        <p:nvSpPr>
          <p:cNvPr id="64" name="Google Shape;64;p4"/>
          <p:cNvSpPr/>
          <p:nvPr/>
        </p:nvSpPr>
        <p:spPr>
          <a:xfrm>
            <a:off x="2070646" y="1987376"/>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Local range (max − min) filtering</a:t>
            </a:r>
            <a:endParaRPr sz="800">
              <a:solidFill>
                <a:schemeClr val="dk1"/>
              </a:solidFill>
              <a:latin typeface="Calibri"/>
              <a:ea typeface="Calibri"/>
              <a:cs typeface="Calibri"/>
              <a:sym typeface="Calibri"/>
            </a:endParaRPr>
          </a:p>
        </p:txBody>
      </p:sp>
      <p:sp>
        <p:nvSpPr>
          <p:cNvPr id="65" name="Google Shape;65;p4"/>
          <p:cNvSpPr/>
          <p:nvPr/>
        </p:nvSpPr>
        <p:spPr>
          <a:xfrm>
            <a:off x="605061" y="2237780"/>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stdfilt</a:t>
            </a:r>
            <a:endParaRPr sz="800">
              <a:solidFill>
                <a:schemeClr val="dk1"/>
              </a:solidFill>
              <a:latin typeface="Calibri"/>
              <a:ea typeface="Calibri"/>
              <a:cs typeface="Calibri"/>
              <a:sym typeface="Calibri"/>
            </a:endParaRPr>
          </a:p>
        </p:txBody>
      </p:sp>
      <p:sp>
        <p:nvSpPr>
          <p:cNvPr id="66" name="Google Shape;66;p4"/>
          <p:cNvSpPr/>
          <p:nvPr/>
        </p:nvSpPr>
        <p:spPr>
          <a:xfrm>
            <a:off x="2070646" y="2237780"/>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Local standard deviation filtering</a:t>
            </a:r>
            <a:endParaRPr sz="800">
              <a:solidFill>
                <a:schemeClr val="dk1"/>
              </a:solidFill>
              <a:latin typeface="Calibri"/>
              <a:ea typeface="Calibri"/>
              <a:cs typeface="Calibri"/>
              <a:sym typeface="Calibri"/>
            </a:endParaRPr>
          </a:p>
        </p:txBody>
      </p:sp>
      <p:sp>
        <p:nvSpPr>
          <p:cNvPr id="67" name="Google Shape;67;p4"/>
          <p:cNvSpPr/>
          <p:nvPr/>
        </p:nvSpPr>
        <p:spPr>
          <a:xfrm>
            <a:off x="605061" y="2488183"/>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applylut</a:t>
            </a:r>
            <a:endParaRPr sz="800">
              <a:solidFill>
                <a:schemeClr val="dk1"/>
              </a:solidFill>
              <a:latin typeface="Calibri"/>
              <a:ea typeface="Calibri"/>
              <a:cs typeface="Calibri"/>
              <a:sym typeface="Calibri"/>
            </a:endParaRPr>
          </a:p>
        </p:txBody>
      </p:sp>
      <p:sp>
        <p:nvSpPr>
          <p:cNvPr id="68" name="Google Shape;68;p4"/>
          <p:cNvSpPr/>
          <p:nvPr/>
        </p:nvSpPr>
        <p:spPr>
          <a:xfrm>
            <a:off x="2070646" y="2488183"/>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LUT-based neighborhood transform</a:t>
            </a:r>
            <a:endParaRPr sz="800">
              <a:solidFill>
                <a:schemeClr val="dk1"/>
              </a:solidFill>
              <a:latin typeface="Calibri"/>
              <a:ea typeface="Calibri"/>
              <a:cs typeface="Calibri"/>
              <a:sym typeface="Calibri"/>
            </a:endParaRPr>
          </a:p>
        </p:txBody>
      </p:sp>
      <p:sp>
        <p:nvSpPr>
          <p:cNvPr id="69" name="Google Shape;69;p4"/>
          <p:cNvSpPr/>
          <p:nvPr/>
        </p:nvSpPr>
        <p:spPr>
          <a:xfrm>
            <a:off x="605061" y="2738586"/>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bweuler</a:t>
            </a:r>
            <a:endParaRPr sz="800">
              <a:solidFill>
                <a:schemeClr val="dk1"/>
              </a:solidFill>
              <a:latin typeface="Calibri"/>
              <a:ea typeface="Calibri"/>
              <a:cs typeface="Calibri"/>
              <a:sym typeface="Calibri"/>
            </a:endParaRPr>
          </a:p>
        </p:txBody>
      </p:sp>
      <p:sp>
        <p:nvSpPr>
          <p:cNvPr id="70" name="Google Shape;70;p4"/>
          <p:cNvSpPr/>
          <p:nvPr/>
        </p:nvSpPr>
        <p:spPr>
          <a:xfrm>
            <a:off x="2070646" y="2738586"/>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Euler number computation for binary images</a:t>
            </a:r>
            <a:endParaRPr sz="800">
              <a:solidFill>
                <a:schemeClr val="dk1"/>
              </a:solidFill>
              <a:latin typeface="Calibri"/>
              <a:ea typeface="Calibri"/>
              <a:cs typeface="Calibri"/>
              <a:sym typeface="Calibri"/>
            </a:endParaRPr>
          </a:p>
        </p:txBody>
      </p:sp>
      <p:sp>
        <p:nvSpPr>
          <p:cNvPr id="71" name="Google Shape;71;p4"/>
          <p:cNvSpPr/>
          <p:nvPr/>
        </p:nvSpPr>
        <p:spPr>
          <a:xfrm>
            <a:off x="605061" y="2988990"/>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checkerboard</a:t>
            </a:r>
            <a:endParaRPr sz="800">
              <a:solidFill>
                <a:schemeClr val="dk1"/>
              </a:solidFill>
              <a:latin typeface="Calibri"/>
              <a:ea typeface="Calibri"/>
              <a:cs typeface="Calibri"/>
              <a:sym typeface="Calibri"/>
            </a:endParaRPr>
          </a:p>
        </p:txBody>
      </p:sp>
      <p:sp>
        <p:nvSpPr>
          <p:cNvPr id="72" name="Google Shape;72;p4"/>
          <p:cNvSpPr/>
          <p:nvPr/>
        </p:nvSpPr>
        <p:spPr>
          <a:xfrm>
            <a:off x="2070646" y="2988990"/>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Synthetic checkerboard test-pattern generator</a:t>
            </a:r>
            <a:endParaRPr sz="800">
              <a:solidFill>
                <a:schemeClr val="dk1"/>
              </a:solidFill>
              <a:latin typeface="Calibri"/>
              <a:ea typeface="Calibri"/>
              <a:cs typeface="Calibri"/>
              <a:sym typeface="Calibri"/>
            </a:endParaRPr>
          </a:p>
        </p:txBody>
      </p:sp>
      <p:sp>
        <p:nvSpPr>
          <p:cNvPr id="73" name="Google Shape;73;p4"/>
          <p:cNvSpPr/>
          <p:nvPr/>
        </p:nvSpPr>
        <p:spPr>
          <a:xfrm>
            <a:off x="605061" y="3239393"/>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roicolor</a:t>
            </a:r>
            <a:endParaRPr sz="800">
              <a:solidFill>
                <a:schemeClr val="dk1"/>
              </a:solidFill>
              <a:latin typeface="Calibri"/>
              <a:ea typeface="Calibri"/>
              <a:cs typeface="Calibri"/>
              <a:sym typeface="Calibri"/>
            </a:endParaRPr>
          </a:p>
        </p:txBody>
      </p:sp>
      <p:sp>
        <p:nvSpPr>
          <p:cNvPr id="74" name="Google Shape;74;p4"/>
          <p:cNvSpPr/>
          <p:nvPr/>
        </p:nvSpPr>
        <p:spPr>
          <a:xfrm>
            <a:off x="2070646" y="3239393"/>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Region-of-interest extraction via hue/color range</a:t>
            </a:r>
            <a:endParaRPr sz="800">
              <a:solidFill>
                <a:schemeClr val="dk1"/>
              </a:solidFill>
              <a:latin typeface="Calibri"/>
              <a:ea typeface="Calibri"/>
              <a:cs typeface="Calibri"/>
              <a:sym typeface="Calibri"/>
            </a:endParaRPr>
          </a:p>
        </p:txBody>
      </p:sp>
      <p:sp>
        <p:nvSpPr>
          <p:cNvPr id="75" name="Google Shape;75;p4"/>
          <p:cNvSpPr/>
          <p:nvPr/>
        </p:nvSpPr>
        <p:spPr>
          <a:xfrm>
            <a:off x="605061" y="3489796"/>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grayslice</a:t>
            </a:r>
            <a:endParaRPr sz="800">
              <a:solidFill>
                <a:schemeClr val="dk1"/>
              </a:solidFill>
              <a:latin typeface="Calibri"/>
              <a:ea typeface="Calibri"/>
              <a:cs typeface="Calibri"/>
              <a:sym typeface="Calibri"/>
            </a:endParaRPr>
          </a:p>
        </p:txBody>
      </p:sp>
      <p:sp>
        <p:nvSpPr>
          <p:cNvPr id="76" name="Google Shape;76;p4"/>
          <p:cNvSpPr/>
          <p:nvPr/>
        </p:nvSpPr>
        <p:spPr>
          <a:xfrm>
            <a:off x="2070646" y="3489796"/>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Partitions grayscale intensity range into intervals</a:t>
            </a:r>
            <a:endParaRPr sz="800">
              <a:solidFill>
                <a:schemeClr val="dk1"/>
              </a:solidFill>
              <a:latin typeface="Calibri"/>
              <a:ea typeface="Calibri"/>
              <a:cs typeface="Calibri"/>
              <a:sym typeface="Calibri"/>
            </a:endParaRPr>
          </a:p>
        </p:txBody>
      </p:sp>
      <p:sp>
        <p:nvSpPr>
          <p:cNvPr id="77" name="Google Shape;77;p4"/>
          <p:cNvSpPr/>
          <p:nvPr/>
        </p:nvSpPr>
        <p:spPr>
          <a:xfrm>
            <a:off x="605061" y="3740200"/>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fftconv2</a:t>
            </a:r>
            <a:endParaRPr sz="800">
              <a:solidFill>
                <a:schemeClr val="dk1"/>
              </a:solidFill>
              <a:latin typeface="Calibri"/>
              <a:ea typeface="Calibri"/>
              <a:cs typeface="Calibri"/>
              <a:sym typeface="Calibri"/>
            </a:endParaRPr>
          </a:p>
        </p:txBody>
      </p:sp>
      <p:sp>
        <p:nvSpPr>
          <p:cNvPr id="78" name="Google Shape;78;p4"/>
          <p:cNvSpPr/>
          <p:nvPr/>
        </p:nvSpPr>
        <p:spPr>
          <a:xfrm>
            <a:off x="2070646" y="3740200"/>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2-D convolution using FFT</a:t>
            </a:r>
            <a:endParaRPr sz="800">
              <a:solidFill>
                <a:schemeClr val="dk1"/>
              </a:solidFill>
              <a:latin typeface="Calibri"/>
              <a:ea typeface="Calibri"/>
              <a:cs typeface="Calibri"/>
              <a:sym typeface="Calibri"/>
            </a:endParaRPr>
          </a:p>
        </p:txBody>
      </p:sp>
      <p:sp>
        <p:nvSpPr>
          <p:cNvPr id="79" name="Google Shape;79;p4"/>
          <p:cNvSpPr/>
          <p:nvPr/>
        </p:nvSpPr>
        <p:spPr>
          <a:xfrm>
            <a:off x="605061" y="3990603"/>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otsuthresh</a:t>
            </a:r>
            <a:endParaRPr sz="800">
              <a:solidFill>
                <a:schemeClr val="dk1"/>
              </a:solidFill>
              <a:latin typeface="Calibri"/>
              <a:ea typeface="Calibri"/>
              <a:cs typeface="Calibri"/>
              <a:sym typeface="Calibri"/>
            </a:endParaRPr>
          </a:p>
        </p:txBody>
      </p:sp>
      <p:sp>
        <p:nvSpPr>
          <p:cNvPr id="80" name="Google Shape;80;p4"/>
          <p:cNvSpPr/>
          <p:nvPr/>
        </p:nvSpPr>
        <p:spPr>
          <a:xfrm>
            <a:off x="2070646" y="3990603"/>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Global threshold computation using Otsu's method</a:t>
            </a:r>
            <a:endParaRPr sz="800">
              <a:solidFill>
                <a:schemeClr val="dk1"/>
              </a:solidFill>
              <a:latin typeface="Calibri"/>
              <a:ea typeface="Calibri"/>
              <a:cs typeface="Calibri"/>
              <a:sym typeface="Calibri"/>
            </a:endParaRPr>
          </a:p>
        </p:txBody>
      </p:sp>
      <p:sp>
        <p:nvSpPr>
          <p:cNvPr id="81" name="Google Shape;81;p4"/>
          <p:cNvSpPr/>
          <p:nvPr/>
        </p:nvSpPr>
        <p:spPr>
          <a:xfrm>
            <a:off x="605061" y="4241006"/>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wavelength2rgb</a:t>
            </a:r>
            <a:endParaRPr sz="800">
              <a:solidFill>
                <a:schemeClr val="dk1"/>
              </a:solidFill>
              <a:latin typeface="Calibri"/>
              <a:ea typeface="Calibri"/>
              <a:cs typeface="Calibri"/>
              <a:sym typeface="Calibri"/>
            </a:endParaRPr>
          </a:p>
        </p:txBody>
      </p:sp>
      <p:sp>
        <p:nvSpPr>
          <p:cNvPr id="82" name="Google Shape;82;p4"/>
          <p:cNvSpPr/>
          <p:nvPr/>
        </p:nvSpPr>
        <p:spPr>
          <a:xfrm>
            <a:off x="2070646" y="4241006"/>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Converts visible light wavelengths into RGB</a:t>
            </a:r>
            <a:endParaRPr sz="800">
              <a:solidFill>
                <a:schemeClr val="dk1"/>
              </a:solidFill>
              <a:latin typeface="Calibri"/>
              <a:ea typeface="Calibri"/>
              <a:cs typeface="Calibri"/>
              <a:sym typeface="Calibri"/>
            </a:endParaRPr>
          </a:p>
        </p:txBody>
      </p:sp>
      <p:sp>
        <p:nvSpPr>
          <p:cNvPr id="83" name="Google Shape;83;p4"/>
          <p:cNvSpPr/>
          <p:nvPr/>
        </p:nvSpPr>
        <p:spPr>
          <a:xfrm>
            <a:off x="605061" y="4491410"/>
            <a:ext cx="1714574"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Consolas"/>
              <a:buNone/>
            </a:pPr>
            <a:r>
              <a:rPr lang="en-IN" sz="800">
                <a:solidFill>
                  <a:srgbClr val="49495A"/>
                </a:solidFill>
                <a:highlight>
                  <a:srgbClr val="EEEDF2"/>
                </a:highlight>
                <a:latin typeface="Consolas"/>
                <a:ea typeface="Consolas"/>
                <a:cs typeface="Consolas"/>
                <a:sym typeface="Consolas"/>
              </a:rPr>
              <a:t>bwmorph</a:t>
            </a:r>
            <a:endParaRPr sz="800">
              <a:solidFill>
                <a:schemeClr val="dk1"/>
              </a:solidFill>
              <a:latin typeface="Calibri"/>
              <a:ea typeface="Calibri"/>
              <a:cs typeface="Calibri"/>
              <a:sym typeface="Calibri"/>
            </a:endParaRPr>
          </a:p>
        </p:txBody>
      </p:sp>
      <p:sp>
        <p:nvSpPr>
          <p:cNvPr id="84" name="Google Shape;84;p4"/>
          <p:cNvSpPr/>
          <p:nvPr/>
        </p:nvSpPr>
        <p:spPr>
          <a:xfrm>
            <a:off x="2070646" y="4491410"/>
            <a:ext cx="6925568" cy="144438"/>
          </a:xfrm>
          <a:prstGeom prst="rect">
            <a:avLst/>
          </a:prstGeom>
          <a:noFill/>
          <a:ln>
            <a:noFill/>
          </a:ln>
        </p:spPr>
        <p:txBody>
          <a:bodyPr anchorCtr="0" anchor="t" bIns="0" lIns="0" spcFirstLastPara="1" rIns="0" wrap="square" tIns="0">
            <a:noAutofit/>
          </a:bodyPr>
          <a:lstStyle/>
          <a:p>
            <a:pPr indent="0" lvl="0" marL="0" marR="0" rtl="0" algn="l">
              <a:lnSpc>
                <a:spcPct val="116000"/>
              </a:lnSpc>
              <a:spcBef>
                <a:spcPts val="0"/>
              </a:spcBef>
              <a:spcAft>
                <a:spcPts val="0"/>
              </a:spcAft>
              <a:buClr>
                <a:srgbClr val="49495A"/>
              </a:buClr>
              <a:buSzPts val="800"/>
              <a:buFont typeface="Open Sans"/>
              <a:buNone/>
            </a:pPr>
            <a:r>
              <a:rPr lang="en-IN" sz="800">
                <a:solidFill>
                  <a:srgbClr val="49495A"/>
                </a:solidFill>
                <a:latin typeface="Open Sans"/>
                <a:ea typeface="Open Sans"/>
                <a:cs typeface="Open Sans"/>
                <a:sym typeface="Open Sans"/>
              </a:rPr>
              <a:t>Morphological operations on binary images</a:t>
            </a:r>
            <a:endParaRPr sz="800">
              <a:solidFill>
                <a:schemeClr val="dk1"/>
              </a:solidFill>
              <a:latin typeface="Calibri"/>
              <a:ea typeface="Calibri"/>
              <a:cs typeface="Calibri"/>
              <a:sym typeface="Calibri"/>
            </a:endParaRPr>
          </a:p>
        </p:txBody>
      </p:sp>
      <p:sp>
        <p:nvSpPr>
          <p:cNvPr id="85" name="Google Shape;85;p4"/>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5"/>
          <p:cNvSpPr/>
          <p:nvPr/>
        </p:nvSpPr>
        <p:spPr>
          <a:xfrm>
            <a:off x="496119" y="469032"/>
            <a:ext cx="1297484" cy="266402"/>
          </a:xfrm>
          <a:prstGeom prst="roundRect">
            <a:avLst>
              <a:gd fmla="val 6386"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
          <p:cNvSpPr/>
          <p:nvPr/>
        </p:nvSpPr>
        <p:spPr>
          <a:xfrm>
            <a:off x="581174" y="511522"/>
            <a:ext cx="158457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93" name="Google Shape;93;p5"/>
          <p:cNvSpPr/>
          <p:nvPr/>
        </p:nvSpPr>
        <p:spPr>
          <a:xfrm>
            <a:off x="261503" y="136996"/>
            <a:ext cx="8151763" cy="45727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Functions:</a:t>
            </a:r>
            <a:endParaRPr sz="2750">
              <a:solidFill>
                <a:schemeClr val="dk1"/>
              </a:solidFill>
              <a:latin typeface="Calibri"/>
              <a:ea typeface="Calibri"/>
              <a:cs typeface="Calibri"/>
              <a:sym typeface="Calibri"/>
            </a:endParaRPr>
          </a:p>
        </p:txBody>
      </p:sp>
      <p:sp>
        <p:nvSpPr>
          <p:cNvPr id="94" name="Google Shape;94;p5"/>
          <p:cNvSpPr/>
          <p:nvPr/>
        </p:nvSpPr>
        <p:spPr>
          <a:xfrm>
            <a:off x="956816" y="4284687"/>
            <a:ext cx="8006507"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cxnSp>
        <p:nvCxnSpPr>
          <p:cNvPr id="95" name="Google Shape;95;p5"/>
          <p:cNvCxnSpPr/>
          <p:nvPr/>
        </p:nvCxnSpPr>
        <p:spPr>
          <a:xfrm>
            <a:off x="261503" y="594270"/>
            <a:ext cx="8629834" cy="0"/>
          </a:xfrm>
          <a:prstGeom prst="straightConnector1">
            <a:avLst/>
          </a:prstGeom>
          <a:noFill/>
          <a:ln cap="flat" cmpd="sng" w="9525">
            <a:solidFill>
              <a:schemeClr val="accent1"/>
            </a:solidFill>
            <a:prstDash val="solid"/>
            <a:miter lim="8000"/>
            <a:headEnd len="sm" w="sm" type="none"/>
            <a:tailEnd len="sm" w="sm" type="none"/>
          </a:ln>
        </p:spPr>
      </p:cxnSp>
      <p:cxnSp>
        <p:nvCxnSpPr>
          <p:cNvPr id="96" name="Google Shape;96;p5"/>
          <p:cNvCxnSpPr/>
          <p:nvPr/>
        </p:nvCxnSpPr>
        <p:spPr>
          <a:xfrm>
            <a:off x="3074068" y="594270"/>
            <a:ext cx="0" cy="4463063"/>
          </a:xfrm>
          <a:prstGeom prst="straightConnector1">
            <a:avLst/>
          </a:prstGeom>
          <a:noFill/>
          <a:ln cap="flat" cmpd="sng" w="9525">
            <a:solidFill>
              <a:schemeClr val="accent1"/>
            </a:solidFill>
            <a:prstDash val="solid"/>
            <a:miter lim="8000"/>
            <a:headEnd len="sm" w="sm" type="none"/>
            <a:tailEnd len="sm" w="sm" type="none"/>
          </a:ln>
        </p:spPr>
      </p:cxnSp>
      <p:cxnSp>
        <p:nvCxnSpPr>
          <p:cNvPr id="97" name="Google Shape;97;p5"/>
          <p:cNvCxnSpPr/>
          <p:nvPr/>
        </p:nvCxnSpPr>
        <p:spPr>
          <a:xfrm>
            <a:off x="5946240" y="594270"/>
            <a:ext cx="0" cy="4463063"/>
          </a:xfrm>
          <a:prstGeom prst="straightConnector1">
            <a:avLst/>
          </a:prstGeom>
          <a:noFill/>
          <a:ln cap="flat" cmpd="sng" w="9525">
            <a:solidFill>
              <a:schemeClr val="accent1"/>
            </a:solidFill>
            <a:prstDash val="solid"/>
            <a:miter lim="8000"/>
            <a:headEnd len="sm" w="sm" type="none"/>
            <a:tailEnd len="sm" w="sm" type="none"/>
          </a:ln>
        </p:spPr>
      </p:cxnSp>
      <p:sp>
        <p:nvSpPr>
          <p:cNvPr id="98" name="Google Shape;98;p5"/>
          <p:cNvSpPr txBox="1"/>
          <p:nvPr/>
        </p:nvSpPr>
        <p:spPr>
          <a:xfrm>
            <a:off x="156420" y="735434"/>
            <a:ext cx="273115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400">
                <a:solidFill>
                  <a:schemeClr val="dk1"/>
                </a:solidFill>
                <a:latin typeface="Calibri"/>
                <a:ea typeface="Calibri"/>
                <a:cs typeface="Calibri"/>
                <a:sym typeface="Calibri"/>
              </a:rPr>
              <a:t>1</a:t>
            </a:r>
            <a:r>
              <a:rPr lang="en-IN" sz="1800">
                <a:solidFill>
                  <a:schemeClr val="dk1"/>
                </a:solidFill>
                <a:latin typeface="Calibri"/>
                <a:ea typeface="Calibri"/>
                <a:cs typeface="Calibri"/>
                <a:sym typeface="Calibri"/>
              </a:rPr>
              <a:t>.</a:t>
            </a:r>
            <a:r>
              <a:rPr b="1" lang="en-IN" sz="1400">
                <a:solidFill>
                  <a:schemeClr val="dk1"/>
                </a:solidFill>
                <a:latin typeface="Calibri"/>
                <a:ea typeface="Calibri"/>
                <a:cs typeface="Calibri"/>
                <a:sym typeface="Calibri"/>
              </a:rPr>
              <a:t>entropy</a:t>
            </a:r>
            <a:r>
              <a:rPr b="1" lang="en-IN" sz="1200">
                <a:solidFill>
                  <a:schemeClr val="dk1"/>
                </a:solidFill>
                <a:latin typeface="Calibri"/>
                <a:ea typeface="Calibri"/>
                <a:cs typeface="Calibri"/>
                <a:sym typeface="Calibri"/>
              </a:rPr>
              <a:t>()</a:t>
            </a:r>
            <a:r>
              <a:rPr lang="en-IN" sz="1800">
                <a:solidFill>
                  <a:schemeClr val="dk1"/>
                </a:solidFill>
                <a:latin typeface="Calibri"/>
                <a:ea typeface="Calibri"/>
                <a:cs typeface="Calibri"/>
                <a:sym typeface="Calibri"/>
              </a:rPr>
              <a:t> - </a:t>
            </a:r>
            <a:r>
              <a:rPr lang="en-IN" sz="1100">
                <a:solidFill>
                  <a:schemeClr val="dk1"/>
                </a:solidFill>
                <a:latin typeface="Calibri"/>
                <a:ea typeface="Calibri"/>
                <a:cs typeface="Calibri"/>
                <a:sym typeface="Calibri"/>
              </a:rPr>
              <a:t>measures the amount of information ( randomness) present in an image.</a:t>
            </a:r>
            <a:endParaRPr/>
          </a:p>
        </p:txBody>
      </p:sp>
      <p:sp>
        <p:nvSpPr>
          <p:cNvPr id="99" name="Google Shape;99;p5"/>
          <p:cNvSpPr txBox="1"/>
          <p:nvPr/>
        </p:nvSpPr>
        <p:spPr>
          <a:xfrm>
            <a:off x="428024" y="1982821"/>
            <a:ext cx="2327363" cy="19543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 = entropy(I,nbins);</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I – real or logical array</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nbins – positive integer scalar</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scalar double</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00" name="Google Shape;100;p5"/>
          <p:cNvSpPr txBox="1"/>
          <p:nvPr/>
        </p:nvSpPr>
        <p:spPr>
          <a:xfrm>
            <a:off x="3206259" y="768012"/>
            <a:ext cx="273115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200">
                <a:solidFill>
                  <a:schemeClr val="dk1"/>
                </a:solidFill>
                <a:latin typeface="Calibri"/>
                <a:ea typeface="Calibri"/>
                <a:cs typeface="Calibri"/>
                <a:sym typeface="Calibri"/>
              </a:rPr>
              <a:t>2.</a:t>
            </a:r>
            <a:r>
              <a:rPr b="1" lang="en-IN" sz="1200">
                <a:solidFill>
                  <a:schemeClr val="dk1"/>
                </a:solidFill>
                <a:latin typeface="Calibri"/>
                <a:ea typeface="Calibri"/>
                <a:cs typeface="Calibri"/>
                <a:sym typeface="Calibri"/>
              </a:rPr>
              <a:t>makelut()</a:t>
            </a:r>
            <a:r>
              <a:rPr lang="en-IN" sz="1200">
                <a:solidFill>
                  <a:schemeClr val="dk1"/>
                </a:solidFill>
                <a:latin typeface="Calibri"/>
                <a:ea typeface="Calibri"/>
                <a:cs typeface="Calibri"/>
                <a:sym typeface="Calibri"/>
              </a:rPr>
              <a:t> - pre-computes the output of an arbitrary neighbourhood function for </a:t>
            </a:r>
            <a:r>
              <a:rPr i="1" lang="en-IN" sz="1200">
                <a:solidFill>
                  <a:schemeClr val="dk1"/>
                </a:solidFill>
                <a:latin typeface="Calibri"/>
                <a:ea typeface="Calibri"/>
                <a:cs typeface="Calibri"/>
                <a:sym typeface="Calibri"/>
              </a:rPr>
              <a:t>every possible</a:t>
            </a:r>
            <a:r>
              <a:rPr lang="en-IN" sz="1200">
                <a:solidFill>
                  <a:schemeClr val="dk1"/>
                </a:solidFill>
                <a:latin typeface="Calibri"/>
                <a:ea typeface="Calibri"/>
                <a:cs typeface="Calibri"/>
                <a:sym typeface="Calibri"/>
              </a:rPr>
              <a:t> binary input pattern, storing the results in a vector that can later be applied pixel-by-pixel at constant cost</a:t>
            </a:r>
            <a:endParaRPr/>
          </a:p>
        </p:txBody>
      </p:sp>
      <p:sp>
        <p:nvSpPr>
          <p:cNvPr id="101" name="Google Shape;101;p5"/>
          <p:cNvSpPr txBox="1"/>
          <p:nvPr/>
        </p:nvSpPr>
        <p:spPr>
          <a:xfrm>
            <a:off x="3311582" y="2156564"/>
            <a:ext cx="2327363" cy="22929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 = makelut(fun,n);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fun – condition function to create 	lookup table.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 -  neighbhourhood length.</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lut – column vector of doubles, length 2^(n²)</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02" name="Google Shape;102;p5"/>
          <p:cNvSpPr txBox="1"/>
          <p:nvPr/>
        </p:nvSpPr>
        <p:spPr>
          <a:xfrm>
            <a:off x="6089203" y="817744"/>
            <a:ext cx="2731158" cy="938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3.</a:t>
            </a:r>
            <a:r>
              <a:rPr b="1" lang="en-IN" sz="1100">
                <a:solidFill>
                  <a:schemeClr val="dk1"/>
                </a:solidFill>
                <a:latin typeface="Calibri"/>
                <a:ea typeface="Calibri"/>
                <a:cs typeface="Calibri"/>
                <a:sym typeface="Calibri"/>
              </a:rPr>
              <a:t>entropyfilt()</a:t>
            </a:r>
            <a:r>
              <a:rPr lang="en-IN" sz="1100">
                <a:solidFill>
                  <a:schemeClr val="dk1"/>
                </a:solidFill>
                <a:latin typeface="Calibri"/>
                <a:ea typeface="Calibri"/>
                <a:cs typeface="Calibri"/>
                <a:sym typeface="Calibri"/>
              </a:rPr>
              <a:t> - slides a neighbourhood window (called  </a:t>
            </a:r>
            <a:r>
              <a:rPr b="1" lang="en-IN" sz="1100">
                <a:solidFill>
                  <a:schemeClr val="dk1"/>
                </a:solidFill>
                <a:latin typeface="Calibri"/>
                <a:ea typeface="Calibri"/>
                <a:cs typeface="Calibri"/>
                <a:sym typeface="Calibri"/>
              </a:rPr>
              <a:t>domain</a:t>
            </a:r>
            <a:r>
              <a:rPr lang="en-IN" sz="1100">
                <a:solidFill>
                  <a:schemeClr val="dk1"/>
                </a:solidFill>
                <a:latin typeface="Calibri"/>
                <a:ea typeface="Calibri"/>
                <a:cs typeface="Calibri"/>
                <a:sym typeface="Calibri"/>
              </a:rPr>
              <a:t>) across every pixel of an image and computes the </a:t>
            </a:r>
            <a:r>
              <a:rPr b="1" lang="en-IN" sz="1100">
                <a:solidFill>
                  <a:schemeClr val="dk1"/>
                </a:solidFill>
                <a:latin typeface="Calibri"/>
                <a:ea typeface="Calibri"/>
                <a:cs typeface="Calibri"/>
                <a:sym typeface="Calibri"/>
              </a:rPr>
              <a:t>Shannon entropy</a:t>
            </a:r>
            <a:r>
              <a:rPr lang="en-IN" sz="1100">
                <a:solidFill>
                  <a:schemeClr val="dk1"/>
                </a:solidFill>
                <a:latin typeface="Calibri"/>
                <a:ea typeface="Calibri"/>
                <a:cs typeface="Calibri"/>
                <a:sym typeface="Calibri"/>
              </a:rPr>
              <a:t> of the intensity distribution within that window.</a:t>
            </a:r>
            <a:endParaRPr/>
          </a:p>
        </p:txBody>
      </p:sp>
      <p:sp>
        <p:nvSpPr>
          <p:cNvPr id="103" name="Google Shape;103;p5"/>
          <p:cNvSpPr txBox="1"/>
          <p:nvPr/>
        </p:nvSpPr>
        <p:spPr>
          <a:xfrm>
            <a:off x="6041139" y="2065131"/>
            <a:ext cx="3050822" cy="26314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entropyfilt(I);</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entropyfilt(I, domain);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entropyfilt(I, domain, padding);</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I – numeric or logical matrix</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domain – numeric matrix (defalt ones(9,9) )</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Padding – padding to image (default – symmetric)</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Local entropy at every pixel (bits). Size same as I.</a:t>
            </a:r>
            <a:endParaRPr b="1" sz="1100">
              <a:solidFill>
                <a:schemeClr val="dk1"/>
              </a:solidFill>
              <a:latin typeface="Calibri"/>
              <a:ea typeface="Calibri"/>
              <a:cs typeface="Calibri"/>
              <a:sym typeface="Calibri"/>
            </a:endParaRPr>
          </a:p>
        </p:txBody>
      </p:sp>
      <p:sp>
        <p:nvSpPr>
          <p:cNvPr id="104" name="Google Shape;104;p5"/>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6"/>
          <p:cNvSpPr/>
          <p:nvPr/>
        </p:nvSpPr>
        <p:spPr>
          <a:xfrm>
            <a:off x="496119" y="408310"/>
            <a:ext cx="1277764" cy="260821"/>
          </a:xfrm>
          <a:prstGeom prst="roundRect">
            <a:avLst>
              <a:gd fmla="val 6421"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6"/>
          <p:cNvSpPr/>
          <p:nvPr/>
        </p:nvSpPr>
        <p:spPr>
          <a:xfrm>
            <a:off x="579834" y="450131"/>
            <a:ext cx="1567532" cy="177180"/>
          </a:xfrm>
          <a:prstGeom prst="rect">
            <a:avLst/>
          </a:prstGeom>
          <a:noFill/>
          <a:ln>
            <a:noFill/>
          </a:ln>
        </p:spPr>
        <p:txBody>
          <a:bodyPr anchorCtr="0" anchor="t" bIns="0" lIns="0" spcFirstLastPara="1" rIns="0" wrap="square" tIns="0">
            <a:noAutofit/>
          </a:bodyPr>
          <a:lstStyle/>
          <a:p>
            <a:pPr indent="0" lvl="0" marL="0" marR="0" rtl="0" algn="l">
              <a:lnSpc>
                <a:spcPct val="132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12" name="Google Shape;112;p6"/>
          <p:cNvSpPr/>
          <p:nvPr/>
        </p:nvSpPr>
        <p:spPr>
          <a:xfrm>
            <a:off x="496119" y="724049"/>
            <a:ext cx="8151763" cy="45035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700"/>
              <a:buFont typeface="Calibri"/>
              <a:buNone/>
            </a:pPr>
            <a:r>
              <a:t/>
            </a:r>
            <a:endParaRPr sz="2700">
              <a:solidFill>
                <a:schemeClr val="dk1"/>
              </a:solidFill>
              <a:latin typeface="Calibri"/>
              <a:ea typeface="Calibri"/>
              <a:cs typeface="Calibri"/>
              <a:sym typeface="Calibri"/>
            </a:endParaRPr>
          </a:p>
        </p:txBody>
      </p:sp>
      <p:sp>
        <p:nvSpPr>
          <p:cNvPr id="113" name="Google Shape;113;p6"/>
          <p:cNvSpPr/>
          <p:nvPr/>
        </p:nvSpPr>
        <p:spPr>
          <a:xfrm>
            <a:off x="496119" y="469032"/>
            <a:ext cx="1297484" cy="266402"/>
          </a:xfrm>
          <a:prstGeom prst="roundRect">
            <a:avLst>
              <a:gd fmla="val 6386"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a:off x="581174" y="511522"/>
            <a:ext cx="158457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15" name="Google Shape;115;p6"/>
          <p:cNvSpPr/>
          <p:nvPr/>
        </p:nvSpPr>
        <p:spPr>
          <a:xfrm>
            <a:off x="261503" y="136996"/>
            <a:ext cx="8151763" cy="45727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Functions:</a:t>
            </a:r>
            <a:endParaRPr sz="2750">
              <a:solidFill>
                <a:schemeClr val="dk1"/>
              </a:solidFill>
              <a:latin typeface="Calibri"/>
              <a:ea typeface="Calibri"/>
              <a:cs typeface="Calibri"/>
              <a:sym typeface="Calibri"/>
            </a:endParaRPr>
          </a:p>
        </p:txBody>
      </p:sp>
      <p:sp>
        <p:nvSpPr>
          <p:cNvPr id="116" name="Google Shape;116;p6"/>
          <p:cNvSpPr/>
          <p:nvPr/>
        </p:nvSpPr>
        <p:spPr>
          <a:xfrm>
            <a:off x="956816" y="4284687"/>
            <a:ext cx="8006507"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cxnSp>
        <p:nvCxnSpPr>
          <p:cNvPr id="117" name="Google Shape;117;p6"/>
          <p:cNvCxnSpPr/>
          <p:nvPr/>
        </p:nvCxnSpPr>
        <p:spPr>
          <a:xfrm>
            <a:off x="261503" y="594270"/>
            <a:ext cx="8629834" cy="0"/>
          </a:xfrm>
          <a:prstGeom prst="straightConnector1">
            <a:avLst/>
          </a:prstGeom>
          <a:noFill/>
          <a:ln cap="flat" cmpd="sng" w="9525">
            <a:solidFill>
              <a:schemeClr val="accent1"/>
            </a:solidFill>
            <a:prstDash val="solid"/>
            <a:miter lim="8000"/>
            <a:headEnd len="sm" w="sm" type="none"/>
            <a:tailEnd len="sm" w="sm" type="none"/>
          </a:ln>
        </p:spPr>
      </p:cxnSp>
      <p:cxnSp>
        <p:nvCxnSpPr>
          <p:cNvPr id="118" name="Google Shape;118;p6"/>
          <p:cNvCxnSpPr/>
          <p:nvPr/>
        </p:nvCxnSpPr>
        <p:spPr>
          <a:xfrm>
            <a:off x="3074068" y="594270"/>
            <a:ext cx="0" cy="4463063"/>
          </a:xfrm>
          <a:prstGeom prst="straightConnector1">
            <a:avLst/>
          </a:prstGeom>
          <a:noFill/>
          <a:ln cap="flat" cmpd="sng" w="9525">
            <a:solidFill>
              <a:schemeClr val="accent1"/>
            </a:solidFill>
            <a:prstDash val="solid"/>
            <a:miter lim="8000"/>
            <a:headEnd len="sm" w="sm" type="none"/>
            <a:tailEnd len="sm" w="sm" type="none"/>
          </a:ln>
        </p:spPr>
      </p:cxnSp>
      <p:cxnSp>
        <p:nvCxnSpPr>
          <p:cNvPr id="119" name="Google Shape;119;p6"/>
          <p:cNvCxnSpPr/>
          <p:nvPr/>
        </p:nvCxnSpPr>
        <p:spPr>
          <a:xfrm>
            <a:off x="5946240" y="594270"/>
            <a:ext cx="0" cy="4463063"/>
          </a:xfrm>
          <a:prstGeom prst="straightConnector1">
            <a:avLst/>
          </a:prstGeom>
          <a:noFill/>
          <a:ln cap="flat" cmpd="sng" w="9525">
            <a:solidFill>
              <a:schemeClr val="accent1"/>
            </a:solidFill>
            <a:prstDash val="solid"/>
            <a:miter lim="8000"/>
            <a:headEnd len="sm" w="sm" type="none"/>
            <a:tailEnd len="sm" w="sm" type="none"/>
          </a:ln>
        </p:spPr>
      </p:cxnSp>
      <p:sp>
        <p:nvSpPr>
          <p:cNvPr id="120" name="Google Shape;120;p6"/>
          <p:cNvSpPr txBox="1"/>
          <p:nvPr/>
        </p:nvSpPr>
        <p:spPr>
          <a:xfrm>
            <a:off x="156420" y="735434"/>
            <a:ext cx="2731158" cy="938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4.</a:t>
            </a:r>
            <a:r>
              <a:rPr b="1" lang="en-IN" sz="1100">
                <a:solidFill>
                  <a:schemeClr val="dk1"/>
                </a:solidFill>
                <a:latin typeface="Calibri"/>
                <a:ea typeface="Calibri"/>
                <a:cs typeface="Calibri"/>
                <a:sym typeface="Calibri"/>
              </a:rPr>
              <a:t>rangefilt()</a:t>
            </a:r>
            <a:r>
              <a:rPr lang="en-IN" sz="1100">
                <a:solidFill>
                  <a:schemeClr val="dk1"/>
                </a:solidFill>
                <a:latin typeface="Calibri"/>
                <a:ea typeface="Calibri"/>
                <a:cs typeface="Calibri"/>
                <a:sym typeface="Calibri"/>
              </a:rPr>
              <a:t> -  non-linear spatial image processing operation that replaces each pixel with the </a:t>
            </a:r>
            <a:r>
              <a:rPr b="1" lang="en-IN" sz="1100">
                <a:solidFill>
                  <a:schemeClr val="dk1"/>
                </a:solidFill>
                <a:latin typeface="Calibri"/>
                <a:ea typeface="Calibri"/>
                <a:cs typeface="Calibri"/>
                <a:sym typeface="Calibri"/>
              </a:rPr>
              <a:t>local range</a:t>
            </a:r>
            <a:r>
              <a:rPr lang="en-IN" sz="1100">
                <a:solidFill>
                  <a:schemeClr val="dk1"/>
                </a:solidFill>
                <a:latin typeface="Calibri"/>
                <a:ea typeface="Calibri"/>
                <a:cs typeface="Calibri"/>
                <a:sym typeface="Calibri"/>
              </a:rPr>
              <a:t> — the difference between the maximum and minimum pixel values within a defined neighbourhood.</a:t>
            </a:r>
            <a:endParaRPr/>
          </a:p>
        </p:txBody>
      </p:sp>
      <p:sp>
        <p:nvSpPr>
          <p:cNvPr id="121" name="Google Shape;121;p6"/>
          <p:cNvSpPr txBox="1"/>
          <p:nvPr/>
        </p:nvSpPr>
        <p:spPr>
          <a:xfrm>
            <a:off x="156420" y="1982821"/>
            <a:ext cx="2598967" cy="22929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retval = rangefilt(I)</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retval = rangefilt(I, domain)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retval = rangefilt(I, domain, padding)</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I – real or logical array</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domain – numeric or logical matrix</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Padding – pad to image.</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double matrix.</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22" name="Google Shape;122;p6"/>
          <p:cNvSpPr txBox="1"/>
          <p:nvPr/>
        </p:nvSpPr>
        <p:spPr>
          <a:xfrm>
            <a:off x="3206259" y="768012"/>
            <a:ext cx="2731158" cy="9387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5.</a:t>
            </a:r>
            <a:r>
              <a:rPr b="1" lang="en-IN" sz="1100">
                <a:solidFill>
                  <a:schemeClr val="dk1"/>
                </a:solidFill>
                <a:latin typeface="Calibri"/>
                <a:ea typeface="Calibri"/>
                <a:cs typeface="Calibri"/>
                <a:sym typeface="Calibri"/>
              </a:rPr>
              <a:t>stdfilt()</a:t>
            </a:r>
            <a:r>
              <a:rPr lang="en-IN" sz="1100">
                <a:solidFill>
                  <a:schemeClr val="dk1"/>
                </a:solidFill>
                <a:latin typeface="Calibri"/>
                <a:ea typeface="Calibri"/>
                <a:cs typeface="Calibri"/>
                <a:sym typeface="Calibri"/>
              </a:rPr>
              <a:t> - slides a neighbourhood window (called the </a:t>
            </a:r>
            <a:r>
              <a:rPr b="1" lang="en-IN" sz="1100">
                <a:solidFill>
                  <a:schemeClr val="dk1"/>
                </a:solidFill>
                <a:latin typeface="Calibri"/>
                <a:ea typeface="Calibri"/>
                <a:cs typeface="Calibri"/>
                <a:sym typeface="Calibri"/>
              </a:rPr>
              <a:t>domain</a:t>
            </a:r>
            <a:r>
              <a:rPr lang="en-IN" sz="1100">
                <a:solidFill>
                  <a:schemeClr val="dk1"/>
                </a:solidFill>
                <a:latin typeface="Calibri"/>
                <a:ea typeface="Calibri"/>
                <a:cs typeface="Calibri"/>
                <a:sym typeface="Calibri"/>
              </a:rPr>
              <a:t>) across every pixel of an image and computes the </a:t>
            </a:r>
            <a:r>
              <a:rPr b="1" lang="en-IN" sz="1100">
                <a:solidFill>
                  <a:schemeClr val="dk1"/>
                </a:solidFill>
                <a:latin typeface="Calibri"/>
                <a:ea typeface="Calibri"/>
                <a:cs typeface="Calibri"/>
                <a:sym typeface="Calibri"/>
              </a:rPr>
              <a:t>local standard deviation</a:t>
            </a:r>
            <a:r>
              <a:rPr lang="en-IN" sz="1100">
                <a:solidFill>
                  <a:schemeClr val="dk1"/>
                </a:solidFill>
                <a:latin typeface="Calibri"/>
                <a:ea typeface="Calibri"/>
                <a:cs typeface="Calibri"/>
                <a:sym typeface="Calibri"/>
              </a:rPr>
              <a:t> of intensity values within that window</a:t>
            </a:r>
            <a:endParaRPr/>
          </a:p>
        </p:txBody>
      </p:sp>
      <p:sp>
        <p:nvSpPr>
          <p:cNvPr id="123" name="Google Shape;123;p6"/>
          <p:cNvSpPr txBox="1"/>
          <p:nvPr/>
        </p:nvSpPr>
        <p:spPr>
          <a:xfrm>
            <a:off x="3311582" y="2156564"/>
            <a:ext cx="2327363" cy="24622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 = stdfilt(I)</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 = stdfilt(I, domain)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 = stdfilt(I, domain, padding)</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I – real or logical array</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domain – numeric or logical matrix</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Padding – pad to image.</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lut –doubles matrix,same length as I.</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24" name="Google Shape;124;p6"/>
          <p:cNvSpPr txBox="1"/>
          <p:nvPr/>
        </p:nvSpPr>
        <p:spPr>
          <a:xfrm>
            <a:off x="6089203" y="817744"/>
            <a:ext cx="2731158" cy="12772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6.</a:t>
            </a:r>
            <a:r>
              <a:rPr b="1" lang="en-IN" sz="1100">
                <a:solidFill>
                  <a:schemeClr val="dk1"/>
                </a:solidFill>
                <a:latin typeface="Calibri"/>
                <a:ea typeface="Calibri"/>
                <a:cs typeface="Calibri"/>
                <a:sym typeface="Calibri"/>
              </a:rPr>
              <a:t>applylut()</a:t>
            </a:r>
            <a:r>
              <a:rPr lang="en-IN" sz="1100">
                <a:solidFill>
                  <a:schemeClr val="dk1"/>
                </a:solidFill>
                <a:latin typeface="Calibri"/>
                <a:ea typeface="Calibri"/>
                <a:cs typeface="Calibri"/>
                <a:sym typeface="Calibri"/>
              </a:rPr>
              <a:t> - applies a </a:t>
            </a:r>
            <a:r>
              <a:rPr b="1" lang="en-IN" sz="1100">
                <a:solidFill>
                  <a:schemeClr val="dk1"/>
                </a:solidFill>
                <a:latin typeface="Calibri"/>
                <a:ea typeface="Calibri"/>
                <a:cs typeface="Calibri"/>
                <a:sym typeface="Calibri"/>
              </a:rPr>
              <a:t>neighbourhood look-up table (LUT)</a:t>
            </a:r>
            <a:r>
              <a:rPr lang="en-IN" sz="1100">
                <a:solidFill>
                  <a:schemeClr val="dk1"/>
                </a:solidFill>
                <a:latin typeface="Calibri"/>
                <a:ea typeface="Calibri"/>
                <a:cs typeface="Calibri"/>
                <a:sym typeface="Calibri"/>
              </a:rPr>
              <a:t> to a binary image. For every pixel in the image it examines the pixel's neighbourhood, converts that neighbourhood into an integer index, and replaces the pixel's output value with the entry at that index in the LUT</a:t>
            </a:r>
            <a:endParaRPr/>
          </a:p>
        </p:txBody>
      </p:sp>
      <p:sp>
        <p:nvSpPr>
          <p:cNvPr id="125" name="Google Shape;125;p6"/>
          <p:cNvSpPr txBox="1"/>
          <p:nvPr/>
        </p:nvSpPr>
        <p:spPr>
          <a:xfrm>
            <a:off x="6041139" y="2065131"/>
            <a:ext cx="3050822"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A = applylut(BW, LUT)</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 – logical matrix (any size &gt;=3)</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LUT – numeric column vector length of 512 .</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A – </a:t>
            </a:r>
            <a:r>
              <a:rPr lang="en-IN" sz="1100">
                <a:solidFill>
                  <a:schemeClr val="dk1"/>
                </a:solidFill>
                <a:latin typeface="Calibri"/>
                <a:ea typeface="Calibri"/>
                <a:cs typeface="Calibri"/>
                <a:sym typeface="Calibri"/>
              </a:rPr>
              <a:t>double matrix . Same size as BW.</a:t>
            </a:r>
            <a:endParaRPr/>
          </a:p>
        </p:txBody>
      </p:sp>
      <p:sp>
        <p:nvSpPr>
          <p:cNvPr id="126" name="Google Shape;126;p6"/>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p:nvPr/>
        </p:nvSpPr>
        <p:spPr>
          <a:xfrm>
            <a:off x="496119" y="407789"/>
            <a:ext cx="1236911" cy="249882"/>
          </a:xfrm>
          <a:prstGeom prst="roundRect">
            <a:avLst>
              <a:gd fmla="val 6489"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577155" y="448270"/>
            <a:ext cx="1532037" cy="168920"/>
          </a:xfrm>
          <a:prstGeom prst="rect">
            <a:avLst/>
          </a:prstGeom>
          <a:noFill/>
          <a:ln>
            <a:noFill/>
          </a:ln>
        </p:spPr>
        <p:txBody>
          <a:bodyPr anchorCtr="0" anchor="t" bIns="0" lIns="0" spcFirstLastPara="1" rIns="0" wrap="square" tIns="0">
            <a:noAutofit/>
          </a:bodyPr>
          <a:lstStyle/>
          <a:p>
            <a:pPr indent="0" lvl="0" marL="0" marR="0" rtl="0" algn="l">
              <a:lnSpc>
                <a:spcPct val="130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34" name="Google Shape;134;p7"/>
          <p:cNvSpPr/>
          <p:nvPr/>
        </p:nvSpPr>
        <p:spPr>
          <a:xfrm>
            <a:off x="496119" y="709166"/>
            <a:ext cx="8151763" cy="431825"/>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650"/>
              <a:buFont typeface="Calibri"/>
              <a:buNone/>
            </a:pPr>
            <a:r>
              <a:t/>
            </a:r>
            <a:endParaRPr sz="2650">
              <a:solidFill>
                <a:schemeClr val="dk1"/>
              </a:solidFill>
              <a:latin typeface="Calibri"/>
              <a:ea typeface="Calibri"/>
              <a:cs typeface="Calibri"/>
              <a:sym typeface="Calibri"/>
            </a:endParaRPr>
          </a:p>
        </p:txBody>
      </p:sp>
      <p:sp>
        <p:nvSpPr>
          <p:cNvPr id="135" name="Google Shape;135;p7"/>
          <p:cNvSpPr/>
          <p:nvPr/>
        </p:nvSpPr>
        <p:spPr>
          <a:xfrm>
            <a:off x="496119" y="408310"/>
            <a:ext cx="1277764" cy="260821"/>
          </a:xfrm>
          <a:prstGeom prst="roundRect">
            <a:avLst>
              <a:gd fmla="val 6421"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
          <p:cNvSpPr/>
          <p:nvPr/>
        </p:nvSpPr>
        <p:spPr>
          <a:xfrm>
            <a:off x="579834" y="450131"/>
            <a:ext cx="1567532" cy="177180"/>
          </a:xfrm>
          <a:prstGeom prst="rect">
            <a:avLst/>
          </a:prstGeom>
          <a:noFill/>
          <a:ln>
            <a:noFill/>
          </a:ln>
        </p:spPr>
        <p:txBody>
          <a:bodyPr anchorCtr="0" anchor="t" bIns="0" lIns="0" spcFirstLastPara="1" rIns="0" wrap="square" tIns="0">
            <a:noAutofit/>
          </a:bodyPr>
          <a:lstStyle/>
          <a:p>
            <a:pPr indent="0" lvl="0" marL="0" marR="0" rtl="0" algn="l">
              <a:lnSpc>
                <a:spcPct val="132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37" name="Google Shape;137;p7"/>
          <p:cNvSpPr/>
          <p:nvPr/>
        </p:nvSpPr>
        <p:spPr>
          <a:xfrm>
            <a:off x="496119" y="724049"/>
            <a:ext cx="8151763" cy="45035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700"/>
              <a:buFont typeface="Calibri"/>
              <a:buNone/>
            </a:pPr>
            <a:r>
              <a:t/>
            </a:r>
            <a:endParaRPr sz="2700">
              <a:solidFill>
                <a:schemeClr val="dk1"/>
              </a:solidFill>
              <a:latin typeface="Calibri"/>
              <a:ea typeface="Calibri"/>
              <a:cs typeface="Calibri"/>
              <a:sym typeface="Calibri"/>
            </a:endParaRPr>
          </a:p>
        </p:txBody>
      </p:sp>
      <p:sp>
        <p:nvSpPr>
          <p:cNvPr id="138" name="Google Shape;138;p7"/>
          <p:cNvSpPr/>
          <p:nvPr/>
        </p:nvSpPr>
        <p:spPr>
          <a:xfrm>
            <a:off x="496119" y="469032"/>
            <a:ext cx="1297484" cy="266402"/>
          </a:xfrm>
          <a:prstGeom prst="roundRect">
            <a:avLst>
              <a:gd fmla="val 6386"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581174" y="511522"/>
            <a:ext cx="158457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40" name="Google Shape;140;p7"/>
          <p:cNvSpPr/>
          <p:nvPr/>
        </p:nvSpPr>
        <p:spPr>
          <a:xfrm>
            <a:off x="261503" y="136996"/>
            <a:ext cx="8151763" cy="45727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Functions:</a:t>
            </a:r>
            <a:endParaRPr sz="2750">
              <a:solidFill>
                <a:schemeClr val="dk1"/>
              </a:solidFill>
              <a:latin typeface="Calibri"/>
              <a:ea typeface="Calibri"/>
              <a:cs typeface="Calibri"/>
              <a:sym typeface="Calibri"/>
            </a:endParaRPr>
          </a:p>
        </p:txBody>
      </p:sp>
      <p:sp>
        <p:nvSpPr>
          <p:cNvPr id="141" name="Google Shape;141;p7"/>
          <p:cNvSpPr/>
          <p:nvPr/>
        </p:nvSpPr>
        <p:spPr>
          <a:xfrm>
            <a:off x="956816" y="4284687"/>
            <a:ext cx="8006507"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cxnSp>
        <p:nvCxnSpPr>
          <p:cNvPr id="142" name="Google Shape;142;p7"/>
          <p:cNvCxnSpPr/>
          <p:nvPr/>
        </p:nvCxnSpPr>
        <p:spPr>
          <a:xfrm>
            <a:off x="261503" y="594270"/>
            <a:ext cx="8629834" cy="0"/>
          </a:xfrm>
          <a:prstGeom prst="straightConnector1">
            <a:avLst/>
          </a:prstGeom>
          <a:noFill/>
          <a:ln cap="flat" cmpd="sng" w="9525">
            <a:solidFill>
              <a:schemeClr val="accent1"/>
            </a:solidFill>
            <a:prstDash val="solid"/>
            <a:miter lim="8000"/>
            <a:headEnd len="sm" w="sm" type="none"/>
            <a:tailEnd len="sm" w="sm" type="none"/>
          </a:ln>
        </p:spPr>
      </p:cxnSp>
      <p:cxnSp>
        <p:nvCxnSpPr>
          <p:cNvPr id="143" name="Google Shape;143;p7"/>
          <p:cNvCxnSpPr/>
          <p:nvPr/>
        </p:nvCxnSpPr>
        <p:spPr>
          <a:xfrm>
            <a:off x="3206259" y="594270"/>
            <a:ext cx="0" cy="4463063"/>
          </a:xfrm>
          <a:prstGeom prst="straightConnector1">
            <a:avLst/>
          </a:prstGeom>
          <a:noFill/>
          <a:ln cap="flat" cmpd="sng" w="9525">
            <a:solidFill>
              <a:schemeClr val="accent1"/>
            </a:solidFill>
            <a:prstDash val="solid"/>
            <a:miter lim="8000"/>
            <a:headEnd len="sm" w="sm" type="none"/>
            <a:tailEnd len="sm" w="sm" type="none"/>
          </a:ln>
        </p:spPr>
      </p:cxnSp>
      <p:cxnSp>
        <p:nvCxnSpPr>
          <p:cNvPr id="144" name="Google Shape;144;p7"/>
          <p:cNvCxnSpPr/>
          <p:nvPr/>
        </p:nvCxnSpPr>
        <p:spPr>
          <a:xfrm>
            <a:off x="5946240" y="594270"/>
            <a:ext cx="0" cy="4463063"/>
          </a:xfrm>
          <a:prstGeom prst="straightConnector1">
            <a:avLst/>
          </a:prstGeom>
          <a:noFill/>
          <a:ln cap="flat" cmpd="sng" w="9525">
            <a:solidFill>
              <a:schemeClr val="accent1"/>
            </a:solidFill>
            <a:prstDash val="solid"/>
            <a:miter lim="8000"/>
            <a:headEnd len="sm" w="sm" type="none"/>
            <a:tailEnd len="sm" w="sm" type="none"/>
          </a:ln>
        </p:spPr>
      </p:cxnSp>
      <p:sp>
        <p:nvSpPr>
          <p:cNvPr id="145" name="Google Shape;145;p7"/>
          <p:cNvSpPr txBox="1"/>
          <p:nvPr/>
        </p:nvSpPr>
        <p:spPr>
          <a:xfrm>
            <a:off x="156419" y="735434"/>
            <a:ext cx="3088177"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7.</a:t>
            </a:r>
            <a:r>
              <a:rPr b="1" lang="en-IN" sz="1100">
                <a:solidFill>
                  <a:schemeClr val="dk1"/>
                </a:solidFill>
                <a:latin typeface="Calibri"/>
                <a:ea typeface="Calibri"/>
                <a:cs typeface="Calibri"/>
                <a:sym typeface="Calibri"/>
              </a:rPr>
              <a:t>bweuler()</a:t>
            </a:r>
            <a:r>
              <a:rPr lang="en-IN" sz="1100">
                <a:solidFill>
                  <a:schemeClr val="dk1"/>
                </a:solidFill>
                <a:latin typeface="Calibri"/>
                <a:ea typeface="Calibri"/>
                <a:cs typeface="Calibri"/>
                <a:sym typeface="Calibri"/>
              </a:rPr>
              <a:t> -  The </a:t>
            </a:r>
            <a:r>
              <a:rPr b="1" lang="en-IN" sz="1100">
                <a:solidFill>
                  <a:schemeClr val="dk1"/>
                </a:solidFill>
                <a:latin typeface="Calibri"/>
                <a:ea typeface="Calibri"/>
                <a:cs typeface="Calibri"/>
                <a:sym typeface="Calibri"/>
              </a:rPr>
              <a:t>Euler number</a:t>
            </a:r>
            <a:r>
              <a:rPr lang="en-IN" sz="1100">
                <a:solidFill>
                  <a:schemeClr val="dk1"/>
                </a:solidFill>
                <a:latin typeface="Calibri"/>
                <a:ea typeface="Calibri"/>
                <a:cs typeface="Calibri"/>
                <a:sym typeface="Calibri"/>
              </a:rPr>
              <a:t> (also called the Euler characteristic or Euler–Poincaré number) is a fundamental topological property of a binary image.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 C - H</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where </a:t>
            </a:r>
            <a:r>
              <a:rPr b="1" lang="en-IN" sz="1100">
                <a:solidFill>
                  <a:schemeClr val="dk1"/>
                </a:solidFill>
                <a:latin typeface="Calibri"/>
                <a:ea typeface="Calibri"/>
                <a:cs typeface="Calibri"/>
                <a:sym typeface="Calibri"/>
              </a:rPr>
              <a:t>C</a:t>
            </a:r>
            <a:r>
              <a:rPr lang="en-IN" sz="1100">
                <a:solidFill>
                  <a:schemeClr val="dk1"/>
                </a:solidFill>
                <a:latin typeface="Calibri"/>
                <a:ea typeface="Calibri"/>
                <a:cs typeface="Calibri"/>
                <a:sym typeface="Calibri"/>
              </a:rPr>
              <a:t> is the number of connected foreground components (objects) and </a:t>
            </a:r>
            <a:r>
              <a:rPr b="1" lang="en-IN" sz="1100">
                <a:solidFill>
                  <a:schemeClr val="dk1"/>
                </a:solidFill>
                <a:latin typeface="Calibri"/>
                <a:ea typeface="Calibri"/>
                <a:cs typeface="Calibri"/>
                <a:sym typeface="Calibri"/>
              </a:rPr>
              <a:t>H</a:t>
            </a:r>
            <a:r>
              <a:rPr lang="en-IN" sz="1100">
                <a:solidFill>
                  <a:schemeClr val="dk1"/>
                </a:solidFill>
                <a:latin typeface="Calibri"/>
                <a:ea typeface="Calibri"/>
                <a:cs typeface="Calibri"/>
                <a:sym typeface="Calibri"/>
              </a:rPr>
              <a:t> is the total number of enclosed holes across all objects. Background regions that touch the image border are </a:t>
            </a:r>
            <a:r>
              <a:rPr b="1" lang="en-IN" sz="1100">
                <a:solidFill>
                  <a:schemeClr val="dk1"/>
                </a:solidFill>
                <a:latin typeface="Calibri"/>
                <a:ea typeface="Calibri"/>
                <a:cs typeface="Calibri"/>
                <a:sym typeface="Calibri"/>
              </a:rPr>
              <a:t>not</a:t>
            </a:r>
            <a:r>
              <a:rPr lang="en-IN" sz="1100">
                <a:solidFill>
                  <a:schemeClr val="dk1"/>
                </a:solidFill>
                <a:latin typeface="Calibri"/>
                <a:ea typeface="Calibri"/>
                <a:cs typeface="Calibri"/>
                <a:sym typeface="Calibri"/>
              </a:rPr>
              <a:t> counted as holes </a:t>
            </a:r>
            <a:endParaRPr/>
          </a:p>
        </p:txBody>
      </p:sp>
      <p:sp>
        <p:nvSpPr>
          <p:cNvPr id="146" name="Google Shape;146;p7"/>
          <p:cNvSpPr txBox="1"/>
          <p:nvPr/>
        </p:nvSpPr>
        <p:spPr>
          <a:xfrm>
            <a:off x="156420" y="1982820"/>
            <a:ext cx="2731155" cy="29700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eul = bweuler(BW)</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eul = bweuler(BW, n)</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BW – real or logical matrix.</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 – integer scaler (4 or 8)</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–scaler double</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47" name="Google Shape;147;p7"/>
          <p:cNvSpPr txBox="1"/>
          <p:nvPr/>
        </p:nvSpPr>
        <p:spPr>
          <a:xfrm>
            <a:off x="3206259" y="768012"/>
            <a:ext cx="2731158"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8.</a:t>
            </a:r>
            <a:r>
              <a:rPr b="1" lang="en-IN" sz="1100">
                <a:solidFill>
                  <a:schemeClr val="dk1"/>
                </a:solidFill>
                <a:latin typeface="Calibri"/>
                <a:ea typeface="Calibri"/>
                <a:cs typeface="Calibri"/>
                <a:sym typeface="Calibri"/>
              </a:rPr>
              <a:t>checkerboard()</a:t>
            </a:r>
            <a:r>
              <a:rPr lang="en-IN" sz="1100">
                <a:solidFill>
                  <a:schemeClr val="dk1"/>
                </a:solidFill>
                <a:latin typeface="Calibri"/>
                <a:ea typeface="Calibri"/>
                <a:cs typeface="Calibri"/>
                <a:sym typeface="Calibri"/>
              </a:rPr>
              <a:t> - generates a synthetic </a:t>
            </a:r>
            <a:r>
              <a:rPr b="1" lang="en-IN" sz="1100">
                <a:solidFill>
                  <a:schemeClr val="dk1"/>
                </a:solidFill>
                <a:latin typeface="Calibri"/>
                <a:ea typeface="Calibri"/>
                <a:cs typeface="Calibri"/>
                <a:sym typeface="Calibri"/>
              </a:rPr>
              <a:t>checkerboard test pattern</a:t>
            </a:r>
            <a:endParaRPr sz="1100">
              <a:solidFill>
                <a:schemeClr val="dk1"/>
              </a:solidFill>
              <a:latin typeface="Calibri"/>
              <a:ea typeface="Calibri"/>
              <a:cs typeface="Calibri"/>
              <a:sym typeface="Calibri"/>
            </a:endParaRPr>
          </a:p>
        </p:txBody>
      </p:sp>
      <p:sp>
        <p:nvSpPr>
          <p:cNvPr id="148" name="Google Shape;148;p7"/>
          <p:cNvSpPr txBox="1"/>
          <p:nvPr/>
        </p:nvSpPr>
        <p:spPr>
          <a:xfrm>
            <a:off x="3311582" y="2156564"/>
            <a:ext cx="2327363" cy="26314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checkerboard(side, M, N, P, ...);</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side – non-negative integer (default 10)</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M , N,P – single numeric integer.</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No. of tiles along eah dimension.</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lut –doubles matrix,2d or nd.</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49" name="Google Shape;149;p7"/>
          <p:cNvSpPr txBox="1"/>
          <p:nvPr/>
        </p:nvSpPr>
        <p:spPr>
          <a:xfrm>
            <a:off x="6089203" y="817744"/>
            <a:ext cx="2731158"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9.</a:t>
            </a:r>
            <a:r>
              <a:rPr b="1" lang="en-IN" sz="1100">
                <a:solidFill>
                  <a:schemeClr val="dk1"/>
                </a:solidFill>
                <a:latin typeface="Calibri"/>
                <a:ea typeface="Calibri"/>
                <a:cs typeface="Calibri"/>
                <a:sym typeface="Calibri"/>
              </a:rPr>
              <a:t>roicolor()</a:t>
            </a:r>
            <a:r>
              <a:rPr lang="en-IN" sz="1100">
                <a:solidFill>
                  <a:schemeClr val="dk1"/>
                </a:solidFill>
                <a:latin typeface="Calibri"/>
                <a:ea typeface="Calibri"/>
                <a:cs typeface="Calibri"/>
                <a:sym typeface="Calibri"/>
              </a:rPr>
              <a:t> - </a:t>
            </a:r>
            <a:r>
              <a:rPr b="1" lang="en-IN" sz="1100">
                <a:solidFill>
                  <a:schemeClr val="dk1"/>
                </a:solidFill>
                <a:latin typeface="Calibri"/>
                <a:ea typeface="Calibri"/>
                <a:cs typeface="Calibri"/>
                <a:sym typeface="Calibri"/>
              </a:rPr>
              <a:t>Region of Interest by Colour</a:t>
            </a:r>
            <a:r>
              <a:rPr lang="en-IN" sz="1100">
                <a:solidFill>
                  <a:schemeClr val="dk1"/>
                </a:solidFill>
                <a:latin typeface="Calibri"/>
                <a:ea typeface="Calibri"/>
                <a:cs typeface="Calibri"/>
                <a:sym typeface="Calibri"/>
              </a:rPr>
              <a:t> (roicolor) produces a binary mask that identifies every element in an input array whose intensity value either lies within a closed range or matches one of a set of discrete target values.</a:t>
            </a:r>
            <a:endParaRPr/>
          </a:p>
        </p:txBody>
      </p:sp>
      <p:sp>
        <p:nvSpPr>
          <p:cNvPr id="150" name="Google Shape;150;p7"/>
          <p:cNvSpPr txBox="1"/>
          <p:nvPr/>
        </p:nvSpPr>
        <p:spPr>
          <a:xfrm>
            <a:off x="6041139" y="2065131"/>
            <a:ext cx="3050822" cy="24622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 = roicolor(A, low, high)</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 = roicolor(A, v)</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 – logical or numeric matrix </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Low – lower bound.</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High – upper bound.</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V – numeric vector row or column..</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BW – </a:t>
            </a:r>
            <a:r>
              <a:rPr lang="en-IN" sz="1100">
                <a:solidFill>
                  <a:schemeClr val="dk1"/>
                </a:solidFill>
                <a:latin typeface="Calibri"/>
                <a:ea typeface="Calibri"/>
                <a:cs typeface="Calibri"/>
                <a:sym typeface="Calibri"/>
              </a:rPr>
              <a:t>double matrix . Same size as A.</a:t>
            </a:r>
            <a:endParaRPr/>
          </a:p>
        </p:txBody>
      </p:sp>
      <p:sp>
        <p:nvSpPr>
          <p:cNvPr id="151" name="Google Shape;151;p7"/>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8"/>
          <p:cNvSpPr/>
          <p:nvPr/>
        </p:nvSpPr>
        <p:spPr>
          <a:xfrm>
            <a:off x="496119" y="407789"/>
            <a:ext cx="1236911" cy="249882"/>
          </a:xfrm>
          <a:prstGeom prst="roundRect">
            <a:avLst>
              <a:gd fmla="val 6489"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577155" y="448270"/>
            <a:ext cx="1532037" cy="168920"/>
          </a:xfrm>
          <a:prstGeom prst="rect">
            <a:avLst/>
          </a:prstGeom>
          <a:noFill/>
          <a:ln>
            <a:noFill/>
          </a:ln>
        </p:spPr>
        <p:txBody>
          <a:bodyPr anchorCtr="0" anchor="t" bIns="0" lIns="0" spcFirstLastPara="1" rIns="0" wrap="square" tIns="0">
            <a:noAutofit/>
          </a:bodyPr>
          <a:lstStyle/>
          <a:p>
            <a:pPr indent="0" lvl="0" marL="0" marR="0" rtl="0" algn="l">
              <a:lnSpc>
                <a:spcPct val="130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58" name="Google Shape;158;p8"/>
          <p:cNvSpPr/>
          <p:nvPr/>
        </p:nvSpPr>
        <p:spPr>
          <a:xfrm>
            <a:off x="496119" y="709166"/>
            <a:ext cx="8151763" cy="431825"/>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650"/>
              <a:buFont typeface="Calibri"/>
              <a:buNone/>
            </a:pPr>
            <a:r>
              <a:t/>
            </a:r>
            <a:endParaRPr sz="2650">
              <a:solidFill>
                <a:schemeClr val="dk1"/>
              </a:solidFill>
              <a:latin typeface="Calibri"/>
              <a:ea typeface="Calibri"/>
              <a:cs typeface="Calibri"/>
              <a:sym typeface="Calibri"/>
            </a:endParaRPr>
          </a:p>
        </p:txBody>
      </p:sp>
      <p:sp>
        <p:nvSpPr>
          <p:cNvPr id="159" name="Google Shape;159;p8"/>
          <p:cNvSpPr/>
          <p:nvPr/>
        </p:nvSpPr>
        <p:spPr>
          <a:xfrm>
            <a:off x="496119" y="408310"/>
            <a:ext cx="1277764" cy="260821"/>
          </a:xfrm>
          <a:prstGeom prst="roundRect">
            <a:avLst>
              <a:gd fmla="val 6421"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579834" y="450131"/>
            <a:ext cx="1567532" cy="177180"/>
          </a:xfrm>
          <a:prstGeom prst="rect">
            <a:avLst/>
          </a:prstGeom>
          <a:noFill/>
          <a:ln>
            <a:noFill/>
          </a:ln>
        </p:spPr>
        <p:txBody>
          <a:bodyPr anchorCtr="0" anchor="t" bIns="0" lIns="0" spcFirstLastPara="1" rIns="0" wrap="square" tIns="0">
            <a:noAutofit/>
          </a:bodyPr>
          <a:lstStyle/>
          <a:p>
            <a:pPr indent="0" lvl="0" marL="0" marR="0" rtl="0" algn="l">
              <a:lnSpc>
                <a:spcPct val="132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61" name="Google Shape;161;p8"/>
          <p:cNvSpPr/>
          <p:nvPr/>
        </p:nvSpPr>
        <p:spPr>
          <a:xfrm>
            <a:off x="496119" y="724049"/>
            <a:ext cx="8151763" cy="45035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700"/>
              <a:buFont typeface="Calibri"/>
              <a:buNone/>
            </a:pPr>
            <a:r>
              <a:t/>
            </a:r>
            <a:endParaRPr sz="2700">
              <a:solidFill>
                <a:schemeClr val="dk1"/>
              </a:solidFill>
              <a:latin typeface="Calibri"/>
              <a:ea typeface="Calibri"/>
              <a:cs typeface="Calibri"/>
              <a:sym typeface="Calibri"/>
            </a:endParaRPr>
          </a:p>
        </p:txBody>
      </p:sp>
      <p:sp>
        <p:nvSpPr>
          <p:cNvPr id="162" name="Google Shape;162;p8"/>
          <p:cNvSpPr/>
          <p:nvPr/>
        </p:nvSpPr>
        <p:spPr>
          <a:xfrm>
            <a:off x="496119" y="469032"/>
            <a:ext cx="1297484" cy="266402"/>
          </a:xfrm>
          <a:prstGeom prst="roundRect">
            <a:avLst>
              <a:gd fmla="val 6386"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581174" y="511522"/>
            <a:ext cx="158457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64" name="Google Shape;164;p8"/>
          <p:cNvSpPr/>
          <p:nvPr/>
        </p:nvSpPr>
        <p:spPr>
          <a:xfrm>
            <a:off x="261503" y="136996"/>
            <a:ext cx="8151763" cy="45727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Functions:</a:t>
            </a:r>
            <a:endParaRPr sz="2750">
              <a:solidFill>
                <a:schemeClr val="dk1"/>
              </a:solidFill>
              <a:latin typeface="Calibri"/>
              <a:ea typeface="Calibri"/>
              <a:cs typeface="Calibri"/>
              <a:sym typeface="Calibri"/>
            </a:endParaRPr>
          </a:p>
        </p:txBody>
      </p:sp>
      <p:sp>
        <p:nvSpPr>
          <p:cNvPr id="165" name="Google Shape;165;p8"/>
          <p:cNvSpPr/>
          <p:nvPr/>
        </p:nvSpPr>
        <p:spPr>
          <a:xfrm>
            <a:off x="956816" y="4284687"/>
            <a:ext cx="8006507"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cxnSp>
        <p:nvCxnSpPr>
          <p:cNvPr id="166" name="Google Shape;166;p8"/>
          <p:cNvCxnSpPr/>
          <p:nvPr/>
        </p:nvCxnSpPr>
        <p:spPr>
          <a:xfrm>
            <a:off x="261503" y="594270"/>
            <a:ext cx="8629834" cy="0"/>
          </a:xfrm>
          <a:prstGeom prst="straightConnector1">
            <a:avLst/>
          </a:prstGeom>
          <a:noFill/>
          <a:ln cap="flat" cmpd="sng" w="9525">
            <a:solidFill>
              <a:schemeClr val="accent1"/>
            </a:solidFill>
            <a:prstDash val="solid"/>
            <a:miter lim="8000"/>
            <a:headEnd len="sm" w="sm" type="none"/>
            <a:tailEnd len="sm" w="sm" type="none"/>
          </a:ln>
        </p:spPr>
      </p:cxnSp>
      <p:cxnSp>
        <p:nvCxnSpPr>
          <p:cNvPr id="167" name="Google Shape;167;p8"/>
          <p:cNvCxnSpPr/>
          <p:nvPr/>
        </p:nvCxnSpPr>
        <p:spPr>
          <a:xfrm>
            <a:off x="3206259" y="594270"/>
            <a:ext cx="0" cy="4463063"/>
          </a:xfrm>
          <a:prstGeom prst="straightConnector1">
            <a:avLst/>
          </a:prstGeom>
          <a:noFill/>
          <a:ln cap="flat" cmpd="sng" w="9525">
            <a:solidFill>
              <a:schemeClr val="accent1"/>
            </a:solidFill>
            <a:prstDash val="solid"/>
            <a:miter lim="8000"/>
            <a:headEnd len="sm" w="sm" type="none"/>
            <a:tailEnd len="sm" w="sm" type="none"/>
          </a:ln>
        </p:spPr>
      </p:cxnSp>
      <p:cxnSp>
        <p:nvCxnSpPr>
          <p:cNvPr id="168" name="Google Shape;168;p8"/>
          <p:cNvCxnSpPr/>
          <p:nvPr/>
        </p:nvCxnSpPr>
        <p:spPr>
          <a:xfrm>
            <a:off x="5946240" y="594270"/>
            <a:ext cx="0" cy="4463063"/>
          </a:xfrm>
          <a:prstGeom prst="straightConnector1">
            <a:avLst/>
          </a:prstGeom>
          <a:noFill/>
          <a:ln cap="flat" cmpd="sng" w="9525">
            <a:solidFill>
              <a:schemeClr val="accent1"/>
            </a:solidFill>
            <a:prstDash val="solid"/>
            <a:miter lim="8000"/>
            <a:headEnd len="sm" w="sm" type="none"/>
            <a:tailEnd len="sm" w="sm" type="none"/>
          </a:ln>
        </p:spPr>
      </p:cxnSp>
      <p:sp>
        <p:nvSpPr>
          <p:cNvPr id="169" name="Google Shape;169;p8"/>
          <p:cNvSpPr txBox="1"/>
          <p:nvPr/>
        </p:nvSpPr>
        <p:spPr>
          <a:xfrm>
            <a:off x="65421" y="718393"/>
            <a:ext cx="3088177"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10.</a:t>
            </a:r>
            <a:r>
              <a:rPr b="1" lang="en-IN" sz="1100">
                <a:solidFill>
                  <a:schemeClr val="dk1"/>
                </a:solidFill>
                <a:latin typeface="Calibri"/>
                <a:ea typeface="Calibri"/>
                <a:cs typeface="Calibri"/>
                <a:sym typeface="Calibri"/>
              </a:rPr>
              <a:t>graysclice()</a:t>
            </a:r>
            <a:r>
              <a:rPr lang="en-IN" sz="1100">
                <a:solidFill>
                  <a:schemeClr val="dk1"/>
                </a:solidFill>
                <a:latin typeface="Calibri"/>
                <a:ea typeface="Calibri"/>
                <a:cs typeface="Calibri"/>
                <a:sym typeface="Calibri"/>
              </a:rPr>
              <a:t> -  partitions the intensity range of a grayscale image into a set of </a:t>
            </a:r>
            <a:r>
              <a:rPr b="1" lang="en-IN" sz="1100">
                <a:solidFill>
                  <a:schemeClr val="dk1"/>
                </a:solidFill>
                <a:latin typeface="Calibri"/>
                <a:ea typeface="Calibri"/>
                <a:cs typeface="Calibri"/>
                <a:sym typeface="Calibri"/>
              </a:rPr>
              <a:t>intervals</a:t>
            </a:r>
            <a:r>
              <a:rPr lang="en-IN" sz="1100">
                <a:solidFill>
                  <a:schemeClr val="dk1"/>
                </a:solidFill>
                <a:latin typeface="Calibri"/>
                <a:ea typeface="Calibri"/>
                <a:cs typeface="Calibri"/>
                <a:sym typeface="Calibri"/>
              </a:rPr>
              <a:t> (or </a:t>
            </a:r>
            <a:r>
              <a:rPr b="1" lang="en-IN" sz="1100">
                <a:solidFill>
                  <a:schemeClr val="dk1"/>
                </a:solidFill>
                <a:latin typeface="Calibri"/>
                <a:ea typeface="Calibri"/>
                <a:cs typeface="Calibri"/>
                <a:sym typeface="Calibri"/>
              </a:rPr>
              <a:t>levels</a:t>
            </a:r>
            <a:r>
              <a:rPr lang="en-IN" sz="1100">
                <a:solidFill>
                  <a:schemeClr val="dk1"/>
                </a:solidFill>
                <a:latin typeface="Calibri"/>
                <a:ea typeface="Calibri"/>
                <a:cs typeface="Calibri"/>
                <a:sym typeface="Calibri"/>
              </a:rPr>
              <a:t>) and produces a labeled image in which each pixel is replaced by the index of the interval it falls into.</a:t>
            </a:r>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Scalar input n</a:t>
            </a:r>
            <a:r>
              <a:rPr lang="en-IN" sz="1100">
                <a:solidFill>
                  <a:schemeClr val="dk1"/>
                </a:solidFill>
                <a:latin typeface="Calibri"/>
                <a:ea typeface="Calibri"/>
                <a:cs typeface="Calibri"/>
                <a:sym typeface="Calibri"/>
              </a:rPr>
              <a:t> → divides the range into n equally spaced levels.</a:t>
            </a:r>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Vector input v</a:t>
            </a:r>
            <a:r>
              <a:rPr lang="en-IN" sz="1100">
                <a:solidFill>
                  <a:schemeClr val="dk1"/>
                </a:solidFill>
                <a:latin typeface="Calibri"/>
                <a:ea typeface="Calibri"/>
                <a:cs typeface="Calibri"/>
                <a:sym typeface="Calibri"/>
              </a:rPr>
              <a:t> → uses the provided thresholds to define irregular intervals.</a:t>
            </a:r>
            <a:endParaRPr/>
          </a:p>
        </p:txBody>
      </p:sp>
      <p:sp>
        <p:nvSpPr>
          <p:cNvPr id="170" name="Google Shape;170;p8"/>
          <p:cNvSpPr txBox="1"/>
          <p:nvPr/>
        </p:nvSpPr>
        <p:spPr>
          <a:xfrm>
            <a:off x="166172" y="1925740"/>
            <a:ext cx="2731155" cy="29700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 = grayslice(I);</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 = grayslice(I,n);</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I – numeric matrix.</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 – integer scaler or vector (default 10)</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E –uint8 or double labled image.</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71" name="Google Shape;171;p8"/>
          <p:cNvSpPr txBox="1"/>
          <p:nvPr/>
        </p:nvSpPr>
        <p:spPr>
          <a:xfrm>
            <a:off x="3229839" y="736372"/>
            <a:ext cx="2731158"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11.</a:t>
            </a:r>
            <a:r>
              <a:rPr b="1" lang="en-IN" sz="1100">
                <a:solidFill>
                  <a:schemeClr val="dk1"/>
                </a:solidFill>
                <a:latin typeface="Calibri"/>
                <a:ea typeface="Calibri"/>
                <a:cs typeface="Calibri"/>
                <a:sym typeface="Calibri"/>
              </a:rPr>
              <a:t>fftconv2()</a:t>
            </a:r>
            <a:r>
              <a:rPr lang="en-IN" sz="1100">
                <a:solidFill>
                  <a:schemeClr val="dk1"/>
                </a:solidFill>
                <a:latin typeface="Calibri"/>
                <a:ea typeface="Calibri"/>
                <a:cs typeface="Calibri"/>
                <a:sym typeface="Calibri"/>
              </a:rPr>
              <a:t> - performs </a:t>
            </a:r>
            <a:r>
              <a:rPr b="1" lang="en-IN" sz="1100">
                <a:solidFill>
                  <a:schemeClr val="dk1"/>
                </a:solidFill>
                <a:latin typeface="Calibri"/>
                <a:ea typeface="Calibri"/>
                <a:cs typeface="Calibri"/>
                <a:sym typeface="Calibri"/>
              </a:rPr>
              <a:t>2-D convolution</a:t>
            </a:r>
            <a:r>
              <a:rPr lang="en-IN" sz="1100">
                <a:solidFill>
                  <a:schemeClr val="dk1"/>
                </a:solidFill>
                <a:latin typeface="Calibri"/>
                <a:ea typeface="Calibri"/>
                <a:cs typeface="Calibri"/>
                <a:sym typeface="Calibri"/>
              </a:rPr>
              <a:t> using the Fast Fourier Transform (FFT). The convolution is computed in the frequency domain, which is significantly faster than spatial convolution for large kernels</a:t>
            </a:r>
            <a:endParaRPr/>
          </a:p>
        </p:txBody>
      </p:sp>
      <p:sp>
        <p:nvSpPr>
          <p:cNvPr id="172" name="Google Shape;172;p8"/>
          <p:cNvSpPr txBox="1"/>
          <p:nvPr/>
        </p:nvSpPr>
        <p:spPr>
          <a:xfrm>
            <a:off x="3311582" y="2156564"/>
            <a:ext cx="2327363" cy="29700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 fftconv2(a, b)</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 fftconv2(a, b, shape)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 fftconv2(v1, v2, a)</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 fftconv2(v1, v2, a, shape)</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a,b – numeric or logical matrices.</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V1,v2 – numeric vectors.</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Shape – for same size output ( default :”full”)</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–doubles matrix.</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73" name="Google Shape;173;p8"/>
          <p:cNvSpPr txBox="1"/>
          <p:nvPr/>
        </p:nvSpPr>
        <p:spPr>
          <a:xfrm>
            <a:off x="6089203" y="817744"/>
            <a:ext cx="2731158" cy="12772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12.</a:t>
            </a:r>
            <a:r>
              <a:rPr b="1" lang="en-IN" sz="1100">
                <a:solidFill>
                  <a:schemeClr val="dk1"/>
                </a:solidFill>
                <a:latin typeface="Calibri"/>
                <a:ea typeface="Calibri"/>
                <a:cs typeface="Calibri"/>
                <a:sym typeface="Calibri"/>
              </a:rPr>
              <a:t>otsuthresh()</a:t>
            </a:r>
            <a:r>
              <a:rPr lang="en-IN" sz="1100">
                <a:solidFill>
                  <a:schemeClr val="dk1"/>
                </a:solidFill>
                <a:latin typeface="Calibri"/>
                <a:ea typeface="Calibri"/>
                <a:cs typeface="Calibri"/>
                <a:sym typeface="Calibri"/>
              </a:rPr>
              <a:t> - computes the </a:t>
            </a:r>
            <a:r>
              <a:rPr b="1" lang="en-IN" sz="1100">
                <a:solidFill>
                  <a:schemeClr val="dk1"/>
                </a:solidFill>
                <a:latin typeface="Calibri"/>
                <a:ea typeface="Calibri"/>
                <a:cs typeface="Calibri"/>
                <a:sym typeface="Calibri"/>
              </a:rPr>
              <a:t>global threshold</a:t>
            </a:r>
            <a:r>
              <a:rPr lang="en-IN" sz="1100">
                <a:solidFill>
                  <a:schemeClr val="dk1"/>
                </a:solidFill>
                <a:latin typeface="Calibri"/>
                <a:ea typeface="Calibri"/>
                <a:cs typeface="Calibri"/>
                <a:sym typeface="Calibri"/>
              </a:rPr>
              <a:t> of a histogram using </a:t>
            </a:r>
            <a:r>
              <a:rPr b="1" lang="en-IN" sz="1100">
                <a:solidFill>
                  <a:schemeClr val="dk1"/>
                </a:solidFill>
                <a:latin typeface="Calibri"/>
                <a:ea typeface="Calibri"/>
                <a:cs typeface="Calibri"/>
                <a:sym typeface="Calibri"/>
              </a:rPr>
              <a:t>Otsu's thresholding method</a:t>
            </a:r>
            <a:r>
              <a:rPr lang="en-IN" sz="1100">
                <a:solidFill>
                  <a:schemeClr val="dk1"/>
                </a:solidFill>
                <a:latin typeface="Calibri"/>
                <a:ea typeface="Calibri"/>
                <a:cs typeface="Calibri"/>
                <a:sym typeface="Calibri"/>
              </a:rPr>
              <a:t>. The algorithm determines the threshold that maximizes the </a:t>
            </a:r>
            <a:r>
              <a:rPr b="1" lang="en-IN" sz="1100">
                <a:solidFill>
                  <a:schemeClr val="dk1"/>
                </a:solidFill>
                <a:latin typeface="Calibri"/>
                <a:ea typeface="Calibri"/>
                <a:cs typeface="Calibri"/>
                <a:sym typeface="Calibri"/>
              </a:rPr>
              <a:t>between-class variance</a:t>
            </a:r>
            <a:r>
              <a:rPr lang="en-IN" sz="1100">
                <a:solidFill>
                  <a:schemeClr val="dk1"/>
                </a:solidFill>
                <a:latin typeface="Calibri"/>
                <a:ea typeface="Calibri"/>
                <a:cs typeface="Calibri"/>
                <a:sym typeface="Calibri"/>
              </a:rPr>
              <a:t>, thereby separating the histogram into two classes with maximum discrimination.</a:t>
            </a:r>
            <a:endParaRPr/>
          </a:p>
        </p:txBody>
      </p:sp>
      <p:sp>
        <p:nvSpPr>
          <p:cNvPr id="174" name="Google Shape;174;p8"/>
          <p:cNvSpPr txBox="1"/>
          <p:nvPr/>
        </p:nvSpPr>
        <p:spPr>
          <a:xfrm>
            <a:off x="6253536" y="2266292"/>
            <a:ext cx="2327363"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T = otsuthresh(hist)</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hist -  numeric vector – histogram.</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X –normalised otsu threshold between 0 and 1.</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75" name="Google Shape;175;p8"/>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9"/>
          <p:cNvSpPr/>
          <p:nvPr/>
        </p:nvSpPr>
        <p:spPr>
          <a:xfrm>
            <a:off x="496119" y="407789"/>
            <a:ext cx="1236911" cy="249882"/>
          </a:xfrm>
          <a:prstGeom prst="roundRect">
            <a:avLst>
              <a:gd fmla="val 6489"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p:nvPr/>
        </p:nvSpPr>
        <p:spPr>
          <a:xfrm>
            <a:off x="577155" y="448270"/>
            <a:ext cx="1532037" cy="168920"/>
          </a:xfrm>
          <a:prstGeom prst="rect">
            <a:avLst/>
          </a:prstGeom>
          <a:noFill/>
          <a:ln>
            <a:noFill/>
          </a:ln>
        </p:spPr>
        <p:txBody>
          <a:bodyPr anchorCtr="0" anchor="t" bIns="0" lIns="0" spcFirstLastPara="1" rIns="0" wrap="square" tIns="0">
            <a:noAutofit/>
          </a:bodyPr>
          <a:lstStyle/>
          <a:p>
            <a:pPr indent="0" lvl="0" marL="0" marR="0" rtl="0" algn="l">
              <a:lnSpc>
                <a:spcPct val="130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82" name="Google Shape;182;p9"/>
          <p:cNvSpPr/>
          <p:nvPr/>
        </p:nvSpPr>
        <p:spPr>
          <a:xfrm>
            <a:off x="496119" y="709166"/>
            <a:ext cx="8151763" cy="431825"/>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650"/>
              <a:buFont typeface="Calibri"/>
              <a:buNone/>
            </a:pPr>
            <a:r>
              <a:t/>
            </a:r>
            <a:endParaRPr sz="2650">
              <a:solidFill>
                <a:schemeClr val="dk1"/>
              </a:solidFill>
              <a:latin typeface="Calibri"/>
              <a:ea typeface="Calibri"/>
              <a:cs typeface="Calibri"/>
              <a:sym typeface="Calibri"/>
            </a:endParaRPr>
          </a:p>
        </p:txBody>
      </p:sp>
      <p:sp>
        <p:nvSpPr>
          <p:cNvPr id="183" name="Google Shape;183;p9"/>
          <p:cNvSpPr/>
          <p:nvPr/>
        </p:nvSpPr>
        <p:spPr>
          <a:xfrm>
            <a:off x="496119" y="408310"/>
            <a:ext cx="1277764" cy="260821"/>
          </a:xfrm>
          <a:prstGeom prst="roundRect">
            <a:avLst>
              <a:gd fmla="val 6421"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579834" y="450131"/>
            <a:ext cx="1567532" cy="177180"/>
          </a:xfrm>
          <a:prstGeom prst="rect">
            <a:avLst/>
          </a:prstGeom>
          <a:noFill/>
          <a:ln>
            <a:noFill/>
          </a:ln>
        </p:spPr>
        <p:txBody>
          <a:bodyPr anchorCtr="0" anchor="t" bIns="0" lIns="0" spcFirstLastPara="1" rIns="0" wrap="square" tIns="0">
            <a:noAutofit/>
          </a:bodyPr>
          <a:lstStyle/>
          <a:p>
            <a:pPr indent="0" lvl="0" marL="0" marR="0" rtl="0" algn="l">
              <a:lnSpc>
                <a:spcPct val="132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85" name="Google Shape;185;p9"/>
          <p:cNvSpPr/>
          <p:nvPr/>
        </p:nvSpPr>
        <p:spPr>
          <a:xfrm>
            <a:off x="496119" y="724049"/>
            <a:ext cx="8151763" cy="45035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chemeClr val="dk1"/>
              </a:buClr>
              <a:buSzPts val="2700"/>
              <a:buFont typeface="Calibri"/>
              <a:buNone/>
            </a:pPr>
            <a:r>
              <a:t/>
            </a:r>
            <a:endParaRPr sz="2700">
              <a:solidFill>
                <a:schemeClr val="dk1"/>
              </a:solidFill>
              <a:latin typeface="Calibri"/>
              <a:ea typeface="Calibri"/>
              <a:cs typeface="Calibri"/>
              <a:sym typeface="Calibri"/>
            </a:endParaRPr>
          </a:p>
        </p:txBody>
      </p:sp>
      <p:sp>
        <p:nvSpPr>
          <p:cNvPr id="186" name="Google Shape;186;p9"/>
          <p:cNvSpPr/>
          <p:nvPr/>
        </p:nvSpPr>
        <p:spPr>
          <a:xfrm>
            <a:off x="496119" y="469032"/>
            <a:ext cx="1297484" cy="266402"/>
          </a:xfrm>
          <a:prstGeom prst="roundRect">
            <a:avLst>
              <a:gd fmla="val 6386" name="adj"/>
            </a:avLst>
          </a:prstGeom>
          <a:noFill/>
          <a:ln>
            <a:noFill/>
          </a:ln>
          <a:effectLst>
            <a:outerShdw blurRad="101600" rotWithShape="0" algn="bl" dir="16200000" dist="50800">
              <a:srgbClr val="403CCF"/>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581174" y="511522"/>
            <a:ext cx="1584573" cy="181421"/>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850"/>
              <a:buFont typeface="Calibri"/>
              <a:buNone/>
            </a:pPr>
            <a:r>
              <a:t/>
            </a:r>
            <a:endParaRPr sz="850">
              <a:solidFill>
                <a:schemeClr val="dk1"/>
              </a:solidFill>
              <a:latin typeface="Calibri"/>
              <a:ea typeface="Calibri"/>
              <a:cs typeface="Calibri"/>
              <a:sym typeface="Calibri"/>
            </a:endParaRPr>
          </a:p>
        </p:txBody>
      </p:sp>
      <p:sp>
        <p:nvSpPr>
          <p:cNvPr id="188" name="Google Shape;188;p9"/>
          <p:cNvSpPr/>
          <p:nvPr/>
        </p:nvSpPr>
        <p:spPr>
          <a:xfrm>
            <a:off x="261503" y="136996"/>
            <a:ext cx="8151763" cy="457274"/>
          </a:xfrm>
          <a:prstGeom prst="rect">
            <a:avLst/>
          </a:prstGeom>
          <a:noFill/>
          <a:ln>
            <a:noFill/>
          </a:ln>
        </p:spPr>
        <p:txBody>
          <a:bodyPr anchorCtr="0" anchor="t" bIns="0" lIns="0" spcFirstLastPara="1" rIns="0" wrap="square" tIns="0">
            <a:noAutofit/>
          </a:bodyPr>
          <a:lstStyle/>
          <a:p>
            <a:pPr indent="0" lvl="0" marL="0" marR="0" rtl="0" algn="l">
              <a:lnSpc>
                <a:spcPct val="104000"/>
              </a:lnSpc>
              <a:spcBef>
                <a:spcPts val="0"/>
              </a:spcBef>
              <a:spcAft>
                <a:spcPts val="0"/>
              </a:spcAft>
              <a:buClr>
                <a:srgbClr val="403CCF"/>
              </a:buClr>
              <a:buSzPts val="2750"/>
              <a:buFont typeface="Libre Baskerville"/>
              <a:buNone/>
            </a:pPr>
            <a:r>
              <a:rPr lang="en-IN" sz="2750">
                <a:solidFill>
                  <a:srgbClr val="403CCF"/>
                </a:solidFill>
                <a:latin typeface="Libre Baskerville"/>
                <a:ea typeface="Libre Baskerville"/>
                <a:cs typeface="Libre Baskerville"/>
                <a:sym typeface="Libre Baskerville"/>
              </a:rPr>
              <a:t>Functions:</a:t>
            </a:r>
            <a:endParaRPr sz="2750">
              <a:solidFill>
                <a:schemeClr val="dk1"/>
              </a:solidFill>
              <a:latin typeface="Calibri"/>
              <a:ea typeface="Calibri"/>
              <a:cs typeface="Calibri"/>
              <a:sym typeface="Calibri"/>
            </a:endParaRPr>
          </a:p>
        </p:txBody>
      </p:sp>
      <p:sp>
        <p:nvSpPr>
          <p:cNvPr id="189" name="Google Shape;189;p9"/>
          <p:cNvSpPr/>
          <p:nvPr/>
        </p:nvSpPr>
        <p:spPr>
          <a:xfrm>
            <a:off x="956816" y="4284687"/>
            <a:ext cx="8006507" cy="226814"/>
          </a:xfrm>
          <a:prstGeom prst="rect">
            <a:avLst/>
          </a:prstGeom>
          <a:noFill/>
          <a:ln>
            <a:noFill/>
          </a:ln>
        </p:spPr>
        <p:txBody>
          <a:bodyPr anchorCtr="0" anchor="t" bIns="0" lIns="0" spcFirstLastPara="1" rIns="0" wrap="square" tIns="0">
            <a:noAutofit/>
          </a:bodyPr>
          <a:lstStyle/>
          <a:p>
            <a:pPr indent="0" lvl="0" marL="0" marR="0" rtl="0" algn="l">
              <a:lnSpc>
                <a:spcPct val="133000"/>
              </a:lnSpc>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cxnSp>
        <p:nvCxnSpPr>
          <p:cNvPr id="190" name="Google Shape;190;p9"/>
          <p:cNvCxnSpPr/>
          <p:nvPr/>
        </p:nvCxnSpPr>
        <p:spPr>
          <a:xfrm>
            <a:off x="261503" y="594270"/>
            <a:ext cx="8629834" cy="0"/>
          </a:xfrm>
          <a:prstGeom prst="straightConnector1">
            <a:avLst/>
          </a:prstGeom>
          <a:noFill/>
          <a:ln cap="flat" cmpd="sng" w="9525">
            <a:solidFill>
              <a:schemeClr val="accent1"/>
            </a:solidFill>
            <a:prstDash val="solid"/>
            <a:miter lim="8000"/>
            <a:headEnd len="sm" w="sm" type="none"/>
            <a:tailEnd len="sm" w="sm" type="none"/>
          </a:ln>
        </p:spPr>
      </p:cxnSp>
      <p:cxnSp>
        <p:nvCxnSpPr>
          <p:cNvPr id="191" name="Google Shape;191;p9"/>
          <p:cNvCxnSpPr/>
          <p:nvPr/>
        </p:nvCxnSpPr>
        <p:spPr>
          <a:xfrm>
            <a:off x="3206259" y="594270"/>
            <a:ext cx="0" cy="4463063"/>
          </a:xfrm>
          <a:prstGeom prst="straightConnector1">
            <a:avLst/>
          </a:prstGeom>
          <a:noFill/>
          <a:ln cap="flat" cmpd="sng" w="9525">
            <a:solidFill>
              <a:schemeClr val="accent1"/>
            </a:solidFill>
            <a:prstDash val="solid"/>
            <a:miter lim="8000"/>
            <a:headEnd len="sm" w="sm" type="none"/>
            <a:tailEnd len="sm" w="sm" type="none"/>
          </a:ln>
        </p:spPr>
      </p:cxnSp>
      <p:cxnSp>
        <p:nvCxnSpPr>
          <p:cNvPr id="192" name="Google Shape;192;p9"/>
          <p:cNvCxnSpPr/>
          <p:nvPr/>
        </p:nvCxnSpPr>
        <p:spPr>
          <a:xfrm>
            <a:off x="6409536" y="594270"/>
            <a:ext cx="0" cy="4463063"/>
          </a:xfrm>
          <a:prstGeom prst="straightConnector1">
            <a:avLst/>
          </a:prstGeom>
          <a:noFill/>
          <a:ln cap="flat" cmpd="sng" w="9525">
            <a:solidFill>
              <a:schemeClr val="accent1"/>
            </a:solidFill>
            <a:prstDash val="solid"/>
            <a:miter lim="8000"/>
            <a:headEnd len="sm" w="sm" type="none"/>
            <a:tailEnd len="sm" w="sm" type="none"/>
          </a:ln>
        </p:spPr>
      </p:cxnSp>
      <p:sp>
        <p:nvSpPr>
          <p:cNvPr id="193" name="Google Shape;193;p9"/>
          <p:cNvSpPr txBox="1"/>
          <p:nvPr/>
        </p:nvSpPr>
        <p:spPr>
          <a:xfrm>
            <a:off x="156419" y="735434"/>
            <a:ext cx="3088177"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13.</a:t>
            </a:r>
            <a:r>
              <a:rPr b="1" lang="en-IN" sz="1100">
                <a:solidFill>
                  <a:schemeClr val="dk1"/>
                </a:solidFill>
                <a:latin typeface="Calibri"/>
                <a:ea typeface="Calibri"/>
                <a:cs typeface="Calibri"/>
                <a:sym typeface="Calibri"/>
              </a:rPr>
              <a:t>wavelength2rgb</a:t>
            </a:r>
            <a:r>
              <a:rPr lang="en-IN" sz="1100">
                <a:solidFill>
                  <a:schemeClr val="dk1"/>
                </a:solidFill>
                <a:latin typeface="Calibri"/>
                <a:ea typeface="Calibri"/>
                <a:cs typeface="Calibri"/>
                <a:sym typeface="Calibri"/>
              </a:rPr>
              <a:t> -  wavelength2rgb converts one or more </a:t>
            </a:r>
            <a:r>
              <a:rPr b="1" lang="en-IN" sz="1100">
                <a:solidFill>
                  <a:schemeClr val="dk1"/>
                </a:solidFill>
                <a:latin typeface="Calibri"/>
                <a:ea typeface="Calibri"/>
                <a:cs typeface="Calibri"/>
                <a:sym typeface="Calibri"/>
              </a:rPr>
              <a:t>visible light wavelengths</a:t>
            </a:r>
            <a:r>
              <a:rPr lang="en-IN" sz="1100">
                <a:solidFill>
                  <a:schemeClr val="dk1"/>
                </a:solidFill>
                <a:latin typeface="Calibri"/>
                <a:ea typeface="Calibri"/>
                <a:cs typeface="Calibri"/>
                <a:sym typeface="Calibri"/>
              </a:rPr>
              <a:t> (measured in nanometers) into their corresponding </a:t>
            </a:r>
            <a:r>
              <a:rPr b="1" lang="en-IN" sz="1100">
                <a:solidFill>
                  <a:schemeClr val="dk1"/>
                </a:solidFill>
                <a:latin typeface="Calibri"/>
                <a:ea typeface="Calibri"/>
                <a:cs typeface="Calibri"/>
                <a:sym typeface="Calibri"/>
              </a:rPr>
              <a:t>RGB colour representation</a:t>
            </a:r>
            <a:endParaRPr sz="1100">
              <a:solidFill>
                <a:schemeClr val="dk1"/>
              </a:solidFill>
              <a:latin typeface="Calibri"/>
              <a:ea typeface="Calibri"/>
              <a:cs typeface="Calibri"/>
              <a:sym typeface="Calibri"/>
            </a:endParaRPr>
          </a:p>
        </p:txBody>
      </p:sp>
      <p:sp>
        <p:nvSpPr>
          <p:cNvPr id="194" name="Google Shape;194;p9"/>
          <p:cNvSpPr txBox="1"/>
          <p:nvPr/>
        </p:nvSpPr>
        <p:spPr>
          <a:xfrm>
            <a:off x="52039" y="1982820"/>
            <a:ext cx="3489735" cy="33085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rgb = wavelength2rgb(wavelength)</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rgb = wavelength2rgb(wavelength, out_class)</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rgb = wavelength2rgb(wavelength, out_class, gamma)</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where,</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wavelength – numeric array in nano meters.</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Out_class – double,uint8,uint16 datatypes.</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Gamma – scalar numeric. Gamma correction factor. </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rgb– numeric array rgb representation of input wavelengths</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95" name="Google Shape;195;p9"/>
          <p:cNvSpPr txBox="1"/>
          <p:nvPr/>
        </p:nvSpPr>
        <p:spPr>
          <a:xfrm>
            <a:off x="3206259" y="768012"/>
            <a:ext cx="2731158"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100">
                <a:solidFill>
                  <a:schemeClr val="dk1"/>
                </a:solidFill>
                <a:latin typeface="Calibri"/>
                <a:ea typeface="Calibri"/>
                <a:cs typeface="Calibri"/>
                <a:sym typeface="Calibri"/>
              </a:rPr>
              <a:t>14.</a:t>
            </a:r>
            <a:r>
              <a:rPr b="1" lang="en-IN" sz="1100">
                <a:solidFill>
                  <a:schemeClr val="dk1"/>
                </a:solidFill>
                <a:latin typeface="Calibri"/>
                <a:ea typeface="Calibri"/>
                <a:cs typeface="Calibri"/>
                <a:sym typeface="Calibri"/>
              </a:rPr>
              <a:t>bwmorph()</a:t>
            </a:r>
            <a:r>
              <a:rPr lang="en-IN" sz="1100">
                <a:solidFill>
                  <a:schemeClr val="dk1"/>
                </a:solidFill>
                <a:latin typeface="Calibri"/>
                <a:ea typeface="Calibri"/>
                <a:cs typeface="Calibri"/>
                <a:sym typeface="Calibri"/>
              </a:rPr>
              <a:t> - Apply a named morphological transform to a binary image, n times (or until convergence with n = %inf)</a:t>
            </a:r>
            <a:endParaRPr/>
          </a:p>
        </p:txBody>
      </p:sp>
      <p:sp>
        <p:nvSpPr>
          <p:cNvPr id="196" name="Google Shape;196;p9"/>
          <p:cNvSpPr txBox="1"/>
          <p:nvPr/>
        </p:nvSpPr>
        <p:spPr>
          <a:xfrm>
            <a:off x="3311582" y="2156564"/>
            <a:ext cx="2327363" cy="26314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N" sz="1100">
                <a:solidFill>
                  <a:schemeClr val="dk1"/>
                </a:solidFill>
                <a:latin typeface="Calibri"/>
                <a:ea typeface="Calibri"/>
                <a:cs typeface="Calibri"/>
                <a:sym typeface="Calibri"/>
              </a:rPr>
              <a:t>Calling Sequence: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bw2 = bwmorph(bw, operation)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bw2 = bwmorph(bw, operation, n)</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whre,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 bw – input binary image.</a:t>
            </a:r>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Operation name – like erode,dialate,thin,tophat,bothat etc.</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N –no of iterations.</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Output:</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rPr lang="en-IN" sz="1100">
                <a:solidFill>
                  <a:schemeClr val="dk1"/>
                </a:solidFill>
                <a:latin typeface="Calibri"/>
                <a:ea typeface="Calibri"/>
                <a:cs typeface="Calibri"/>
                <a:sym typeface="Calibri"/>
              </a:rPr>
              <a:t>bw2 –Boolean matrix.</a:t>
            </a:r>
            <a:endParaRPr/>
          </a:p>
          <a:p>
            <a:pPr indent="0" lvl="0" marL="0" marR="0" rtl="0" algn="l">
              <a:spcBef>
                <a:spcPts val="0"/>
              </a:spcBef>
              <a:spcAft>
                <a:spcPts val="0"/>
              </a:spcAft>
              <a:buNone/>
            </a:pPr>
            <a:r>
              <a:t/>
            </a:r>
            <a:endParaRPr b="1" sz="1100">
              <a:solidFill>
                <a:schemeClr val="dk1"/>
              </a:solidFill>
              <a:latin typeface="Calibri"/>
              <a:ea typeface="Calibri"/>
              <a:cs typeface="Calibri"/>
              <a:sym typeface="Calibri"/>
            </a:endParaRPr>
          </a:p>
        </p:txBody>
      </p:sp>
      <p:sp>
        <p:nvSpPr>
          <p:cNvPr id="197" name="Google Shape;197;p9"/>
          <p:cNvSpPr/>
          <p:nvPr/>
        </p:nvSpPr>
        <p:spPr>
          <a:xfrm>
            <a:off x="7821168" y="4700512"/>
            <a:ext cx="1322832" cy="442987"/>
          </a:xfrm>
          <a:prstGeom prst="ellipse">
            <a:avLst/>
          </a:prstGeom>
          <a:solidFill>
            <a:schemeClr val="l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highlight>
                <a:srgbClr val="FFFF00"/>
              </a:highlight>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2026-07-07T10:06:56Z</dcterms:created>
  <dc:creator>Arjun E Naik</dc:creator>
</cp:coreProperties>
</file>