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5143500" cy="9144000"/>
  <p:embeddedFontLst>
    <p:embeddedFont>
      <p:font typeface="Besley"/>
      <p:regular r:id="rId20"/>
      <p:bold r:id="rId21"/>
      <p:italic r:id="rId22"/>
      <p:boldItalic r:id="rId23"/>
    </p:embeddedFont>
    <p:embeddedFont>
      <p:font typeface="Space Grotesk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jWJ9x58umKd2FOfXq/FTPgIjMi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esley-regular.fntdata"/><Relationship Id="rId22" Type="http://schemas.openxmlformats.org/officeDocument/2006/relationships/font" Target="fonts/Besley-italic.fntdata"/><Relationship Id="rId21" Type="http://schemas.openxmlformats.org/officeDocument/2006/relationships/font" Target="fonts/Besley-bold.fntdata"/><Relationship Id="rId24" Type="http://schemas.openxmlformats.org/officeDocument/2006/relationships/font" Target="fonts/SpaceGrotesk-regular.fntdata"/><Relationship Id="rId23" Type="http://schemas.openxmlformats.org/officeDocument/2006/relationships/font" Target="fonts/Besley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font" Target="fonts/SpaceGrotesk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9.png"/><Relationship Id="rId5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1195388" y="1404938"/>
            <a:ext cx="67532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54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20"/>
              <a:buFont typeface="Besley"/>
              <a:buNone/>
            </a:pPr>
            <a:r>
              <a:rPr b="0" i="0" lang="en-US" sz="3420" u="none" cap="none" strike="noStrike">
                <a:solidFill>
                  <a:srgbClr val="000000"/>
                </a:solidFill>
                <a:latin typeface="Besley"/>
                <a:ea typeface="Besley"/>
                <a:cs typeface="Besley"/>
                <a:sym typeface="Besley"/>
              </a:rPr>
              <a:t>SCILAB CASE STUDIES</a:t>
            </a:r>
            <a:endParaRPr b="0" i="0" sz="34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595313" y="2947988"/>
            <a:ext cx="79629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24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0"/>
              <a:buFont typeface="Besley"/>
              <a:buNone/>
            </a:pPr>
            <a:r>
              <a:rPr b="0" i="0" lang="en-US" sz="1140" u="none" cap="none" strike="noStrike">
                <a:solidFill>
                  <a:srgbClr val="000000"/>
                </a:solidFill>
                <a:latin typeface="Besley"/>
                <a:ea typeface="Besley"/>
                <a:cs typeface="Besley"/>
                <a:sym typeface="Besley"/>
              </a:rPr>
              <a:t>AASHWIN VAIDYA</a:t>
            </a:r>
            <a:endParaRPr b="0" i="0" sz="11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624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0"/>
              <a:buFont typeface="Besley"/>
              <a:buNone/>
            </a:pPr>
            <a:r>
              <a:rPr b="0" i="0" lang="en-US" sz="1140" u="none" cap="none" strike="noStrike">
                <a:solidFill>
                  <a:srgbClr val="000000"/>
                </a:solidFill>
                <a:latin typeface="Besley"/>
                <a:ea typeface="Besley"/>
                <a:cs typeface="Besley"/>
                <a:sym typeface="Besley"/>
              </a:rPr>
              <a:t>B.E, ELECTRONICS &amp; TELECOMMUNICATION IET DAVV, INDORE, MADHYA PRADESH</a:t>
            </a:r>
            <a:endParaRPr b="0" i="0" sz="11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624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0"/>
              <a:buFont typeface="Besley"/>
              <a:buNone/>
            </a:pPr>
            <a:r>
              <a:rPr b="0" i="0" lang="en-US" sz="1140" u="none" cap="none" strike="noStrike">
                <a:solidFill>
                  <a:srgbClr val="000000"/>
                </a:solidFill>
                <a:latin typeface="Besley"/>
                <a:ea typeface="Besley"/>
                <a:cs typeface="Besley"/>
                <a:sym typeface="Besley"/>
              </a:rPr>
              <a:t>GUIDE : PROF. PRABHU RAMACHANDRAN IIT BOMBAY | MENTOR : RASHMI PATANKAR</a:t>
            </a:r>
            <a:endParaRPr b="0" i="0" sz="11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624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0"/>
              <a:buFont typeface="Besley"/>
              <a:buNone/>
            </a:pPr>
            <a:r>
              <a:rPr b="0" i="0" lang="en-US" sz="1140" u="none" cap="none" strike="noStrike">
                <a:solidFill>
                  <a:srgbClr val="000000"/>
                </a:solidFill>
                <a:latin typeface="Besley"/>
                <a:ea typeface="Besley"/>
                <a:cs typeface="Besley"/>
                <a:sym typeface="Besley"/>
              </a:rPr>
              <a:t>JULY 2026</a:t>
            </a:r>
            <a:endParaRPr b="0" i="0" sz="11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" name="Google Shape;18;p1"/>
          <p:cNvCxnSpPr/>
          <p:nvPr/>
        </p:nvCxnSpPr>
        <p:spPr>
          <a:xfrm>
            <a:off x="0" y="48196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1"/>
          <p:cNvSpPr/>
          <p:nvPr/>
        </p:nvSpPr>
        <p:spPr>
          <a:xfrm>
            <a:off x="1771650" y="195263"/>
            <a:ext cx="561022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FOSSEE SUMMER FELLOWSHIP REPORT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Google Shape;20;p1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preencoded.png" id="21" name="Google Shape;2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1525" y="971550"/>
            <a:ext cx="882923" cy="3382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" name="Google Shape;2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48112" y="900113"/>
            <a:ext cx="471488" cy="481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11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9" name="Google Shape;129;p11"/>
          <p:cNvCxnSpPr/>
          <p:nvPr/>
        </p:nvCxnSpPr>
        <p:spPr>
          <a:xfrm rot="5400000">
            <a:off x="3117056" y="2221706"/>
            <a:ext cx="3157538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" name="Google Shape;130;p11"/>
          <p:cNvCxnSpPr/>
          <p:nvPr/>
        </p:nvCxnSpPr>
        <p:spPr>
          <a:xfrm rot="5400000">
            <a:off x="6903239" y="2902749"/>
            <a:ext cx="448152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" name="Google Shape;131;p11"/>
          <p:cNvSpPr/>
          <p:nvPr/>
        </p:nvSpPr>
        <p:spPr>
          <a:xfrm>
            <a:off x="1662113" y="862013"/>
            <a:ext cx="1600200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DTMF Signal for Digit ‘7’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1"/>
          <p:cNvSpPr/>
          <p:nvPr/>
        </p:nvSpPr>
        <p:spPr>
          <a:xfrm>
            <a:off x="4910138" y="1290638"/>
            <a:ext cx="442913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Fig. 02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1"/>
          <p:cNvSpPr/>
          <p:nvPr/>
        </p:nvSpPr>
        <p:spPr>
          <a:xfrm>
            <a:off x="4014788" y="190500"/>
            <a:ext cx="1119188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Results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1"/>
          <p:cNvSpPr/>
          <p:nvPr/>
        </p:nvSpPr>
        <p:spPr>
          <a:xfrm>
            <a:off x="338138" y="1223963"/>
            <a:ext cx="390525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Fig.01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1"/>
          <p:cNvSpPr/>
          <p:nvPr/>
        </p:nvSpPr>
        <p:spPr>
          <a:xfrm>
            <a:off x="338138" y="3848100"/>
            <a:ext cx="414338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Fig.03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1"/>
          <p:cNvSpPr/>
          <p:nvPr/>
        </p:nvSpPr>
        <p:spPr>
          <a:xfrm>
            <a:off x="6243638" y="862013"/>
            <a:ext cx="2757488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Energy Output for Digit ‘7’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7" name="Google Shape;13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1423988"/>
            <a:ext cx="4276725" cy="22907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8" name="Google Shape;13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00613" y="1504950"/>
            <a:ext cx="4243388" cy="2209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" name="Google Shape;139;p11"/>
          <p:cNvCxnSpPr/>
          <p:nvPr/>
        </p:nvCxnSpPr>
        <p:spPr>
          <a:xfrm>
            <a:off x="0" y="380047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preencoded.png" id="140" name="Google Shape;14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4788" y="4029075"/>
            <a:ext cx="4495800" cy="98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1"/>
          <p:cNvSpPr/>
          <p:nvPr/>
        </p:nvSpPr>
        <p:spPr>
          <a:xfrm>
            <a:off x="4900613" y="4310063"/>
            <a:ext cx="3438525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Validation Tests, Low Frequency, High Frequency and Successful Detection of Digit ‘7’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7" name="Google Shape;147;p12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8" name="Google Shape;148;p12"/>
          <p:cNvCxnSpPr/>
          <p:nvPr/>
        </p:nvCxnSpPr>
        <p:spPr>
          <a:xfrm rot="5400000">
            <a:off x="6903239" y="2902749"/>
            <a:ext cx="448152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9" name="Google Shape;149;p12"/>
          <p:cNvSpPr/>
          <p:nvPr/>
        </p:nvSpPr>
        <p:spPr>
          <a:xfrm>
            <a:off x="1300163" y="219075"/>
            <a:ext cx="62388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Result Comparison with Reference Paper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0" name="Google Shape;15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8413" y="840682"/>
            <a:ext cx="4067175" cy="19973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1" name="Google Shape;15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8413" y="2838014"/>
            <a:ext cx="4067175" cy="2148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7" name="Google Shape;157;p13"/>
          <p:cNvCxnSpPr/>
          <p:nvPr/>
        </p:nvCxnSpPr>
        <p:spPr>
          <a:xfrm>
            <a:off x="0" y="110490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preencoded.png" id="158" name="Google Shape;158;p13"/>
          <p:cNvPicPr preferRelativeResize="0"/>
          <p:nvPr/>
        </p:nvPicPr>
        <p:blipFill rotWithShape="1">
          <a:blip r:embed="rId3">
            <a:alphaModFix/>
          </a:blip>
          <a:srcRect b="0" l="0" r="-238050000" t="0"/>
          <a:stretch/>
        </p:blipFill>
        <p:spPr>
          <a:xfrm>
            <a:off x="4571998" y="1114425"/>
            <a:ext cx="4763" cy="3702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9" name="Google Shape;159;p13"/>
          <p:cNvCxnSpPr/>
          <p:nvPr/>
        </p:nvCxnSpPr>
        <p:spPr>
          <a:xfrm>
            <a:off x="0" y="48196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0" name="Google Shape;160;p13"/>
          <p:cNvSpPr/>
          <p:nvPr/>
        </p:nvSpPr>
        <p:spPr>
          <a:xfrm>
            <a:off x="76200" y="223838"/>
            <a:ext cx="89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Case Study 3: ECG Signal Processing and Heart Rate Frequency Detection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76200" y="1500188"/>
            <a:ext cx="23526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5"/>
              <a:buFont typeface="Space Grotesk"/>
              <a:buNone/>
            </a:pPr>
            <a:r>
              <a:rPr b="0" i="0" lang="en-US" sz="198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Objectives:</a:t>
            </a:r>
            <a:endParaRPr b="0" i="0" sz="19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3"/>
          <p:cNvSpPr/>
          <p:nvPr/>
        </p:nvSpPr>
        <p:spPr>
          <a:xfrm>
            <a:off x="247650" y="2176463"/>
            <a:ext cx="37719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Design a Biomedical Signal Processing Pipeline for analyzing ECG signals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Implement a Digital Filter Cascade for Noise Removal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Isolate and Detect Morphological Features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Compute Real-Time Diagnostics like Heart Beat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3"/>
          <p:cNvSpPr/>
          <p:nvPr/>
        </p:nvSpPr>
        <p:spPr>
          <a:xfrm>
            <a:off x="4762500" y="2176463"/>
            <a:ext cx="3771900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Uses a biquad notch filter configured to eliminate 50 Hz power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Uses a low-pass moving-average smoothing filter to remove low-frequency baseline wander caused muscle movement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QRS Complex Segmentation by amplifying the sharp slope while suppressing P and T waves.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Computes R-R intervals to output heart rate in BPM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3"/>
          <p:cNvSpPr/>
          <p:nvPr/>
        </p:nvSpPr>
        <p:spPr>
          <a:xfrm>
            <a:off x="4762500" y="1500188"/>
            <a:ext cx="23526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5"/>
              <a:buFont typeface="Space Grotesk"/>
              <a:buNone/>
            </a:pPr>
            <a:r>
              <a:rPr b="0" i="0" lang="en-US" sz="198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Key Features:</a:t>
            </a:r>
            <a:endParaRPr b="0" i="0" sz="19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0" name="Google Shape;170;p14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1" name="Google Shape;171;p14"/>
          <p:cNvCxnSpPr/>
          <p:nvPr/>
        </p:nvCxnSpPr>
        <p:spPr>
          <a:xfrm rot="5400000">
            <a:off x="6903239" y="2902749"/>
            <a:ext cx="448152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2" name="Google Shape;172;p14"/>
          <p:cNvSpPr/>
          <p:nvPr/>
        </p:nvSpPr>
        <p:spPr>
          <a:xfrm>
            <a:off x="3090863" y="190500"/>
            <a:ext cx="29622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GUI Implementation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4"/>
          <p:cNvSpPr/>
          <p:nvPr/>
        </p:nvSpPr>
        <p:spPr>
          <a:xfrm>
            <a:off x="323850" y="1304925"/>
            <a:ext cx="2581275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GUI displays the raw ECG graph, the filtered graph and R-peaks filtered graph together for comparison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Implemented slider to dynamically change the amount of 50Hz noise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numeric indicators displaying heart rate (BPM) and calculated R-R intervals.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A simple interface to easily load raw clinical ECG data files directly into the Scilab workspace.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4" name="Google Shape;17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0863" y="1385888"/>
            <a:ext cx="5691188" cy="3052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0" name="Google Shape;180;p15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1" name="Google Shape;181;p15"/>
          <p:cNvCxnSpPr/>
          <p:nvPr/>
        </p:nvCxnSpPr>
        <p:spPr>
          <a:xfrm rot="5400000">
            <a:off x="6903239" y="2902749"/>
            <a:ext cx="448152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15"/>
          <p:cNvSpPr/>
          <p:nvPr/>
        </p:nvSpPr>
        <p:spPr>
          <a:xfrm>
            <a:off x="1300163" y="219075"/>
            <a:ext cx="62388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Result Comparison with Reference Paper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3" name="Google Shape;18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863" y="828675"/>
            <a:ext cx="3721912" cy="34662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84" name="Google Shape;18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09863" y="4281488"/>
            <a:ext cx="3724275" cy="604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"/>
          <p:cNvSpPr/>
          <p:nvPr/>
        </p:nvSpPr>
        <p:spPr>
          <a:xfrm>
            <a:off x="2652713" y="2033588"/>
            <a:ext cx="3833812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204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33"/>
              <a:buFont typeface="Besley"/>
              <a:buNone/>
            </a:pPr>
            <a:r>
              <a:rPr b="0" i="0" lang="en-US" sz="4133" u="none" cap="none" strike="noStrike">
                <a:solidFill>
                  <a:srgbClr val="000000"/>
                </a:solidFill>
                <a:latin typeface="Besley"/>
                <a:ea typeface="Besley"/>
                <a:cs typeface="Besley"/>
                <a:sym typeface="Besley"/>
              </a:rPr>
              <a:t>THANK YOU</a:t>
            </a:r>
            <a:endParaRPr b="0" i="0" sz="413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"/>
          <p:cNvSpPr/>
          <p:nvPr/>
        </p:nvSpPr>
        <p:spPr>
          <a:xfrm>
            <a:off x="4495800" y="2062163"/>
            <a:ext cx="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142875" y="723900"/>
            <a:ext cx="2809875" cy="280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4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Space Grotesk"/>
              <a:buNone/>
            </a:pPr>
            <a:r>
              <a:rPr b="0" i="0" lang="en-US" sz="142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Music Genre Classifier Using Feed Forward Neural Network </a:t>
            </a:r>
            <a:endParaRPr b="0" i="0" sz="14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3219450" y="723900"/>
            <a:ext cx="2676525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1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Space Grotesk"/>
              <a:buNone/>
            </a:pPr>
            <a:r>
              <a:rPr b="0" i="0" lang="en-US" sz="142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Single-Digit DTMF Generator and Detector</a:t>
            </a:r>
            <a:endParaRPr b="0" i="0" sz="14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11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Space Grotesk"/>
              <a:buNone/>
            </a:pPr>
            <a:r>
              <a:rPr b="0" i="0" lang="en-US" sz="142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using Goertzel Algorithm</a:t>
            </a:r>
            <a:endParaRPr b="0" i="0" sz="14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6267450" y="723900"/>
            <a:ext cx="2781300" cy="681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5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Space Grotesk"/>
              <a:buNone/>
            </a:pPr>
            <a:r>
              <a:rPr b="0" i="0" lang="en-US" sz="142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ECG Signal Processing and Heart Rate Frequency Detection</a:t>
            </a:r>
            <a:endParaRPr b="0" i="0" sz="14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2857500" y="190500"/>
            <a:ext cx="3433763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Case Studies Overview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" name="Google Shape;33;p2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" name="Google Shape;34;p2"/>
          <p:cNvCxnSpPr/>
          <p:nvPr/>
        </p:nvCxnSpPr>
        <p:spPr>
          <a:xfrm>
            <a:off x="0" y="1576388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" name="Google Shape;35;p2"/>
          <p:cNvCxnSpPr/>
          <p:nvPr/>
        </p:nvCxnSpPr>
        <p:spPr>
          <a:xfrm rot="5400000">
            <a:off x="966788" y="2743200"/>
            <a:ext cx="4152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" name="Google Shape;36;p2"/>
          <p:cNvCxnSpPr/>
          <p:nvPr/>
        </p:nvCxnSpPr>
        <p:spPr>
          <a:xfrm rot="5400000">
            <a:off x="4014788" y="2743200"/>
            <a:ext cx="4152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" name="Google Shape;37;p2"/>
          <p:cNvSpPr/>
          <p:nvPr/>
        </p:nvSpPr>
        <p:spPr>
          <a:xfrm>
            <a:off x="142875" y="1795463"/>
            <a:ext cx="2257425" cy="1885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Extracted features of 10,000 3 second audio files 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Feed Forward Neural Network with Adam Optimization  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Neural Convergence Curve and Heat Map to validate model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3219450" y="1795463"/>
            <a:ext cx="22574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Sine waves and pulse signal for DTMF generation   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 Goertzel Detectors for effective frequency detection 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Verification tests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267450" y="1795463"/>
            <a:ext cx="225742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ECG Signal uploading in .csv format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ECG Filtering to remove noise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R-Peaks filtering to estimate heart rate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" name="Google Shape;40;p2"/>
          <p:cNvCxnSpPr/>
          <p:nvPr/>
        </p:nvCxnSpPr>
        <p:spPr>
          <a:xfrm>
            <a:off x="0" y="48196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Google Shape;46;p3"/>
          <p:cNvCxnSpPr/>
          <p:nvPr/>
        </p:nvCxnSpPr>
        <p:spPr>
          <a:xfrm>
            <a:off x="0" y="110490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preencoded.png" id="47" name="Google Shape;47;p3"/>
          <p:cNvPicPr preferRelativeResize="0"/>
          <p:nvPr/>
        </p:nvPicPr>
        <p:blipFill rotWithShape="1">
          <a:blip r:embed="rId3">
            <a:alphaModFix/>
          </a:blip>
          <a:srcRect b="0" l="0" r="-476249952" t="0"/>
          <a:stretch/>
        </p:blipFill>
        <p:spPr>
          <a:xfrm>
            <a:off x="4572000" y="1114425"/>
            <a:ext cx="9527" cy="3702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" name="Google Shape;48;p3"/>
          <p:cNvCxnSpPr/>
          <p:nvPr/>
        </p:nvCxnSpPr>
        <p:spPr>
          <a:xfrm>
            <a:off x="0" y="48196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3"/>
          <p:cNvSpPr/>
          <p:nvPr/>
        </p:nvSpPr>
        <p:spPr>
          <a:xfrm>
            <a:off x="76200" y="223838"/>
            <a:ext cx="89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Case Study 1: Music Genre Classifier using Feed Forward Neural Network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/>
          <p:nvPr/>
        </p:nvSpPr>
        <p:spPr>
          <a:xfrm>
            <a:off x="323850" y="1447800"/>
            <a:ext cx="2233613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Challenge: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5195888" y="1447800"/>
            <a:ext cx="1357313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Solution: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323850" y="2071688"/>
            <a:ext cx="37719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Unlike images, audio files are unstructured signals that cannot be directly fed into neural network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Training the network with mel spectrograms requires significant processing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Very slow training time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5010150" y="2071688"/>
            <a:ext cx="37719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Replace heavy 2D Mel-Spectrogram image matrices low-dimensional statistical matrices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Uses feed forward neural network instead of convolutional neural network Significantly dropping the workload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Implement feature scaling and optimize hidden layer dimensions to enforce model generalization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Google Shape;59;p4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4"/>
          <p:cNvCxnSpPr/>
          <p:nvPr/>
        </p:nvCxnSpPr>
        <p:spPr>
          <a:xfrm rot="5400000">
            <a:off x="800100" y="2743200"/>
            <a:ext cx="4152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" name="Google Shape;61;p4"/>
          <p:cNvSpPr/>
          <p:nvPr/>
        </p:nvSpPr>
        <p:spPr>
          <a:xfrm>
            <a:off x="119063" y="800100"/>
            <a:ext cx="2547938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Extracted 57 features from 10,000 audio files for training the model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Normalized and encoded the data to make it ready for training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Shuffled the dataset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Initialized a neural network with two hidden layers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ReLu and Softmax Activation Functions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332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Arial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Adam Optimization for updating weights and biases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" name="Google Shape;62;p4"/>
          <p:cNvCxnSpPr/>
          <p:nvPr/>
        </p:nvCxnSpPr>
        <p:spPr>
          <a:xfrm>
            <a:off x="0" y="48196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4"/>
          <p:cNvSpPr/>
          <p:nvPr/>
        </p:nvSpPr>
        <p:spPr>
          <a:xfrm>
            <a:off x="3590925" y="190500"/>
            <a:ext cx="1966912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Key Features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5614988" y="766763"/>
            <a:ext cx="490538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5"/>
              <a:buFont typeface="Arial"/>
              <a:buNone/>
            </a:pPr>
            <a:r>
              <a:rPr b="0" i="0" lang="en-US" sz="85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Flowchart</a:t>
            </a:r>
            <a:endParaRPr b="0" i="0" sz="85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5" name="Google Shape;6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8100" y="995375"/>
            <a:ext cx="3429000" cy="3624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Google Shape;71;p5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" name="Google Shape;72;p5"/>
          <p:cNvCxnSpPr/>
          <p:nvPr/>
        </p:nvCxnSpPr>
        <p:spPr>
          <a:xfrm rot="5400000">
            <a:off x="2616973" y="2836089"/>
            <a:ext cx="4452978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" name="Google Shape;73;p5"/>
          <p:cNvCxnSpPr/>
          <p:nvPr/>
        </p:nvCxnSpPr>
        <p:spPr>
          <a:xfrm rot="5400000">
            <a:off x="6903239" y="2902749"/>
            <a:ext cx="448152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" name="Google Shape;74;p5"/>
          <p:cNvSpPr/>
          <p:nvPr/>
        </p:nvSpPr>
        <p:spPr>
          <a:xfrm>
            <a:off x="1409700" y="4224338"/>
            <a:ext cx="1757363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Neural Convergence Curve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5353050" y="814388"/>
            <a:ext cx="442913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Fig. 02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4014788" y="190500"/>
            <a:ext cx="1119188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Results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7" name="Google Shape;7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3500" y="1071563"/>
            <a:ext cx="3700463" cy="34623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8" name="Google Shape;7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500" y="1804988"/>
            <a:ext cx="4448175" cy="2243138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5"/>
          <p:cNvSpPr/>
          <p:nvPr/>
        </p:nvSpPr>
        <p:spPr>
          <a:xfrm>
            <a:off x="219075" y="862013"/>
            <a:ext cx="390525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Fig.01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5938838" y="4652963"/>
            <a:ext cx="2757488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Cross-Entropy Loss for every 50 epoches and training accuracy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Google Shape;86;p6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" name="Google Shape;87;p6"/>
          <p:cNvCxnSpPr/>
          <p:nvPr/>
        </p:nvCxnSpPr>
        <p:spPr>
          <a:xfrm rot="5400000">
            <a:off x="6903239" y="2902749"/>
            <a:ext cx="448152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" name="Google Shape;88;p6"/>
          <p:cNvSpPr/>
          <p:nvPr/>
        </p:nvSpPr>
        <p:spPr>
          <a:xfrm>
            <a:off x="3862387" y="219075"/>
            <a:ext cx="1119188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Results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6"/>
          <p:cNvSpPr/>
          <p:nvPr/>
        </p:nvSpPr>
        <p:spPr>
          <a:xfrm>
            <a:off x="4214813" y="828675"/>
            <a:ext cx="414338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Fig.03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0" name="Google Shape;9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38425" y="1119188"/>
            <a:ext cx="3567113" cy="35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6"/>
          <p:cNvSpPr/>
          <p:nvPr/>
        </p:nvSpPr>
        <p:spPr>
          <a:xfrm>
            <a:off x="3424238" y="4848225"/>
            <a:ext cx="2000250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7"/>
              <a:buFont typeface="Space Grotesk"/>
              <a:buNone/>
            </a:pPr>
            <a:r>
              <a:rPr b="1" i="0" lang="en-US" sz="998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Heat Map of Confusion Matrix</a:t>
            </a:r>
            <a:endParaRPr b="0" i="0" sz="99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Google Shape;97;p7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" name="Google Shape;98;p7"/>
          <p:cNvCxnSpPr/>
          <p:nvPr/>
        </p:nvCxnSpPr>
        <p:spPr>
          <a:xfrm rot="5400000">
            <a:off x="6903239" y="2902749"/>
            <a:ext cx="448152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7"/>
          <p:cNvSpPr/>
          <p:nvPr/>
        </p:nvSpPr>
        <p:spPr>
          <a:xfrm>
            <a:off x="1300163" y="219075"/>
            <a:ext cx="62388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Result Comparison with Reference Paper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0" name="Google Shape;10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8863" y="723900"/>
            <a:ext cx="4486275" cy="4357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Google Shape;106;p8"/>
          <p:cNvCxnSpPr/>
          <p:nvPr/>
        </p:nvCxnSpPr>
        <p:spPr>
          <a:xfrm>
            <a:off x="0" y="110490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preencoded.png" id="107" name="Google Shape;107;p8"/>
          <p:cNvPicPr preferRelativeResize="0"/>
          <p:nvPr/>
        </p:nvPicPr>
        <p:blipFill rotWithShape="1">
          <a:blip r:embed="rId3">
            <a:alphaModFix/>
          </a:blip>
          <a:srcRect b="0" l="0" r="-238050000" t="0"/>
          <a:stretch/>
        </p:blipFill>
        <p:spPr>
          <a:xfrm>
            <a:off x="4571998" y="1114425"/>
            <a:ext cx="4763" cy="3702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p8"/>
          <p:cNvCxnSpPr/>
          <p:nvPr/>
        </p:nvCxnSpPr>
        <p:spPr>
          <a:xfrm>
            <a:off x="0" y="481965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" name="Google Shape;109;p8"/>
          <p:cNvSpPr/>
          <p:nvPr/>
        </p:nvSpPr>
        <p:spPr>
          <a:xfrm>
            <a:off x="76200" y="223838"/>
            <a:ext cx="899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Case Study 2: Single-Digit DTMF Generator and Detector using Goertzel Algorithm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6200" y="1497800"/>
            <a:ext cx="23526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5"/>
              <a:buFont typeface="Space Grotesk"/>
              <a:buNone/>
            </a:pPr>
            <a:r>
              <a:rPr b="0" i="0" lang="en-US" sz="198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Objectives:</a:t>
            </a:r>
            <a:endParaRPr b="0" i="0" sz="19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261937" y="2176463"/>
            <a:ext cx="37719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Generate a combination of two frequencies to represent a digit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Optimize Targeted Frequency Detection for Low Latency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Successfully decode the digit from the DTMF signal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8"/>
          <p:cNvSpPr/>
          <p:nvPr/>
        </p:nvSpPr>
        <p:spPr>
          <a:xfrm>
            <a:off x="4795838" y="2176463"/>
            <a:ext cx="3771900" cy="2228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Generates a Single DTMF Signal at a time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Utilizes bank of parallel digital Infinite Impulse Response (IIR) filters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Implements the Goertzel algorithm for discrete frequency detection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Rejects out of band speech signals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3"/>
              <a:buFont typeface="Space Grotesk"/>
              <a:buChar char="•"/>
            </a:pPr>
            <a:r>
              <a:rPr b="0" i="0" lang="en-US" sz="1283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Validates the received signal using verification tests</a:t>
            </a:r>
            <a:endParaRPr b="0" i="0" sz="128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8"/>
          <p:cNvSpPr/>
          <p:nvPr/>
        </p:nvSpPr>
        <p:spPr>
          <a:xfrm>
            <a:off x="4719638" y="1500188"/>
            <a:ext cx="23526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85"/>
              <a:buFont typeface="Space Grotesk"/>
              <a:buNone/>
            </a:pPr>
            <a:r>
              <a:rPr b="0" i="0" lang="en-US" sz="198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Key Features:</a:t>
            </a:r>
            <a:endParaRPr b="0" i="0" sz="19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119;p9"/>
          <p:cNvCxnSpPr/>
          <p:nvPr/>
        </p:nvCxnSpPr>
        <p:spPr>
          <a:xfrm>
            <a:off x="0" y="666750"/>
            <a:ext cx="9144000" cy="0"/>
          </a:xfrm>
          <a:prstGeom prst="straightConnector1">
            <a:avLst/>
          </a:prstGeom>
          <a:noFill/>
          <a:ln cap="flat" cmpd="sng" w="271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p9"/>
          <p:cNvCxnSpPr/>
          <p:nvPr/>
        </p:nvCxnSpPr>
        <p:spPr>
          <a:xfrm rot="5400000">
            <a:off x="6903239" y="2902749"/>
            <a:ext cx="448152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9"/>
          <p:cNvSpPr/>
          <p:nvPr/>
        </p:nvSpPr>
        <p:spPr>
          <a:xfrm>
            <a:off x="3552825" y="190500"/>
            <a:ext cx="20383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71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95"/>
              <a:buFont typeface="Space Grotesk"/>
              <a:buNone/>
            </a:pPr>
            <a:r>
              <a:rPr b="0" i="0" lang="en-US" sz="1995" u="none" cap="none" strike="noStrik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Xcos Diagram</a:t>
            </a:r>
            <a:endParaRPr b="0" i="0" sz="199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2" name="Google Shape;12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95325"/>
            <a:ext cx="9144000" cy="44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2026-07-08T06:32:33Z</dcterms:created>
  <dc:creator>PptxGenJS</dc:creator>
</cp:coreProperties>
</file>