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2" r:id="rId3"/>
    <p:sldId id="257" r:id="rId4"/>
    <p:sldId id="259" r:id="rId5"/>
    <p:sldId id="258" r:id="rId6"/>
    <p:sldId id="266" r:id="rId7"/>
    <p:sldId id="267" r:id="rId8"/>
    <p:sldId id="260" r:id="rId9"/>
    <p:sldId id="268" r:id="rId10"/>
    <p:sldId id="269" r:id="rId11"/>
    <p:sldId id="270" r:id="rId12"/>
    <p:sldId id="274" r:id="rId13"/>
    <p:sldId id="273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9" r:id="rId26"/>
    <p:sldId id="286" r:id="rId27"/>
    <p:sldId id="287" r:id="rId28"/>
    <p:sldId id="288" r:id="rId29"/>
    <p:sldId id="290" r:id="rId30"/>
    <p:sldId id="291" r:id="rId31"/>
    <p:sldId id="295" r:id="rId32"/>
    <p:sldId id="293" r:id="rId33"/>
    <p:sldId id="294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31" autoAdjust="0"/>
    <p:restoredTop sz="94660"/>
  </p:normalViewPr>
  <p:slideViewPr>
    <p:cSldViewPr snapToGrid="0">
      <p:cViewPr varScale="1">
        <p:scale>
          <a:sx n="83" d="100"/>
          <a:sy n="83" d="100"/>
        </p:scale>
        <p:origin x="62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2427F7-5C32-44D9-85B4-B33D52590B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7F6A07-6C9A-4223-AA6E-3C711F0D4F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537018-F376-4991-866D-2111F145C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A88FF-CB4E-43A6-AD21-07C05E85FFAE}" type="datetimeFigureOut">
              <a:rPr lang="en-IN" smtClean="0"/>
              <a:t>15-07-2021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A93B0A-C974-46CF-8159-F028B81FE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6548BE-1377-4B0A-9665-E4CB7A6FC7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1E046-6673-4DF0-AE13-880AE31E45E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2421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C59A3-1711-494F-B293-BEBF2F914F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C0F421-29CA-40B9-B594-EDEE0960DD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F5BD62-C48A-41C4-9F94-AB58455BD9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A88FF-CB4E-43A6-AD21-07C05E85FFAE}" type="datetimeFigureOut">
              <a:rPr lang="en-IN" smtClean="0"/>
              <a:t>15-07-2021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307814-DC4B-4DF1-BDD5-9A6DFE5ECC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9E5160-5557-4A4A-85ED-D754A2542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1E046-6673-4DF0-AE13-880AE31E45E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30798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48D3D99-869E-4F3E-AE13-F3A198676E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630910C-E650-4C8F-9679-B59FD0E575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C53E0D-6A20-4443-97E8-80973A0CFC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A88FF-CB4E-43A6-AD21-07C05E85FFAE}" type="datetimeFigureOut">
              <a:rPr lang="en-IN" smtClean="0"/>
              <a:t>15-07-2021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F7C6D6-2BDE-4A60-965E-4860B1E44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E529D5-6A05-444D-BE24-24DEF3AEA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1E046-6673-4DF0-AE13-880AE31E45E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45745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68D5D7-4592-4D11-A585-8466B24187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18C24D-5491-4651-820A-61731F1682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3839A3-5C50-49F0-8CBE-9AB17C518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A88FF-CB4E-43A6-AD21-07C05E85FFAE}" type="datetimeFigureOut">
              <a:rPr lang="en-IN" smtClean="0"/>
              <a:t>15-07-2021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1E7FE8-F149-4BE5-8AED-ADD87815EE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145B2D-4B28-44F0-B831-63FCC2B0C9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1E046-6673-4DF0-AE13-880AE31E45E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86540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B9FC0-6023-4B42-9220-CBE8A6C811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E70314-CF81-48A2-93F8-C4F1474B01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16E109-C711-4C7C-9D01-0D42A318F1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A88FF-CB4E-43A6-AD21-07C05E85FFAE}" type="datetimeFigureOut">
              <a:rPr lang="en-IN" smtClean="0"/>
              <a:t>15-07-2021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9E6C0C-9B50-474D-A014-6877C20EC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F57BC3-E200-4A47-AAAC-9B3996767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1E046-6673-4DF0-AE13-880AE31E45E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31675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6611C5-492C-4090-BF6D-2DEED435A3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5A05B0-1CF3-4452-9EC5-685D434FAA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19C88C-604C-4631-B506-FA16ADD17E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FABBC3-D2AC-41AE-AF30-915AEA0E1E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A88FF-CB4E-43A6-AD21-07C05E85FFAE}" type="datetimeFigureOut">
              <a:rPr lang="en-IN" smtClean="0"/>
              <a:t>15-07-2021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C7BC3C-FCE5-4BD2-A9E8-FCBB920B4D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C8BA6D-09E7-4C7B-A09C-F95A80768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1E046-6673-4DF0-AE13-880AE31E45E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61889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511574-D8EE-40D3-93C4-064BAD1E5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B20466-71F8-481F-9872-07FB6F66A0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90A198-4B77-4330-B46E-7D0382255A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8484FF-DB4C-42CA-81BA-C4B741A8F7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D67858-2E29-4752-B8A9-B3C3142A5E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F15FDD8-9183-4580-AE88-3EF141AD19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A88FF-CB4E-43A6-AD21-07C05E85FFAE}" type="datetimeFigureOut">
              <a:rPr lang="en-IN" smtClean="0"/>
              <a:t>15-07-2021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BB76AFA-0042-445A-8BB4-EAA4AA881C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DF7BD29-0CE8-4956-9EE5-546125F1C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1E046-6673-4DF0-AE13-880AE31E45E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81428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AE93E9-64B6-4A0A-8C56-D281C8527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C86229-10AF-485E-9E41-7FA80B4F98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A88FF-CB4E-43A6-AD21-07C05E85FFAE}" type="datetimeFigureOut">
              <a:rPr lang="en-IN" smtClean="0"/>
              <a:t>15-07-2021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F6F642-4EA7-4196-9F90-A00037A343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41EE24-F31C-4175-B440-7AA34B332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1E046-6673-4DF0-AE13-880AE31E45E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60114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5E947C0-4492-45BA-97E2-38886A24CD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A88FF-CB4E-43A6-AD21-07C05E85FFAE}" type="datetimeFigureOut">
              <a:rPr lang="en-IN" smtClean="0"/>
              <a:t>15-07-2021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C3F4E29-CAF1-4C87-AC36-F0050ED40C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7B8D42-9421-45A9-94D2-851334A84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1E046-6673-4DF0-AE13-880AE31E45E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73838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6E1FD-63A5-4B5F-BB67-C936E2151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332715-C732-4D5D-8356-9F3D6544CA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CC6E05-C1F5-4189-BC79-BB82BB5479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A5E626-FA55-4BC0-87E8-CA5A27FA8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A88FF-CB4E-43A6-AD21-07C05E85FFAE}" type="datetimeFigureOut">
              <a:rPr lang="en-IN" smtClean="0"/>
              <a:t>15-07-2021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59F9D9-0CDE-4781-B1FE-07D455E00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4F06F9-FB7E-4D5E-A009-3573AA7AB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1E046-6673-4DF0-AE13-880AE31E45E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64471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AAEDDB-AE2A-4663-9473-05A2B288C4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1F4C16-CCAF-4E9D-AAB0-455A7E8F3C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0A3706-EAF4-431D-AADE-36C8DDF9A6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A1E312-1367-4268-85FD-AADD76652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A88FF-CB4E-43A6-AD21-07C05E85FFAE}" type="datetimeFigureOut">
              <a:rPr lang="en-IN" smtClean="0"/>
              <a:t>15-07-2021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957790-4CEC-4D9E-9093-DE7641F6F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3018A0-3095-463A-9AAF-20A5FD9D13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1E046-6673-4DF0-AE13-880AE31E45E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28575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5A45854-0ECC-4AFB-A56D-42ACF52BBA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D9547D-40FB-49ED-8734-79FA464611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FA8476-1817-4792-951E-C9BC59C244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8A88FF-CB4E-43A6-AD21-07C05E85FFAE}" type="datetimeFigureOut">
              <a:rPr lang="en-IN" smtClean="0"/>
              <a:t>15-07-2021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C1B8A4-B24C-467C-891B-F293298178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6FEF69-63C0-45F0-B054-9CEB636004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D1E046-6673-4DF0-AE13-880AE31E45E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76757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G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7" Type="http://schemas.openxmlformats.org/officeDocument/2006/relationships/image" Target="../media/image48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G"/><Relationship Id="rId5" Type="http://schemas.openxmlformats.org/officeDocument/2006/relationships/image" Target="../media/image46.JPG"/><Relationship Id="rId4" Type="http://schemas.openxmlformats.org/officeDocument/2006/relationships/image" Target="../media/image45.JP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7" Type="http://schemas.openxmlformats.org/officeDocument/2006/relationships/image" Target="../media/image4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4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3.wmf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869F06-7765-436C-8FB5-F9DC06A28D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dirty="0"/>
              <a:t>INTERNSHIP REPORT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8F5A30-C527-49DC-8EA9-1BF14047B29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en-IN" dirty="0"/>
              <a:t>Mukund S</a:t>
            </a:r>
          </a:p>
          <a:p>
            <a:pPr algn="r"/>
            <a:r>
              <a:rPr lang="en-IN" dirty="0"/>
              <a:t>BMS College of Engineering</a:t>
            </a:r>
          </a:p>
        </p:txBody>
      </p:sp>
    </p:spTree>
    <p:extLst>
      <p:ext uri="{BB962C8B-B14F-4D97-AF65-F5344CB8AC3E}">
        <p14:creationId xmlns:p14="http://schemas.microsoft.com/office/powerpoint/2010/main" val="38885971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>
            <a:extLst>
              <a:ext uri="{FF2B5EF4-FFF2-40B4-BE49-F238E27FC236}">
                <a16:creationId xmlns:a16="http://schemas.microsoft.com/office/drawing/2014/main" id="{8E741DA0-3E0C-47D3-B030-1DCD18AD3FA5}"/>
              </a:ext>
            </a:extLst>
          </p:cNvPr>
          <p:cNvSpPr txBox="1"/>
          <p:nvPr/>
        </p:nvSpPr>
        <p:spPr>
          <a:xfrm>
            <a:off x="3851592" y="6499860"/>
            <a:ext cx="448881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altLang="en-US" sz="1100" dirty="0"/>
              <a:t>Fig. 7. Kinematic pressure along length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FBEB35-C01B-497F-B82E-6FABAEFC75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4945" y="1434436"/>
            <a:ext cx="7462108" cy="5065424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69E4708-F10B-4DEA-AA27-0C80267688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IN" dirty="0"/>
              <a:t>Results</a:t>
            </a:r>
          </a:p>
        </p:txBody>
      </p:sp>
    </p:spTree>
    <p:extLst>
      <p:ext uri="{BB962C8B-B14F-4D97-AF65-F5344CB8AC3E}">
        <p14:creationId xmlns:p14="http://schemas.microsoft.com/office/powerpoint/2010/main" val="34874127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2">
            <a:extLst>
              <a:ext uri="{FF2B5EF4-FFF2-40B4-BE49-F238E27FC236}">
                <a16:creationId xmlns:a16="http://schemas.microsoft.com/office/drawing/2014/main" id="{C34AC60A-1B20-434E-A643-9B5AF1B302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609486"/>
              </p:ext>
            </p:extLst>
          </p:nvPr>
        </p:nvGraphicFramePr>
        <p:xfrm>
          <a:off x="937490" y="343363"/>
          <a:ext cx="10317021" cy="61712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5785">
                  <a:extLst>
                    <a:ext uri="{9D8B030D-6E8A-4147-A177-3AD203B41FA5}">
                      <a16:colId xmlns:a16="http://schemas.microsoft.com/office/drawing/2014/main" val="2586304369"/>
                    </a:ext>
                  </a:extLst>
                </a:gridCol>
                <a:gridCol w="1330037">
                  <a:extLst>
                    <a:ext uri="{9D8B030D-6E8A-4147-A177-3AD203B41FA5}">
                      <a16:colId xmlns:a16="http://schemas.microsoft.com/office/drawing/2014/main" val="1041781236"/>
                    </a:ext>
                  </a:extLst>
                </a:gridCol>
                <a:gridCol w="937911">
                  <a:extLst>
                    <a:ext uri="{9D8B030D-6E8A-4147-A177-3AD203B41FA5}">
                      <a16:colId xmlns:a16="http://schemas.microsoft.com/office/drawing/2014/main" val="813684239"/>
                    </a:ext>
                  </a:extLst>
                </a:gridCol>
                <a:gridCol w="937911">
                  <a:extLst>
                    <a:ext uri="{9D8B030D-6E8A-4147-A177-3AD203B41FA5}">
                      <a16:colId xmlns:a16="http://schemas.microsoft.com/office/drawing/2014/main" val="3699978008"/>
                    </a:ext>
                  </a:extLst>
                </a:gridCol>
                <a:gridCol w="937911">
                  <a:extLst>
                    <a:ext uri="{9D8B030D-6E8A-4147-A177-3AD203B41FA5}">
                      <a16:colId xmlns:a16="http://schemas.microsoft.com/office/drawing/2014/main" val="330649393"/>
                    </a:ext>
                  </a:extLst>
                </a:gridCol>
                <a:gridCol w="937911">
                  <a:extLst>
                    <a:ext uri="{9D8B030D-6E8A-4147-A177-3AD203B41FA5}">
                      <a16:colId xmlns:a16="http://schemas.microsoft.com/office/drawing/2014/main" val="218048156"/>
                    </a:ext>
                  </a:extLst>
                </a:gridCol>
                <a:gridCol w="937911">
                  <a:extLst>
                    <a:ext uri="{9D8B030D-6E8A-4147-A177-3AD203B41FA5}">
                      <a16:colId xmlns:a16="http://schemas.microsoft.com/office/drawing/2014/main" val="1299368083"/>
                    </a:ext>
                  </a:extLst>
                </a:gridCol>
                <a:gridCol w="937911">
                  <a:extLst>
                    <a:ext uri="{9D8B030D-6E8A-4147-A177-3AD203B41FA5}">
                      <a16:colId xmlns:a16="http://schemas.microsoft.com/office/drawing/2014/main" val="3994666354"/>
                    </a:ext>
                  </a:extLst>
                </a:gridCol>
                <a:gridCol w="937911">
                  <a:extLst>
                    <a:ext uri="{9D8B030D-6E8A-4147-A177-3AD203B41FA5}">
                      <a16:colId xmlns:a16="http://schemas.microsoft.com/office/drawing/2014/main" val="3882988047"/>
                    </a:ext>
                  </a:extLst>
                </a:gridCol>
                <a:gridCol w="937911">
                  <a:extLst>
                    <a:ext uri="{9D8B030D-6E8A-4147-A177-3AD203B41FA5}">
                      <a16:colId xmlns:a16="http://schemas.microsoft.com/office/drawing/2014/main" val="2783315593"/>
                    </a:ext>
                  </a:extLst>
                </a:gridCol>
                <a:gridCol w="937911">
                  <a:extLst>
                    <a:ext uri="{9D8B030D-6E8A-4147-A177-3AD203B41FA5}">
                      <a16:colId xmlns:a16="http://schemas.microsoft.com/office/drawing/2014/main" val="1613108269"/>
                    </a:ext>
                  </a:extLst>
                </a:gridCol>
              </a:tblGrid>
              <a:tr h="10267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Flow rate(m</a:t>
                      </a:r>
                      <a:r>
                        <a:rPr lang="en-IN" sz="1100" b="1" baseline="30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/s)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Velocity (m/s)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Flow rate(m</a:t>
                      </a:r>
                      <a:r>
                        <a:rPr lang="en-IN" sz="1100" b="1" baseline="30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/s)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 5</a:t>
                      </a:r>
                      <a:r>
                        <a:rPr lang="en-IN" sz="1100" b="1" baseline="30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wedge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Reynolds number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Turbulent kinetic energy k (m</a:t>
                      </a:r>
                      <a:r>
                        <a:rPr lang="en-IN" sz="1100" b="1" baseline="30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/s</a:t>
                      </a:r>
                      <a:r>
                        <a:rPr lang="en-IN" sz="1100" b="1" baseline="30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Turbulent dissipation </a:t>
                      </a: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Ɛ</a:t>
                      </a: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(m</a:t>
                      </a:r>
                      <a:r>
                        <a:rPr lang="en-IN" sz="1100" b="1" baseline="30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/s</a:t>
                      </a:r>
                      <a:r>
                        <a:rPr lang="en-IN" sz="1100" b="1" baseline="30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Pressure difference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IN" sz="1100" b="1" baseline="-25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IN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IN" sz="1100" b="1" baseline="-25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exp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Error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5684517"/>
                  </a:ext>
                </a:extLst>
              </a:tr>
              <a:tr h="2054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0.000141688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0.70491478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1.96789E-06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11278.56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1.8484e-3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6.386e-3</a:t>
                      </a:r>
                      <a:endParaRPr lang="en-IN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6.6148</a:t>
                      </a:r>
                      <a:endParaRPr lang="en-IN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0.75</a:t>
                      </a:r>
                      <a:endParaRPr lang="en-IN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0.6771</a:t>
                      </a:r>
                      <a:endParaRPr lang="en-IN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10.76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84683632"/>
                  </a:ext>
                </a:extLst>
              </a:tr>
              <a:tr h="3371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0.00015124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0.752436107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2.10055E-06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12038.4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2.0724e-3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7.58e-3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7.55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0.749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0.6793</a:t>
                      </a:r>
                      <a:endParaRPr lang="en-IN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10.3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02661623"/>
                  </a:ext>
                </a:extLst>
              </a:tr>
              <a:tr h="3371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0.000171306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0.852269612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2.37925E-06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13636.313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2.51e-3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1.01e-2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10.99039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0.7038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0.7012</a:t>
                      </a:r>
                      <a:endParaRPr lang="en-IN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0.37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90523284"/>
                  </a:ext>
                </a:extLst>
              </a:tr>
              <a:tr h="3371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0.000181862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0.904786907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2.52586E-06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14475.2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2.86e-3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1.2317e-2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10.99742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0.746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0.6981</a:t>
                      </a:r>
                      <a:endParaRPr lang="en-IN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6.86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07189830"/>
                  </a:ext>
                </a:extLst>
              </a:tr>
              <a:tr h="3371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0.00020152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1.00258698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2.79889E-06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16040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3.416e-3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1.6e-2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13.23151</a:t>
                      </a:r>
                      <a:endParaRPr lang="en-IN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0.7545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0.7378</a:t>
                      </a:r>
                      <a:endParaRPr lang="en-IN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2.26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23185976"/>
                  </a:ext>
                </a:extLst>
              </a:tr>
              <a:tr h="3371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0.000204571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1.017767353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2.84127E-06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16283.2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3.52e-3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1.67e-2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14.10243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0.7417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0.6318</a:t>
                      </a:r>
                      <a:endParaRPr lang="en-IN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14.81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67774311"/>
                  </a:ext>
                </a:extLst>
              </a:tr>
              <a:tr h="3090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0.000189579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0.943181434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2.63305E-06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15089.6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3.07e-3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1.36e-2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13.3768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0.7057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0.6637</a:t>
                      </a:r>
                      <a:endParaRPr lang="en-IN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6.32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75980033"/>
                  </a:ext>
                </a:extLst>
              </a:tr>
              <a:tr h="3371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0.000231358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1.151037266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3.21331E-06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18416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4.352e-3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2.307e-2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17.67421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0.7495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0.8004</a:t>
                      </a:r>
                      <a:endParaRPr lang="en-IN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6.35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70276770"/>
                  </a:ext>
                </a:extLst>
              </a:tr>
              <a:tr h="3371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0.000256527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1.27625471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3.56288E-06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20419.2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5.21e-3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3.025e-2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27.36814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0.6678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0.8049</a:t>
                      </a:r>
                      <a:endParaRPr lang="en-IN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17.03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12914383"/>
                  </a:ext>
                </a:extLst>
              </a:tr>
              <a:tr h="3371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0.00027642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1.375224868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3.83917E-06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22003.2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5.9505e-3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3.6885e-2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37.7191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0.6130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0.82</a:t>
                      </a:r>
                      <a:endParaRPr lang="en-IN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18.56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8655944"/>
                  </a:ext>
                </a:extLst>
              </a:tr>
              <a:tr h="3371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8.38141E-05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0.416985476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1.16408E-06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6670.4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7.3786e-4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1.61e-3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2.34602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0.7453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0.765</a:t>
                      </a:r>
                      <a:endParaRPr lang="en-IN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2.57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80674979"/>
                  </a:ext>
                </a:extLst>
              </a:tr>
              <a:tr h="3371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9.73175E-05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0.484166469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1.35163E-06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7745.6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9.5786e-4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2.38e-3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3.147181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0.7471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0.6115</a:t>
                      </a:r>
                      <a:endParaRPr lang="en-IN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22.17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438274"/>
                  </a:ext>
                </a:extLst>
              </a:tr>
              <a:tr h="3371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0.000133894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0.666138623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1.85964E-06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10657.6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1.670e-3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5.486e-3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5.94225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0.7481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0.801</a:t>
                      </a:r>
                      <a:endParaRPr lang="en-IN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6.6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10605355"/>
                  </a:ext>
                </a:extLst>
              </a:tr>
              <a:tr h="3371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8.56285E-05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0.426012396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1.18928E-06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6816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7.646e-4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1.699e-3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2.434624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0.7474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0.586</a:t>
                      </a:r>
                      <a:endParaRPr lang="en-IN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21.59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60395896"/>
                  </a:ext>
                </a:extLst>
              </a:tr>
              <a:tr h="3371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0.000111473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0.554590683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1.54823E-06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8872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1.213e-3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3.3979e-3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4.132407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0.7469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0.6557</a:t>
                      </a:r>
                      <a:endParaRPr lang="en-IN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13.9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88849748"/>
                  </a:ext>
                </a:extLst>
              </a:tr>
            </a:tbl>
          </a:graphicData>
        </a:graphic>
      </p:graphicFrame>
      <p:sp>
        <p:nvSpPr>
          <p:cNvPr id="3" name="Text Box 2">
            <a:extLst>
              <a:ext uri="{FF2B5EF4-FFF2-40B4-BE49-F238E27FC236}">
                <a16:creationId xmlns:a16="http://schemas.microsoft.com/office/drawing/2014/main" id="{87FF8EA8-E44D-49A8-A985-2D4387202B67}"/>
              </a:ext>
            </a:extLst>
          </p:cNvPr>
          <p:cNvSpPr txBox="1"/>
          <p:nvPr/>
        </p:nvSpPr>
        <p:spPr>
          <a:xfrm>
            <a:off x="3638550" y="6483035"/>
            <a:ext cx="49149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altLang="en-US" sz="1200" dirty="0"/>
              <a:t>Table. 2. Results </a:t>
            </a:r>
          </a:p>
        </p:txBody>
      </p:sp>
    </p:spTree>
    <p:extLst>
      <p:ext uri="{BB962C8B-B14F-4D97-AF65-F5344CB8AC3E}">
        <p14:creationId xmlns:p14="http://schemas.microsoft.com/office/powerpoint/2010/main" val="31546066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altLang="en-US" dirty="0"/>
              <a:t>Case Study II: Problem 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altLang="en-US" dirty="0"/>
              <a:t>Turbulent flow through sudden expansion and contraction geometry</a:t>
            </a:r>
          </a:p>
          <a:p>
            <a:r>
              <a:rPr lang="en-IN" altLang="en-US" dirty="0"/>
              <a:t>Study flow features</a:t>
            </a:r>
          </a:p>
          <a:p>
            <a:r>
              <a:rPr lang="en-IN" altLang="en-US" dirty="0"/>
              <a:t>Determine minor loss factor for the CFD simulations</a:t>
            </a:r>
          </a:p>
          <a:p>
            <a:r>
              <a:rPr lang="en-IN" altLang="en-US" dirty="0"/>
              <a:t>Result comparison with experimental data and theoretical data</a:t>
            </a:r>
          </a:p>
          <a:p>
            <a:pPr marL="0" indent="0">
              <a:buNone/>
            </a:pPr>
            <a:endParaRPr lang="en-IN" altLang="en-US" dirty="0"/>
          </a:p>
          <a:p>
            <a:endParaRPr lang="en-IN" altLang="en-US" dirty="0"/>
          </a:p>
        </p:txBody>
      </p:sp>
      <p:sp>
        <p:nvSpPr>
          <p:cNvPr id="7" name="Text Box 2">
            <a:extLst>
              <a:ext uri="{FF2B5EF4-FFF2-40B4-BE49-F238E27FC236}">
                <a16:creationId xmlns:a16="http://schemas.microsoft.com/office/drawing/2014/main" id="{931913F0-99B9-40FD-AF66-A38371A14278}"/>
              </a:ext>
            </a:extLst>
          </p:cNvPr>
          <p:cNvSpPr txBox="1"/>
          <p:nvPr/>
        </p:nvSpPr>
        <p:spPr>
          <a:xfrm>
            <a:off x="4060586" y="6354375"/>
            <a:ext cx="3429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altLang="en-US" sz="1200" dirty="0"/>
              <a:t>Fig. 8. </a:t>
            </a:r>
            <a:r>
              <a:rPr lang="en-IN" sz="1200" dirty="0"/>
              <a:t>Sudden Expansion and Contraction[6]</a:t>
            </a:r>
            <a:endParaRPr lang="en-IN" altLang="en-US" sz="1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676EA7-06C3-468B-9DA6-CE39E3E754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501" y="4090767"/>
            <a:ext cx="2837994" cy="199022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9BA6710-4BDD-4307-BCA0-F8490FCF07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506" y="3795208"/>
            <a:ext cx="2562824" cy="2381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963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DAB4A6-D1B9-41F8-8733-D706615ACF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Sudden Expansion/Contraction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582395FC-1BE9-4B8C-AAF8-89BFD65F8D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318" y="1219114"/>
            <a:ext cx="5963471" cy="5273761"/>
          </a:xfrm>
        </p:spPr>
      </p:pic>
      <p:sp>
        <p:nvSpPr>
          <p:cNvPr id="6" name="Text Box 2">
            <a:extLst>
              <a:ext uri="{FF2B5EF4-FFF2-40B4-BE49-F238E27FC236}">
                <a16:creationId xmlns:a16="http://schemas.microsoft.com/office/drawing/2014/main" id="{58E98E2B-ED73-4C0A-8B83-90FAEA6DB4CF}"/>
              </a:ext>
            </a:extLst>
          </p:cNvPr>
          <p:cNvSpPr txBox="1"/>
          <p:nvPr/>
        </p:nvSpPr>
        <p:spPr>
          <a:xfrm>
            <a:off x="7652037" y="6396335"/>
            <a:ext cx="2628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altLang="en-US" sz="1200" dirty="0"/>
              <a:t>Fig. 9. </a:t>
            </a:r>
            <a:r>
              <a:rPr lang="en-IN" sz="1200" dirty="0"/>
              <a:t>Sudden Expansion and Contraction[3]</a:t>
            </a:r>
            <a:endParaRPr lang="en-I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675FC34-66CE-4F9C-8CDB-CB6615CF1733}"/>
                  </a:ext>
                </a:extLst>
              </p:cNvPr>
              <p:cNvSpPr txBox="1"/>
              <p:nvPr/>
            </p:nvSpPr>
            <p:spPr>
              <a:xfrm>
                <a:off x="838201" y="1690688"/>
                <a:ext cx="4953000" cy="38368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dirty="0"/>
                  <a:t>Using empirical relation,</a:t>
                </a:r>
              </a:p>
              <a:p>
                <a:r>
                  <a:rPr lang="en-IN" dirty="0"/>
                  <a:t>Factor for Sudden Expansion/Contraction can be determined by the below equations[3]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IN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IN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IN" b="0" i="1" smtClean="0">
                              <a:latin typeface="Cambria Math" panose="02040503050406030204" pitchFamily="18" charset="0"/>
                            </a:rPr>
                            <m:t>𝑆𝐸</m:t>
                          </m:r>
                        </m:sub>
                      </m:sSub>
                      <m:r>
                        <a:rPr lang="en-IN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IN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IN" b="0" i="1" smtClean="0">
                              <a:latin typeface="Cambria Math" panose="02040503050406030204" pitchFamily="18" charset="0"/>
                            </a:rPr>
                            <m:t>(1−</m:t>
                          </m:r>
                          <m:sSup>
                            <m:sSupPr>
                              <m:ctrlPr>
                                <a:rPr lang="en-IN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f>
                                <m:fPr>
                                  <m:ctrlPr>
                                    <a:rPr lang="en-I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IN" b="0" i="1" smtClean="0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num>
                                <m:den>
                                  <m:r>
                                    <a:rPr lang="en-IN" b="0" i="1" smtClean="0"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den>
                              </m:f>
                            </m:e>
                            <m:sup>
                              <m:r>
                                <a:rPr lang="en-IN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IN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IN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IN" b="0" i="1" smtClean="0">
                          <a:latin typeface="Cambria Math" panose="02040503050406030204" pitchFamily="18" charset="0"/>
                        </a:rPr>
                        <m:t>=0.33…(5)</m:t>
                      </m:r>
                    </m:oMath>
                  </m:oMathPara>
                </a14:m>
                <a:endParaRPr lang="en-IN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IN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IN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IN" b="0" i="1" smtClean="0">
                              <a:latin typeface="Cambria Math" panose="02040503050406030204" pitchFamily="18" charset="0"/>
                            </a:rPr>
                            <m:t>𝑆𝐶</m:t>
                          </m:r>
                        </m:sub>
                      </m:sSub>
                      <m:r>
                        <a:rPr lang="en-IN" b="0" i="1" smtClean="0">
                          <a:latin typeface="Cambria Math" panose="02040503050406030204" pitchFamily="18" charset="0"/>
                        </a:rPr>
                        <m:t>=0.42</m:t>
                      </m:r>
                      <m:d>
                        <m:dPr>
                          <m:ctrlPr>
                            <a:rPr lang="en-IN" b="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IN" i="1">
                              <a:latin typeface="Cambria Math" panose="02040503050406030204" pitchFamily="18" charset="0"/>
                            </a:rPr>
                            <m:t>1−</m:t>
                          </m:r>
                          <m:sSup>
                            <m:sSupPr>
                              <m:ctrlPr>
                                <a:rPr lang="en-IN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f>
                                <m:fPr>
                                  <m:ctrlPr>
                                    <a:rPr lang="en-IN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IN" i="1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num>
                                <m:den>
                                  <m:r>
                                    <a:rPr lang="en-IN" i="1"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den>
                              </m:f>
                            </m:e>
                            <m:sup>
                              <m:r>
                                <a:rPr lang="en-IN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en-IN" b="0" i="1" smtClean="0">
                          <a:latin typeface="Cambria Math" panose="02040503050406030204" pitchFamily="18" charset="0"/>
                        </a:rPr>
                        <m:t>=0.24…(6)</m:t>
                      </m:r>
                    </m:oMath>
                  </m:oMathPara>
                </a14:m>
                <a:endParaRPr lang="en-IN" dirty="0"/>
              </a:p>
              <a:p>
                <a:endParaRPr lang="en-IN" dirty="0"/>
              </a:p>
              <a:p>
                <a:pPr algn="l"/>
                <a:r>
                  <a:rPr lang="en-US" sz="1800" dirty="0"/>
                  <a:t>Minor losses are quantified using head loss, the below equation is used to determine it[6]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IN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IN" i="1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IN" b="0" i="1" smtClean="0">
                              <a:latin typeface="Cambria Math" panose="02040503050406030204" pitchFamily="18" charset="0"/>
                            </a:rPr>
                            <m:t>𝑚𝑖𝑛</m:t>
                          </m:r>
                        </m:sub>
                      </m:sSub>
                      <m:r>
                        <a:rPr lang="en-IN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IN" b="0" i="1" smtClean="0">
                          <a:latin typeface="Cambria Math" panose="02040503050406030204" pitchFamily="18" charset="0"/>
                        </a:rPr>
                        <m:t>𝐾</m:t>
                      </m:r>
                      <m:r>
                        <a:rPr lang="en-IN" b="0" i="1" smtClean="0">
                          <a:latin typeface="Cambria Math" panose="02040503050406030204" pitchFamily="18" charset="0"/>
                        </a:rPr>
                        <m:t>∗</m:t>
                      </m:r>
                      <m:f>
                        <m:fPr>
                          <m:ctrlPr>
                            <a:rPr lang="en-IN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IN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IN" b="0" i="1" smtClean="0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p>
                              <m:r>
                                <a:rPr lang="en-IN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IN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IN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den>
                      </m:f>
                    </m:oMath>
                  </m:oMathPara>
                </a14:m>
                <a:endParaRPr lang="en-IN" dirty="0"/>
              </a:p>
              <a:p>
                <a:endParaRPr lang="en-IN" dirty="0"/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675FC34-66CE-4F9C-8CDB-CB6615CF17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1" y="1690688"/>
                <a:ext cx="4953000" cy="3836884"/>
              </a:xfrm>
              <a:prstGeom prst="rect">
                <a:avLst/>
              </a:prstGeom>
              <a:blipFill>
                <a:blip r:embed="rId3"/>
                <a:stretch>
                  <a:fillRect l="-1108" t="-794"/>
                </a:stretch>
              </a:blipFill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170827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5EC1F-2128-4742-AC62-6D228DC28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36073"/>
            <a:ext cx="6571817" cy="453015"/>
          </a:xfrm>
        </p:spPr>
        <p:txBody>
          <a:bodyPr>
            <a:normAutofit/>
          </a:bodyPr>
          <a:lstStyle/>
          <a:p>
            <a:r>
              <a:rPr lang="en-IN" sz="2400" dirty="0"/>
              <a:t>Geometry creation and Mesh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FC220-9B63-4468-BE8A-7A04A459E5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IN" sz="1400" dirty="0"/>
              <a:t>The geometry and the mesh were created using the </a:t>
            </a:r>
            <a:r>
              <a:rPr lang="en-IN" sz="1400" dirty="0" err="1"/>
              <a:t>blockMehDict</a:t>
            </a:r>
            <a:r>
              <a:rPr lang="en-IN" sz="1400" dirty="0"/>
              <a:t> file.</a:t>
            </a:r>
          </a:p>
          <a:p>
            <a:r>
              <a:rPr lang="en-IN" sz="1400" dirty="0"/>
              <a:t>The dimensions of the geometry are as follows,</a:t>
            </a:r>
          </a:p>
          <a:p>
            <a:pPr marL="0" indent="0">
              <a:buNone/>
            </a:pPr>
            <a:r>
              <a:rPr lang="en-IN" sz="1400" dirty="0"/>
              <a:t>Upstream length=400mm</a:t>
            </a:r>
          </a:p>
          <a:p>
            <a:pPr marL="0" indent="0">
              <a:buNone/>
            </a:pPr>
            <a:r>
              <a:rPr lang="en-IN" sz="1400" dirty="0"/>
              <a:t>Downstream length=400mm</a:t>
            </a:r>
          </a:p>
          <a:p>
            <a:pPr marL="0" indent="0" algn="l">
              <a:buNone/>
            </a:pPr>
            <a:r>
              <a:rPr lang="en-US" sz="1400" b="0" i="0" u="none" strike="noStrike" baseline="0" dirty="0"/>
              <a:t>Diameter of the collecting tank, Dc = 0.28 m</a:t>
            </a:r>
          </a:p>
          <a:p>
            <a:pPr marL="0" indent="0" algn="l">
              <a:buNone/>
            </a:pPr>
            <a:r>
              <a:rPr lang="en-US" sz="1400" b="0" i="0" u="none" strike="noStrike" baseline="0" dirty="0"/>
              <a:t>Diameter of the larger cross-section pipe, D1 = 14.3 mm</a:t>
            </a:r>
          </a:p>
          <a:p>
            <a:pPr marL="0" indent="0" algn="l">
              <a:buNone/>
            </a:pPr>
            <a:r>
              <a:rPr lang="en-US" sz="1400" b="0" i="0" u="none" strike="noStrike" baseline="0" dirty="0"/>
              <a:t>Diameter of the smaller cross-section pipe, D2 = 9.22 mm</a:t>
            </a:r>
          </a:p>
          <a:p>
            <a:pPr marL="0" indent="0" algn="l">
              <a:buNone/>
            </a:pPr>
            <a:r>
              <a:rPr lang="el-GR" sz="1400" b="0" i="0" u="none" strike="noStrike" baseline="0" dirty="0"/>
              <a:t>β = </a:t>
            </a:r>
            <a:r>
              <a:rPr lang="en-IN" sz="1400" b="0" i="0" u="none" strike="noStrike" baseline="0" dirty="0"/>
              <a:t>D2/D1 =0.644</a:t>
            </a:r>
          </a:p>
          <a:p>
            <a:pPr marL="0" indent="0" algn="l">
              <a:buNone/>
            </a:pPr>
            <a:r>
              <a:rPr lang="en-IN" sz="1400" dirty="0"/>
              <a:t>Sudden expansion y+ </a:t>
            </a:r>
            <a:r>
              <a:rPr lang="en-IN" sz="1400" b="0" i="0" dirty="0">
                <a:solidFill>
                  <a:srgbClr val="222222"/>
                </a:solidFill>
                <a:effectLst/>
              </a:rPr>
              <a:t>log-law region = 45 [7]</a:t>
            </a:r>
            <a:endParaRPr lang="en-IN" sz="1400" b="0" i="0" u="none" strike="noStrike" baseline="0" dirty="0">
              <a:solidFill>
                <a:srgbClr val="000000"/>
              </a:solidFill>
            </a:endParaRPr>
          </a:p>
          <a:p>
            <a:pPr marL="0" indent="0" algn="l">
              <a:buNone/>
            </a:pPr>
            <a:r>
              <a:rPr lang="en-IN" sz="1400" dirty="0">
                <a:solidFill>
                  <a:srgbClr val="000000"/>
                </a:solidFill>
              </a:rPr>
              <a:t>Sudden contraction y+ viscous sublayer = 0.9</a:t>
            </a:r>
            <a:endParaRPr lang="en-IN" sz="1400" dirty="0"/>
          </a:p>
        </p:txBody>
      </p:sp>
      <p:sp>
        <p:nvSpPr>
          <p:cNvPr id="7" name="Text Box 2">
            <a:extLst>
              <a:ext uri="{FF2B5EF4-FFF2-40B4-BE49-F238E27FC236}">
                <a16:creationId xmlns:a16="http://schemas.microsoft.com/office/drawing/2014/main" id="{F87AEDB4-73F8-432F-9EC0-31C98E5FC47A}"/>
              </a:ext>
            </a:extLst>
          </p:cNvPr>
          <p:cNvSpPr txBox="1"/>
          <p:nvPr/>
        </p:nvSpPr>
        <p:spPr>
          <a:xfrm>
            <a:off x="1877732" y="6315461"/>
            <a:ext cx="26280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altLang="en-US" sz="1200" dirty="0"/>
              <a:t>Fig. 11. Axisymmetric model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A36B419-F09D-4E7A-875B-289C0402F2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1923" y="2354580"/>
            <a:ext cx="5631180" cy="107442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F2E0691F-CDD2-4936-9BC5-900409D44D20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/>
              <a:t>Sudden Expansion Of pipe</a:t>
            </a:r>
            <a:endParaRPr lang="en-IN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A4ED632-AFDF-400F-A535-7C09A6E5C2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1595" y="4910302"/>
            <a:ext cx="4371507" cy="15436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7500C9A-2076-4F87-9F75-961CEE6F2F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767" y="4928524"/>
            <a:ext cx="4416394" cy="1425947"/>
          </a:xfrm>
          <a:prstGeom prst="rect">
            <a:avLst/>
          </a:prstGeom>
        </p:spPr>
      </p:pic>
      <p:sp>
        <p:nvSpPr>
          <p:cNvPr id="12" name="Text Box 2">
            <a:extLst>
              <a:ext uri="{FF2B5EF4-FFF2-40B4-BE49-F238E27FC236}">
                <a16:creationId xmlns:a16="http://schemas.microsoft.com/office/drawing/2014/main" id="{44CB169C-C478-4F89-933D-A61A76BFB1C8}"/>
              </a:ext>
            </a:extLst>
          </p:cNvPr>
          <p:cNvSpPr txBox="1"/>
          <p:nvPr/>
        </p:nvSpPr>
        <p:spPr>
          <a:xfrm>
            <a:off x="8173332" y="6432917"/>
            <a:ext cx="26280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altLang="en-US" sz="1200" dirty="0"/>
              <a:t>Fig. 12. Axisymmetric model</a:t>
            </a:r>
          </a:p>
        </p:txBody>
      </p:sp>
      <p:sp>
        <p:nvSpPr>
          <p:cNvPr id="13" name="Text Box 2">
            <a:extLst>
              <a:ext uri="{FF2B5EF4-FFF2-40B4-BE49-F238E27FC236}">
                <a16:creationId xmlns:a16="http://schemas.microsoft.com/office/drawing/2014/main" id="{01472532-8F5C-4010-B6F8-C7483E983B15}"/>
              </a:ext>
            </a:extLst>
          </p:cNvPr>
          <p:cNvSpPr txBox="1"/>
          <p:nvPr/>
        </p:nvSpPr>
        <p:spPr>
          <a:xfrm>
            <a:off x="7567093" y="3873220"/>
            <a:ext cx="26280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altLang="en-US" sz="1200" dirty="0"/>
              <a:t>Fig. 10. </a:t>
            </a:r>
            <a:r>
              <a:rPr lang="en-IN" altLang="en-US" sz="1200" dirty="0" err="1"/>
              <a:t>blockMesh</a:t>
            </a:r>
            <a:r>
              <a:rPr lang="en-IN" altLang="en-US" sz="1200" dirty="0"/>
              <a:t> code </a:t>
            </a:r>
          </a:p>
        </p:txBody>
      </p:sp>
    </p:spTree>
    <p:extLst>
      <p:ext uri="{BB962C8B-B14F-4D97-AF65-F5344CB8AC3E}">
        <p14:creationId xmlns:p14="http://schemas.microsoft.com/office/powerpoint/2010/main" val="23390256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E32BBE-7E57-426B-8EF4-95CD78C199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Sudden Expansion and contraction Of pipe</a:t>
            </a:r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676E32CA-2C52-4DA3-95E0-E8641FCFBE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294256"/>
            <a:ext cx="10515600" cy="3414076"/>
          </a:xfrm>
        </p:spPr>
      </p:pic>
      <p:sp>
        <p:nvSpPr>
          <p:cNvPr id="4" name="Text Box 2">
            <a:extLst>
              <a:ext uri="{FF2B5EF4-FFF2-40B4-BE49-F238E27FC236}">
                <a16:creationId xmlns:a16="http://schemas.microsoft.com/office/drawing/2014/main" id="{3FA91675-9297-4255-B053-150AFDC0E3F8}"/>
              </a:ext>
            </a:extLst>
          </p:cNvPr>
          <p:cNvSpPr txBox="1"/>
          <p:nvPr/>
        </p:nvSpPr>
        <p:spPr>
          <a:xfrm>
            <a:off x="3638550" y="5963485"/>
            <a:ext cx="49149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altLang="en-US" sz="1200" dirty="0"/>
              <a:t>Table. 3. Boundary Conditions</a:t>
            </a:r>
          </a:p>
        </p:txBody>
      </p:sp>
    </p:spTree>
    <p:extLst>
      <p:ext uri="{BB962C8B-B14F-4D97-AF65-F5344CB8AC3E}">
        <p14:creationId xmlns:p14="http://schemas.microsoft.com/office/powerpoint/2010/main" val="117612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60C0F-17FE-416E-98AA-3F9C63117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Turbulent properties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6FA3FDE-C91C-4242-8AE4-FE2BFD3477A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algn="just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IN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The turbulent properties entered are calculated from the below equations:</a:t>
                </a:r>
              </a:p>
              <a:p>
                <a:pPr marL="342900" lvl="0" indent="-342900" algn="just">
                  <a:lnSpc>
                    <a:spcPct val="107000"/>
                  </a:lnSpc>
                  <a:buFont typeface="+mj-lt"/>
                  <a:buAutoNum type="arabicPeriod"/>
                </a:pPr>
                <a:r>
                  <a:rPr lang="en-IN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N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𝑅𝑒</m:t>
                    </m:r>
                    <m:r>
                      <a:rPr lang="en-IN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IN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𝑣</m:t>
                        </m:r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𝑑</m:t>
                        </m:r>
                      </m:num>
                      <m:den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𝜈</m:t>
                        </m:r>
                      </m:den>
                    </m:f>
                  </m:oMath>
                </a14:m>
                <a:endParaRPr lang="en-IN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 algn="just">
                  <a:lnSpc>
                    <a:spcPct val="107000"/>
                  </a:lnSpc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IN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𝐼</m:t>
                    </m:r>
                    <m:r>
                      <a:rPr lang="en-IN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=0.16 </m:t>
                    </m:r>
                    <m:sSup>
                      <m:sSupPr>
                        <m:ctrlP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𝑅𝑒</m:t>
                        </m:r>
                      </m:e>
                      <m:sup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IN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IN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IN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8</m:t>
                            </m:r>
                          </m:den>
                        </m:f>
                      </m:sup>
                    </m:sSup>
                  </m:oMath>
                </a14:m>
                <a:endParaRPr lang="en-IN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 algn="just">
                  <a:lnSpc>
                    <a:spcPct val="107000"/>
                  </a:lnSpc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IN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IN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𝐼</m:t>
                        </m:r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  <m:sup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IN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 algn="just">
                  <a:lnSpc>
                    <a:spcPct val="107000"/>
                  </a:lnSpc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IN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𝑙</m:t>
                    </m:r>
                    <m:r>
                      <a:rPr lang="en-IN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=0.07</m:t>
                    </m:r>
                    <m:r>
                      <a:rPr lang="en-IN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𝑑</m:t>
                    </m:r>
                  </m:oMath>
                </a14:m>
                <a:endParaRPr lang="en-IN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 algn="just">
                  <a:lnSpc>
                    <a:spcPct val="107000"/>
                  </a:lnSpc>
                  <a:spcAft>
                    <a:spcPts val="800"/>
                  </a:spcAft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IN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𝜀</m:t>
                    </m:r>
                    <m:r>
                      <a:rPr lang="en-IN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IN" sz="180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IN" sz="1800" i="1" smtClean="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𝐶</m:t>
                            </m:r>
                            <m:r>
                              <a:rPr lang="en-IN" sz="1800" i="1" smtClean="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𝜇</m:t>
                            </m:r>
                          </m:e>
                          <m:sup>
                            <m:r>
                              <a:rPr lang="en-IN" sz="18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0.75</m:t>
                            </m:r>
                          </m:sup>
                        </m:sSup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.</m:t>
                        </m:r>
                        <m:sSup>
                          <m:sSupPr>
                            <m:ctrlPr>
                              <a:rPr lang="en-IN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IN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</m:e>
                          <m:sup>
                            <m:r>
                              <a:rPr lang="en-IN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1.5</m:t>
                            </m:r>
                          </m:sup>
                        </m:sSup>
                      </m:num>
                      <m:den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𝑙</m:t>
                        </m:r>
                      </m:den>
                    </m:f>
                  </m:oMath>
                </a14:m>
                <a:r>
                  <a:rPr lang="en-IN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(</a:t>
                </a:r>
                <a14:m>
                  <m:oMath xmlns:m="http://schemas.openxmlformats.org/officeDocument/2006/math">
                    <m:r>
                      <a:rPr lang="en-IN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en-IN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𝜇</m:t>
                    </m:r>
                  </m:oMath>
                </a14:m>
                <a:r>
                  <a:rPr lang="en-IN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=0.09)</a:t>
                </a:r>
                <a:endParaRPr lang="en-IN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IN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6FA3FDE-C91C-4242-8AE4-FE2BFD3477A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22" t="-560"/>
                </a:stretch>
              </a:blipFill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37048745-C838-4FE4-B88F-70FCB44D0139}"/>
              </a:ext>
            </a:extLst>
          </p:cNvPr>
          <p:cNvSpPr txBox="1"/>
          <p:nvPr/>
        </p:nvSpPr>
        <p:spPr>
          <a:xfrm>
            <a:off x="1006763" y="4978399"/>
            <a:ext cx="101784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altLang="en-US" dirty="0"/>
              <a:t>The SIMPLE algorithm has been used to simulate a steady case for the incompressible flow with k-epsilon turbulence model. [8] </a:t>
            </a:r>
            <a:endParaRPr lang="en-IN" sz="2000" dirty="0"/>
          </a:p>
        </p:txBody>
      </p:sp>
    </p:spTree>
    <p:extLst>
      <p:ext uri="{BB962C8B-B14F-4D97-AF65-F5344CB8AC3E}">
        <p14:creationId xmlns:p14="http://schemas.microsoft.com/office/powerpoint/2010/main" val="4477706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EDD63-47EE-4FFC-8FA7-F5CC5933DC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Results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4AA95A-B2CF-4C0D-A75B-DEBAF32A86CE}"/>
              </a:ext>
            </a:extLst>
          </p:cNvPr>
          <p:cNvSpPr txBox="1"/>
          <p:nvPr/>
        </p:nvSpPr>
        <p:spPr>
          <a:xfrm>
            <a:off x="811867" y="1466832"/>
            <a:ext cx="97720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Results for the first value of experiment data are presented below.</a:t>
            </a:r>
          </a:p>
        </p:txBody>
      </p:sp>
      <p:sp>
        <p:nvSpPr>
          <p:cNvPr id="9" name="Text Box 2">
            <a:extLst>
              <a:ext uri="{FF2B5EF4-FFF2-40B4-BE49-F238E27FC236}">
                <a16:creationId xmlns:a16="http://schemas.microsoft.com/office/drawing/2014/main" id="{5014377B-DEDB-4DFB-B971-1F75BAB84E16}"/>
              </a:ext>
            </a:extLst>
          </p:cNvPr>
          <p:cNvSpPr txBox="1"/>
          <p:nvPr/>
        </p:nvSpPr>
        <p:spPr>
          <a:xfrm>
            <a:off x="7748703" y="2494248"/>
            <a:ext cx="33318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altLang="en-US" sz="1200" dirty="0"/>
              <a:t>Fig. 15. Velocity contour </a:t>
            </a:r>
          </a:p>
        </p:txBody>
      </p:sp>
      <p:sp>
        <p:nvSpPr>
          <p:cNvPr id="10" name="Text Box 3">
            <a:extLst>
              <a:ext uri="{FF2B5EF4-FFF2-40B4-BE49-F238E27FC236}">
                <a16:creationId xmlns:a16="http://schemas.microsoft.com/office/drawing/2014/main" id="{017F1EF9-0B18-4114-AB7B-4D44D820D2BA}"/>
              </a:ext>
            </a:extLst>
          </p:cNvPr>
          <p:cNvSpPr txBox="1"/>
          <p:nvPr/>
        </p:nvSpPr>
        <p:spPr>
          <a:xfrm>
            <a:off x="1302239" y="3802707"/>
            <a:ext cx="448881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altLang="en-US" sz="1100" dirty="0"/>
              <a:t>Fig. 13. Pressure contour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C2613D-FCC8-42D0-98F6-4B1394EF5D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1506" y="129659"/>
            <a:ext cx="4206240" cy="231648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39E23B7-5AD3-4FC3-ADCE-4479ED976D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254" y="1930703"/>
            <a:ext cx="5744787" cy="182311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59B760E-EB17-46E3-BCA8-7289AC31A9F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91" b="9835"/>
          <a:stretch/>
        </p:blipFill>
        <p:spPr>
          <a:xfrm>
            <a:off x="8101667" y="5029930"/>
            <a:ext cx="3178242" cy="146294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54EA05C-0E4D-4E30-BB55-F6F65479664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0" b="11205"/>
          <a:stretch/>
        </p:blipFill>
        <p:spPr>
          <a:xfrm>
            <a:off x="7619834" y="2771247"/>
            <a:ext cx="3733966" cy="1933575"/>
          </a:xfrm>
          <a:prstGeom prst="rect">
            <a:avLst/>
          </a:prstGeom>
        </p:spPr>
      </p:pic>
      <p:sp>
        <p:nvSpPr>
          <p:cNvPr id="12" name="Text Box 2">
            <a:extLst>
              <a:ext uri="{FF2B5EF4-FFF2-40B4-BE49-F238E27FC236}">
                <a16:creationId xmlns:a16="http://schemas.microsoft.com/office/drawing/2014/main" id="{C9F2F298-08ED-4406-8ED9-C5DD36F8B1BE}"/>
              </a:ext>
            </a:extLst>
          </p:cNvPr>
          <p:cNvSpPr txBox="1"/>
          <p:nvPr/>
        </p:nvSpPr>
        <p:spPr>
          <a:xfrm>
            <a:off x="7948064" y="4704822"/>
            <a:ext cx="33318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altLang="en-US" sz="1200" dirty="0"/>
              <a:t>Fig. 16. Streamlines</a:t>
            </a:r>
          </a:p>
        </p:txBody>
      </p:sp>
      <p:sp>
        <p:nvSpPr>
          <p:cNvPr id="13" name="Text Box 2">
            <a:extLst>
              <a:ext uri="{FF2B5EF4-FFF2-40B4-BE49-F238E27FC236}">
                <a16:creationId xmlns:a16="http://schemas.microsoft.com/office/drawing/2014/main" id="{439FF674-B24E-47E3-8660-6CC8CEC15DC7}"/>
              </a:ext>
            </a:extLst>
          </p:cNvPr>
          <p:cNvSpPr txBox="1"/>
          <p:nvPr/>
        </p:nvSpPr>
        <p:spPr>
          <a:xfrm>
            <a:off x="8101667" y="6502495"/>
            <a:ext cx="33318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altLang="en-US" sz="1200" dirty="0"/>
              <a:t>Fig. 17. Vector plot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75A6F6F-6270-44D9-BB8D-35C10C8F95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254" y="4113202"/>
            <a:ext cx="5744787" cy="2065020"/>
          </a:xfrm>
          <a:prstGeom prst="rect">
            <a:avLst/>
          </a:prstGeom>
        </p:spPr>
      </p:pic>
      <p:sp>
        <p:nvSpPr>
          <p:cNvPr id="16" name="Text Box 2">
            <a:extLst>
              <a:ext uri="{FF2B5EF4-FFF2-40B4-BE49-F238E27FC236}">
                <a16:creationId xmlns:a16="http://schemas.microsoft.com/office/drawing/2014/main" id="{0D3CC32F-E3DB-4DF4-8194-84D0BD99A637}"/>
              </a:ext>
            </a:extLst>
          </p:cNvPr>
          <p:cNvSpPr txBox="1"/>
          <p:nvPr/>
        </p:nvSpPr>
        <p:spPr>
          <a:xfrm>
            <a:off x="1611139" y="6260603"/>
            <a:ext cx="33318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altLang="en-US" sz="1200" dirty="0"/>
              <a:t>Fig. 14. Pressure difference [9]  </a:t>
            </a:r>
          </a:p>
        </p:txBody>
      </p:sp>
    </p:spTree>
    <p:extLst>
      <p:ext uri="{BB962C8B-B14F-4D97-AF65-F5344CB8AC3E}">
        <p14:creationId xmlns:p14="http://schemas.microsoft.com/office/powerpoint/2010/main" val="32293841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>
            <a:extLst>
              <a:ext uri="{FF2B5EF4-FFF2-40B4-BE49-F238E27FC236}">
                <a16:creationId xmlns:a16="http://schemas.microsoft.com/office/drawing/2014/main" id="{E3389DBC-EC3D-404F-AEE0-DC22F83B1986}"/>
              </a:ext>
            </a:extLst>
          </p:cNvPr>
          <p:cNvSpPr txBox="1"/>
          <p:nvPr/>
        </p:nvSpPr>
        <p:spPr>
          <a:xfrm>
            <a:off x="3851592" y="6511766"/>
            <a:ext cx="448881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altLang="en-US" sz="1100" dirty="0"/>
              <a:t>Fig. 18. Velocity profiles along axial length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B97F422-6F09-4634-8024-B133954C0B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963" y="835777"/>
            <a:ext cx="8164072" cy="5541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8067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>
            <a:extLst>
              <a:ext uri="{FF2B5EF4-FFF2-40B4-BE49-F238E27FC236}">
                <a16:creationId xmlns:a16="http://schemas.microsoft.com/office/drawing/2014/main" id="{8E741DA0-3E0C-47D3-B030-1DCD18AD3FA5}"/>
              </a:ext>
            </a:extLst>
          </p:cNvPr>
          <p:cNvSpPr txBox="1"/>
          <p:nvPr/>
        </p:nvSpPr>
        <p:spPr>
          <a:xfrm>
            <a:off x="3851592" y="6499860"/>
            <a:ext cx="448881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altLang="en-US" sz="1100" dirty="0"/>
              <a:t>Fig. 19. Kinematic pressure along length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0BB323-8853-49F7-A038-B207A5F13F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818" y="495019"/>
            <a:ext cx="8644362" cy="5867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6669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647CAA-1CFE-4167-A586-64DC0A0485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Contents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2A419D-7278-4DE4-A1D4-1BF9AD82D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/>
              <a:t>Case Study I</a:t>
            </a:r>
          </a:p>
          <a:p>
            <a:pPr marL="0" indent="0">
              <a:buNone/>
            </a:pPr>
            <a:r>
              <a:rPr lang="en-IN" dirty="0"/>
              <a:t>Determination of Coefficient of discharge for orifice meter</a:t>
            </a:r>
          </a:p>
          <a:p>
            <a:r>
              <a:rPr lang="en-IN" dirty="0"/>
              <a:t>Case Study II</a:t>
            </a:r>
          </a:p>
          <a:p>
            <a:pPr marL="0" indent="0">
              <a:buNone/>
            </a:pPr>
            <a:r>
              <a:rPr lang="en-IN" dirty="0"/>
              <a:t>Determination of minor loss factor for sudden expansion and contraction</a:t>
            </a:r>
          </a:p>
          <a:p>
            <a:r>
              <a:rPr lang="en-IN" dirty="0"/>
              <a:t>Case Study III</a:t>
            </a:r>
          </a:p>
          <a:p>
            <a:pPr marL="0" indent="0">
              <a:buNone/>
            </a:pPr>
            <a:r>
              <a:rPr lang="en-IN" dirty="0"/>
              <a:t>Determination of minor loss factor for smooth and sharp bend</a:t>
            </a:r>
          </a:p>
        </p:txBody>
      </p:sp>
    </p:spTree>
    <p:extLst>
      <p:ext uri="{BB962C8B-B14F-4D97-AF65-F5344CB8AC3E}">
        <p14:creationId xmlns:p14="http://schemas.microsoft.com/office/powerpoint/2010/main" val="41750772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2">
            <a:extLst>
              <a:ext uri="{FF2B5EF4-FFF2-40B4-BE49-F238E27FC236}">
                <a16:creationId xmlns:a16="http://schemas.microsoft.com/office/drawing/2014/main" id="{C34AC60A-1B20-434E-A643-9B5AF1B302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0775338"/>
              </p:ext>
            </p:extLst>
          </p:nvPr>
        </p:nvGraphicFramePr>
        <p:xfrm>
          <a:off x="1357743" y="748145"/>
          <a:ext cx="9476514" cy="55887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2946">
                  <a:extLst>
                    <a:ext uri="{9D8B030D-6E8A-4147-A177-3AD203B41FA5}">
                      <a16:colId xmlns:a16="http://schemas.microsoft.com/office/drawing/2014/main" val="2586304369"/>
                    </a:ext>
                  </a:extLst>
                </a:gridCol>
                <a:gridCol w="1052946">
                  <a:extLst>
                    <a:ext uri="{9D8B030D-6E8A-4147-A177-3AD203B41FA5}">
                      <a16:colId xmlns:a16="http://schemas.microsoft.com/office/drawing/2014/main" val="1041781236"/>
                    </a:ext>
                  </a:extLst>
                </a:gridCol>
                <a:gridCol w="1052946">
                  <a:extLst>
                    <a:ext uri="{9D8B030D-6E8A-4147-A177-3AD203B41FA5}">
                      <a16:colId xmlns:a16="http://schemas.microsoft.com/office/drawing/2014/main" val="813684239"/>
                    </a:ext>
                  </a:extLst>
                </a:gridCol>
                <a:gridCol w="1052946">
                  <a:extLst>
                    <a:ext uri="{9D8B030D-6E8A-4147-A177-3AD203B41FA5}">
                      <a16:colId xmlns:a16="http://schemas.microsoft.com/office/drawing/2014/main" val="330649393"/>
                    </a:ext>
                  </a:extLst>
                </a:gridCol>
                <a:gridCol w="1052946">
                  <a:extLst>
                    <a:ext uri="{9D8B030D-6E8A-4147-A177-3AD203B41FA5}">
                      <a16:colId xmlns:a16="http://schemas.microsoft.com/office/drawing/2014/main" val="218048156"/>
                    </a:ext>
                  </a:extLst>
                </a:gridCol>
                <a:gridCol w="1052946">
                  <a:extLst>
                    <a:ext uri="{9D8B030D-6E8A-4147-A177-3AD203B41FA5}">
                      <a16:colId xmlns:a16="http://schemas.microsoft.com/office/drawing/2014/main" val="1299368083"/>
                    </a:ext>
                  </a:extLst>
                </a:gridCol>
                <a:gridCol w="1052946">
                  <a:extLst>
                    <a:ext uri="{9D8B030D-6E8A-4147-A177-3AD203B41FA5}">
                      <a16:colId xmlns:a16="http://schemas.microsoft.com/office/drawing/2014/main" val="3994666354"/>
                    </a:ext>
                  </a:extLst>
                </a:gridCol>
                <a:gridCol w="1052946">
                  <a:extLst>
                    <a:ext uri="{9D8B030D-6E8A-4147-A177-3AD203B41FA5}">
                      <a16:colId xmlns:a16="http://schemas.microsoft.com/office/drawing/2014/main" val="3882988047"/>
                    </a:ext>
                  </a:extLst>
                </a:gridCol>
                <a:gridCol w="1052946">
                  <a:extLst>
                    <a:ext uri="{9D8B030D-6E8A-4147-A177-3AD203B41FA5}">
                      <a16:colId xmlns:a16="http://schemas.microsoft.com/office/drawing/2014/main" val="2783315593"/>
                    </a:ext>
                  </a:extLst>
                </a:gridCol>
              </a:tblGrid>
              <a:tr h="8448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Flow rate(m</a:t>
                      </a:r>
                      <a:r>
                        <a:rPr lang="en-IN" sz="1200" b="1" baseline="30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/s)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Velocity (m/s)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Reynolds number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Turbulent kinetic energy k (m</a:t>
                      </a:r>
                      <a:r>
                        <a:rPr lang="en-IN" sz="1200" b="1" baseline="30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/s</a:t>
                      </a:r>
                      <a:r>
                        <a:rPr lang="en-IN" sz="1200" b="1" baseline="30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Turbulent dissipation </a:t>
                      </a: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Ɛ</a:t>
                      </a: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(m</a:t>
                      </a:r>
                      <a:r>
                        <a:rPr lang="en-IN" sz="1200" b="1" baseline="30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/s</a:t>
                      </a:r>
                      <a:r>
                        <a:rPr lang="en-IN" sz="1200" b="1" baseline="30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Pressure difference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 exp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5684517"/>
                  </a:ext>
                </a:extLst>
              </a:tr>
              <a:tr h="3279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0.000237261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3.553680534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32731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0.035935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1.7343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2.9593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0.4696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0.57622</a:t>
                      </a:r>
                      <a:endParaRPr lang="en-IN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84683632"/>
                  </a:ext>
                </a:extLst>
              </a:tr>
              <a:tr h="27744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0.000235939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3.533868651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32546.6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0.03553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1.7050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2.926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0.4686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0.638518</a:t>
                      </a:r>
                      <a:endParaRPr lang="en-IN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02661623"/>
                  </a:ext>
                </a:extLst>
              </a:tr>
              <a:tr h="27744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0.000202062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3.026465624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27903.408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0.027205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1.142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2.1416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0.4696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0.795926</a:t>
                      </a:r>
                      <a:endParaRPr lang="en-IN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90523284"/>
                  </a:ext>
                </a:extLst>
              </a:tr>
              <a:tr h="27744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0.0002099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3.143867317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28985.83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0.0289631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1.2508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2.3152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0.4696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0.569403</a:t>
                      </a:r>
                      <a:endParaRPr lang="en-IN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07189830"/>
                  </a:ext>
                </a:extLst>
              </a:tr>
              <a:tr h="27744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0.000194248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2.909425024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26824.668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0.025362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1.0283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1.9748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0.4696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0.607656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23185976"/>
                  </a:ext>
                </a:extLst>
              </a:tr>
              <a:tr h="27744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0.000181724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2.721851542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25078.4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0.022572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0.8632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1.7373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0.4696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0.444568</a:t>
                      </a:r>
                      <a:endParaRPr lang="en-IN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67774311"/>
                  </a:ext>
                </a:extLst>
              </a:tr>
              <a:tr h="2542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0.000300587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4.502156972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41490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0.0544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3.2303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4.7817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0.4722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0.646404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75980033"/>
                  </a:ext>
                </a:extLst>
              </a:tr>
              <a:tr h="27744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0.000293977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4.403161169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40568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0.0523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3.0451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4.5716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0.4722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0.637544</a:t>
                      </a:r>
                      <a:endParaRPr lang="en-IN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70276770"/>
                  </a:ext>
                </a:extLst>
              </a:tr>
              <a:tr h="27744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0.000282542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4.231889663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39000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0.04199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2.1906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4.2252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0.4722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0.717801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12914383"/>
                  </a:ext>
                </a:extLst>
              </a:tr>
              <a:tr h="27744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0.000277277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4.153026675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38263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0.04728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2.6173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4.0669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0.4722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0.630656</a:t>
                      </a:r>
                      <a:endParaRPr lang="en-IN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8655944"/>
                  </a:ext>
                </a:extLst>
              </a:tr>
              <a:tr h="27744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0.000287787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4.31044135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39738.2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0.05052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2.8909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4.3865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0.4722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0.705183</a:t>
                      </a:r>
                      <a:endParaRPr lang="en-IN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80674979"/>
                  </a:ext>
                </a:extLst>
              </a:tr>
              <a:tr h="27744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0.000290918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4.3573383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40107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0.05134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2.9616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4.4683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0.4722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0.390614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438274"/>
                  </a:ext>
                </a:extLst>
              </a:tr>
              <a:tr h="27744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0.000104913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1.571377203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14475.4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0.008629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0.5788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0.4696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0.500586</a:t>
                      </a:r>
                      <a:endParaRPr lang="en-IN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10605355"/>
                  </a:ext>
                </a:extLst>
              </a:tr>
              <a:tr h="27744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0.000146918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2.200528707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20284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0.01557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0.4946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1.1365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0.4696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0.32163</a:t>
                      </a:r>
                      <a:endParaRPr lang="en-IN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60395896"/>
                  </a:ext>
                </a:extLst>
              </a:tr>
              <a:tr h="27744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9.87793E-05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1.479507415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13553.4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0.00769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0.1716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0.5074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0.4696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0.498051</a:t>
                      </a:r>
                      <a:endParaRPr lang="en-IN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88849748"/>
                  </a:ext>
                </a:extLst>
              </a:tr>
              <a:tr h="27744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0.000105852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1.585441164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14567.6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0.008725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0.2075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0.5862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0.4696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0.185879</a:t>
                      </a:r>
                      <a:endParaRPr lang="en-IN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76496552"/>
                  </a:ext>
                </a:extLst>
              </a:tr>
              <a:tr h="27744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6.28834E-05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0.941862287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8666.8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0.003516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0.2051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0.4642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0.351128</a:t>
                      </a:r>
                      <a:endParaRPr lang="en-IN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39460225"/>
                  </a:ext>
                </a:extLst>
              </a:tr>
            </a:tbl>
          </a:graphicData>
        </a:graphic>
      </p:graphicFrame>
      <p:sp>
        <p:nvSpPr>
          <p:cNvPr id="3" name="Text Box 2">
            <a:extLst>
              <a:ext uri="{FF2B5EF4-FFF2-40B4-BE49-F238E27FC236}">
                <a16:creationId xmlns:a16="http://schemas.microsoft.com/office/drawing/2014/main" id="{04656160-1178-43C5-94DF-3B20C325DA2A}"/>
              </a:ext>
            </a:extLst>
          </p:cNvPr>
          <p:cNvSpPr txBox="1"/>
          <p:nvPr/>
        </p:nvSpPr>
        <p:spPr>
          <a:xfrm>
            <a:off x="3638550" y="6483035"/>
            <a:ext cx="49149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altLang="en-US" sz="1200" dirty="0"/>
              <a:t>Table. 4. Results obtained</a:t>
            </a:r>
          </a:p>
        </p:txBody>
      </p:sp>
    </p:spTree>
    <p:extLst>
      <p:ext uri="{BB962C8B-B14F-4D97-AF65-F5344CB8AC3E}">
        <p14:creationId xmlns:p14="http://schemas.microsoft.com/office/powerpoint/2010/main" val="4182400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EDD63-47EE-4FFC-8FA7-F5CC5933DC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Results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4AA95A-B2CF-4C0D-A75B-DEBAF32A86CE}"/>
              </a:ext>
            </a:extLst>
          </p:cNvPr>
          <p:cNvSpPr txBox="1"/>
          <p:nvPr/>
        </p:nvSpPr>
        <p:spPr>
          <a:xfrm>
            <a:off x="811867" y="1466832"/>
            <a:ext cx="97720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Results for the first value of experiment data are presented below.</a:t>
            </a:r>
          </a:p>
        </p:txBody>
      </p:sp>
      <p:sp>
        <p:nvSpPr>
          <p:cNvPr id="9" name="Text Box 2">
            <a:extLst>
              <a:ext uri="{FF2B5EF4-FFF2-40B4-BE49-F238E27FC236}">
                <a16:creationId xmlns:a16="http://schemas.microsoft.com/office/drawing/2014/main" id="{5014377B-DEDB-4DFB-B971-1F75BAB84E16}"/>
              </a:ext>
            </a:extLst>
          </p:cNvPr>
          <p:cNvSpPr txBox="1"/>
          <p:nvPr/>
        </p:nvSpPr>
        <p:spPr>
          <a:xfrm>
            <a:off x="7748703" y="2494248"/>
            <a:ext cx="33318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altLang="en-US" sz="1200" dirty="0"/>
              <a:t>Fig. 22. Velocity contour</a:t>
            </a:r>
          </a:p>
        </p:txBody>
      </p:sp>
      <p:sp>
        <p:nvSpPr>
          <p:cNvPr id="10" name="Text Box 3">
            <a:extLst>
              <a:ext uri="{FF2B5EF4-FFF2-40B4-BE49-F238E27FC236}">
                <a16:creationId xmlns:a16="http://schemas.microsoft.com/office/drawing/2014/main" id="{017F1EF9-0B18-4114-AB7B-4D44D820D2BA}"/>
              </a:ext>
            </a:extLst>
          </p:cNvPr>
          <p:cNvSpPr txBox="1"/>
          <p:nvPr/>
        </p:nvSpPr>
        <p:spPr>
          <a:xfrm>
            <a:off x="1302239" y="3802707"/>
            <a:ext cx="448881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altLang="en-US" sz="1100" dirty="0"/>
              <a:t>Fig. 20. Pressure contour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04CB77-E95E-4E41-AEC9-81395C3385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4" b="3025"/>
          <a:stretch/>
        </p:blipFill>
        <p:spPr>
          <a:xfrm>
            <a:off x="7773716" y="2884131"/>
            <a:ext cx="3281817" cy="174609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2FB09B9-73F6-434F-B86C-2423D2D7FA9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63" b="15602"/>
          <a:stretch/>
        </p:blipFill>
        <p:spPr>
          <a:xfrm>
            <a:off x="1986827" y="2121183"/>
            <a:ext cx="3653878" cy="148418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ADA1D96-E2C4-43FF-9E56-EB84858A524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25" b="10594"/>
          <a:stretch/>
        </p:blipFill>
        <p:spPr>
          <a:xfrm>
            <a:off x="7343122" y="1111767"/>
            <a:ext cx="4143006" cy="140812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7F4CDEE-C9D1-4CC0-B412-AFD8898BCE6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91" b="15396"/>
          <a:stretch/>
        </p:blipFill>
        <p:spPr>
          <a:xfrm>
            <a:off x="8032451" y="5051850"/>
            <a:ext cx="2764346" cy="1441025"/>
          </a:xfrm>
          <a:prstGeom prst="rect">
            <a:avLst/>
          </a:prstGeom>
        </p:spPr>
      </p:pic>
      <p:sp>
        <p:nvSpPr>
          <p:cNvPr id="13" name="Text Box 2">
            <a:extLst>
              <a:ext uri="{FF2B5EF4-FFF2-40B4-BE49-F238E27FC236}">
                <a16:creationId xmlns:a16="http://schemas.microsoft.com/office/drawing/2014/main" id="{896F55C7-2398-433A-AE34-831EEC91E9DC}"/>
              </a:ext>
            </a:extLst>
          </p:cNvPr>
          <p:cNvSpPr txBox="1"/>
          <p:nvPr/>
        </p:nvSpPr>
        <p:spPr>
          <a:xfrm>
            <a:off x="7845685" y="4743112"/>
            <a:ext cx="33318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altLang="en-US" sz="1200" dirty="0"/>
              <a:t>Fig. 23. Streamlines</a:t>
            </a:r>
          </a:p>
        </p:txBody>
      </p:sp>
      <p:sp>
        <p:nvSpPr>
          <p:cNvPr id="15" name="Text Box 2">
            <a:extLst>
              <a:ext uri="{FF2B5EF4-FFF2-40B4-BE49-F238E27FC236}">
                <a16:creationId xmlns:a16="http://schemas.microsoft.com/office/drawing/2014/main" id="{C5A039D9-459B-4FF3-B341-45C7A8EE9650}"/>
              </a:ext>
            </a:extLst>
          </p:cNvPr>
          <p:cNvSpPr txBox="1"/>
          <p:nvPr/>
        </p:nvSpPr>
        <p:spPr>
          <a:xfrm>
            <a:off x="7723688" y="6492875"/>
            <a:ext cx="33318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altLang="en-US" sz="1200" dirty="0"/>
              <a:t>Fig. 24. Vector plot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D23C8EE-ACB4-4CFB-BB62-BACEF9851A2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867" y="4446288"/>
            <a:ext cx="6278880" cy="1889760"/>
          </a:xfrm>
          <a:prstGeom prst="rect">
            <a:avLst/>
          </a:prstGeom>
        </p:spPr>
      </p:pic>
      <p:sp>
        <p:nvSpPr>
          <p:cNvPr id="16" name="Text Box 2">
            <a:extLst>
              <a:ext uri="{FF2B5EF4-FFF2-40B4-BE49-F238E27FC236}">
                <a16:creationId xmlns:a16="http://schemas.microsoft.com/office/drawing/2014/main" id="{0152C46F-8803-48B1-8910-26E5DCEBFC4E}"/>
              </a:ext>
            </a:extLst>
          </p:cNvPr>
          <p:cNvSpPr txBox="1"/>
          <p:nvPr/>
        </p:nvSpPr>
        <p:spPr>
          <a:xfrm>
            <a:off x="2147843" y="6441020"/>
            <a:ext cx="33318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altLang="en-US" sz="1200" dirty="0"/>
              <a:t>Fig. 21. Pressure difference [9]  </a:t>
            </a:r>
          </a:p>
        </p:txBody>
      </p:sp>
    </p:spTree>
    <p:extLst>
      <p:ext uri="{BB962C8B-B14F-4D97-AF65-F5344CB8AC3E}">
        <p14:creationId xmlns:p14="http://schemas.microsoft.com/office/powerpoint/2010/main" val="7038361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>
            <a:extLst>
              <a:ext uri="{FF2B5EF4-FFF2-40B4-BE49-F238E27FC236}">
                <a16:creationId xmlns:a16="http://schemas.microsoft.com/office/drawing/2014/main" id="{E3389DBC-EC3D-404F-AEE0-DC22F83B1986}"/>
              </a:ext>
            </a:extLst>
          </p:cNvPr>
          <p:cNvSpPr txBox="1"/>
          <p:nvPr/>
        </p:nvSpPr>
        <p:spPr>
          <a:xfrm>
            <a:off x="3851592" y="6511766"/>
            <a:ext cx="448881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altLang="en-US" sz="1100" dirty="0"/>
              <a:t>Fig. 25. Velocity profiles along axial length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F10E91-46CE-459E-AED8-80DBE9C7DF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310" y="559841"/>
            <a:ext cx="8453378" cy="5738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827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>
            <a:extLst>
              <a:ext uri="{FF2B5EF4-FFF2-40B4-BE49-F238E27FC236}">
                <a16:creationId xmlns:a16="http://schemas.microsoft.com/office/drawing/2014/main" id="{8E741DA0-3E0C-47D3-B030-1DCD18AD3FA5}"/>
              </a:ext>
            </a:extLst>
          </p:cNvPr>
          <p:cNvSpPr txBox="1"/>
          <p:nvPr/>
        </p:nvSpPr>
        <p:spPr>
          <a:xfrm>
            <a:off x="3851592" y="6499860"/>
            <a:ext cx="448881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altLang="en-US" sz="1100" dirty="0"/>
              <a:t>Fig. 26. Kinematic pressure along length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B6029DA-6A43-465A-91A1-6537E4C989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2252" y="521109"/>
            <a:ext cx="8567493" cy="5815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8495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2">
            <a:extLst>
              <a:ext uri="{FF2B5EF4-FFF2-40B4-BE49-F238E27FC236}">
                <a16:creationId xmlns:a16="http://schemas.microsoft.com/office/drawing/2014/main" id="{C34AC60A-1B20-434E-A643-9B5AF1B302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5758139"/>
              </p:ext>
            </p:extLst>
          </p:nvPr>
        </p:nvGraphicFramePr>
        <p:xfrm>
          <a:off x="1625600" y="681178"/>
          <a:ext cx="9393384" cy="58304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4173">
                  <a:extLst>
                    <a:ext uri="{9D8B030D-6E8A-4147-A177-3AD203B41FA5}">
                      <a16:colId xmlns:a16="http://schemas.microsoft.com/office/drawing/2014/main" val="2586304369"/>
                    </a:ext>
                  </a:extLst>
                </a:gridCol>
                <a:gridCol w="1174173">
                  <a:extLst>
                    <a:ext uri="{9D8B030D-6E8A-4147-A177-3AD203B41FA5}">
                      <a16:colId xmlns:a16="http://schemas.microsoft.com/office/drawing/2014/main" val="1041781236"/>
                    </a:ext>
                  </a:extLst>
                </a:gridCol>
                <a:gridCol w="1174173">
                  <a:extLst>
                    <a:ext uri="{9D8B030D-6E8A-4147-A177-3AD203B41FA5}">
                      <a16:colId xmlns:a16="http://schemas.microsoft.com/office/drawing/2014/main" val="813684239"/>
                    </a:ext>
                  </a:extLst>
                </a:gridCol>
                <a:gridCol w="1174173">
                  <a:extLst>
                    <a:ext uri="{9D8B030D-6E8A-4147-A177-3AD203B41FA5}">
                      <a16:colId xmlns:a16="http://schemas.microsoft.com/office/drawing/2014/main" val="330649393"/>
                    </a:ext>
                  </a:extLst>
                </a:gridCol>
                <a:gridCol w="1174173">
                  <a:extLst>
                    <a:ext uri="{9D8B030D-6E8A-4147-A177-3AD203B41FA5}">
                      <a16:colId xmlns:a16="http://schemas.microsoft.com/office/drawing/2014/main" val="218048156"/>
                    </a:ext>
                  </a:extLst>
                </a:gridCol>
                <a:gridCol w="1174173">
                  <a:extLst>
                    <a:ext uri="{9D8B030D-6E8A-4147-A177-3AD203B41FA5}">
                      <a16:colId xmlns:a16="http://schemas.microsoft.com/office/drawing/2014/main" val="1299368083"/>
                    </a:ext>
                  </a:extLst>
                </a:gridCol>
                <a:gridCol w="1174173">
                  <a:extLst>
                    <a:ext uri="{9D8B030D-6E8A-4147-A177-3AD203B41FA5}">
                      <a16:colId xmlns:a16="http://schemas.microsoft.com/office/drawing/2014/main" val="3994666354"/>
                    </a:ext>
                  </a:extLst>
                </a:gridCol>
                <a:gridCol w="1174173">
                  <a:extLst>
                    <a:ext uri="{9D8B030D-6E8A-4147-A177-3AD203B41FA5}">
                      <a16:colId xmlns:a16="http://schemas.microsoft.com/office/drawing/2014/main" val="3882988047"/>
                    </a:ext>
                  </a:extLst>
                </a:gridCol>
              </a:tblGrid>
              <a:tr h="937959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Flow rate(m</a:t>
                      </a:r>
                      <a:r>
                        <a:rPr lang="en-IN" sz="1200" b="1" baseline="30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/s)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Velocity (m/s)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Reynolds number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Turbulent kinetic energy k (m</a:t>
                      </a:r>
                      <a:r>
                        <a:rPr lang="en-IN" sz="1200" b="1" baseline="30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/s</a:t>
                      </a:r>
                      <a:r>
                        <a:rPr lang="en-IN" sz="1200" b="1" baseline="30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Turbulent dissipation </a:t>
                      </a: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Ɛ</a:t>
                      </a: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(m</a:t>
                      </a:r>
                      <a:r>
                        <a:rPr lang="en-IN" sz="1200" b="1" baseline="30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/s</a:t>
                      </a:r>
                      <a:r>
                        <a:rPr lang="en-IN" sz="1200" b="1" baseline="30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Pressure difference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5684517"/>
                  </a:ext>
                </a:extLst>
              </a:tr>
              <a:tr h="33820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0.000237</a:t>
                      </a:r>
                      <a:endParaRPr lang="en-IN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1.478038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21021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0.006858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0.09322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0.3024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0.2799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84683632"/>
                  </a:ext>
                </a:extLst>
              </a:tr>
              <a:tr h="2861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0.000236</a:t>
                      </a:r>
                      <a:endParaRPr lang="en-IN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1.469798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20878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0.0068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0.0922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0.2721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0.2553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02661623"/>
                  </a:ext>
                </a:extLst>
              </a:tr>
              <a:tr h="2861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0.000202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1.25876</a:t>
                      </a:r>
                      <a:endParaRPr lang="en-IN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17875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0.00518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0.0613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0.18176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90523284"/>
                  </a:ext>
                </a:extLst>
              </a:tr>
              <a:tr h="2861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0.00021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1.307589</a:t>
                      </a:r>
                      <a:endParaRPr lang="en-IN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18590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0.00555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0.2244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0.2656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07189830"/>
                  </a:ext>
                </a:extLst>
              </a:tr>
              <a:tr h="2861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0.000194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1.210081</a:t>
                      </a:r>
                      <a:endParaRPr lang="en-IN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17303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4.901e-3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0.0563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0.1056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0.1442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23185976"/>
                  </a:ext>
                </a:extLst>
              </a:tr>
              <a:tr h="2861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0.000182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1.132066</a:t>
                      </a:r>
                      <a:endParaRPr lang="en-IN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16159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4.348e-3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0.1576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0.2469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67774311"/>
                  </a:ext>
                </a:extLst>
              </a:tr>
              <a:tr h="2622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0.000301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1.872526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26741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0.0105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0.1766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0.5019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0.287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75980033"/>
                  </a:ext>
                </a:extLst>
              </a:tr>
              <a:tr h="2861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0.000294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1.831351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26169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0.0101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0.4884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0.2916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70276770"/>
                  </a:ext>
                </a:extLst>
              </a:tr>
              <a:tr h="2861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0.000283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1.760117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25168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9.4437e-3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0.1506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0.4663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0.301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12914383"/>
                  </a:ext>
                </a:extLst>
              </a:tr>
              <a:tr h="2861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0.000277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1.727316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24596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9.071e-3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0.1418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0.4468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0.3020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8655944"/>
                  </a:ext>
                </a:extLst>
              </a:tr>
              <a:tr h="2861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0.000288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1.792788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25597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9.727e-3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0.1574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0.4898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0.3057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80674979"/>
                  </a:ext>
                </a:extLst>
              </a:tr>
              <a:tr h="2861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0.000291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1.812293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25883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9.918e-3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0.1621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0.4812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0.2937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438274"/>
                  </a:ext>
                </a:extLst>
              </a:tr>
              <a:tr h="2861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0.000105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0.653563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9345.05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1.65e-3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0.0604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0.286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10605355"/>
                  </a:ext>
                </a:extLst>
              </a:tr>
              <a:tr h="2861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0.000147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0.915238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13013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2.9772e-3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0.0266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0.1158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0.2799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60395896"/>
                  </a:ext>
                </a:extLst>
              </a:tr>
              <a:tr h="2861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9.88E-05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0.615353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8723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1.4785e-3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9.3321e-3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0.04411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0.237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88849748"/>
                  </a:ext>
                </a:extLst>
              </a:tr>
              <a:tr h="2861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0.000106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0.659413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9295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1.6523e-3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0.0547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0.2593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76496552"/>
                  </a:ext>
                </a:extLst>
              </a:tr>
              <a:tr h="2861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6.29E-05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0.391737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5577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6.7586e-4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2.8842e-3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0.01096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0.1442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39460225"/>
                  </a:ext>
                </a:extLst>
              </a:tr>
            </a:tbl>
          </a:graphicData>
        </a:graphic>
      </p:graphicFrame>
      <p:sp>
        <p:nvSpPr>
          <p:cNvPr id="3" name="Text Box 2">
            <a:extLst>
              <a:ext uri="{FF2B5EF4-FFF2-40B4-BE49-F238E27FC236}">
                <a16:creationId xmlns:a16="http://schemas.microsoft.com/office/drawing/2014/main" id="{0AACB62D-53FC-4646-B2EE-BD0074B9829C}"/>
              </a:ext>
            </a:extLst>
          </p:cNvPr>
          <p:cNvSpPr txBox="1"/>
          <p:nvPr/>
        </p:nvSpPr>
        <p:spPr>
          <a:xfrm>
            <a:off x="3638550" y="6483035"/>
            <a:ext cx="49149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altLang="en-US" sz="1200" dirty="0"/>
              <a:t>Table. 5. Results obtained</a:t>
            </a:r>
          </a:p>
        </p:txBody>
      </p:sp>
    </p:spTree>
    <p:extLst>
      <p:ext uri="{BB962C8B-B14F-4D97-AF65-F5344CB8AC3E}">
        <p14:creationId xmlns:p14="http://schemas.microsoft.com/office/powerpoint/2010/main" val="30147362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altLang="en-US" dirty="0"/>
              <a:t>Turbulent flow through smooth and sharp bend</a:t>
            </a:r>
          </a:p>
          <a:p>
            <a:r>
              <a:rPr lang="en-IN" altLang="en-US" dirty="0"/>
              <a:t>Determine minor loss factors from CFD simulations</a:t>
            </a:r>
          </a:p>
          <a:p>
            <a:r>
              <a:rPr lang="en-IN" altLang="en-US" dirty="0"/>
              <a:t>Study flow features</a:t>
            </a:r>
          </a:p>
          <a:p>
            <a:pPr marL="0" indent="0">
              <a:buNone/>
            </a:pPr>
            <a:endParaRPr lang="en-IN" altLang="en-US" dirty="0"/>
          </a:p>
          <a:p>
            <a:endParaRPr lang="en-IN" altLang="en-US" dirty="0"/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6571E323-4D82-49F3-B6C3-BE69C0F712F8}"/>
              </a:ext>
            </a:extLst>
          </p:cNvPr>
          <p:cNvSpPr txBox="1"/>
          <p:nvPr/>
        </p:nvSpPr>
        <p:spPr>
          <a:xfrm>
            <a:off x="2786914" y="6311195"/>
            <a:ext cx="25239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altLang="en-US" sz="1200" dirty="0"/>
              <a:t>Fig. 27. Smooth Bend[6]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ABCE41D-1FDC-402B-8993-CEF34BAF3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1104" y="3327153"/>
            <a:ext cx="3535680" cy="271272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6CAB652-1898-467D-B2C9-36DAAEEEBF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782" y="3575685"/>
            <a:ext cx="3253740" cy="2598420"/>
          </a:xfrm>
          <a:prstGeom prst="rect">
            <a:avLst/>
          </a:prstGeom>
        </p:spPr>
      </p:pic>
      <p:sp>
        <p:nvSpPr>
          <p:cNvPr id="10" name="Text Box 4">
            <a:extLst>
              <a:ext uri="{FF2B5EF4-FFF2-40B4-BE49-F238E27FC236}">
                <a16:creationId xmlns:a16="http://schemas.microsoft.com/office/drawing/2014/main" id="{9E41EE9A-F534-4789-85AD-1C699E41C812}"/>
              </a:ext>
            </a:extLst>
          </p:cNvPr>
          <p:cNvSpPr txBox="1"/>
          <p:nvPr/>
        </p:nvSpPr>
        <p:spPr>
          <a:xfrm>
            <a:off x="6881104" y="6174105"/>
            <a:ext cx="357231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altLang="en-US" sz="1200" dirty="0"/>
              <a:t>Fig. 28. Sharp Bend[6]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66E2C54-66BB-4A4B-BF0F-7FF67206E530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altLang="en-US" dirty="0"/>
              <a:t>Case Study III: Problem Definition</a:t>
            </a:r>
          </a:p>
        </p:txBody>
      </p:sp>
    </p:spTree>
    <p:extLst>
      <p:ext uri="{BB962C8B-B14F-4D97-AF65-F5344CB8AC3E}">
        <p14:creationId xmlns:p14="http://schemas.microsoft.com/office/powerpoint/2010/main" val="5644008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5EC1F-2128-4742-AC62-6D228DC28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36073"/>
            <a:ext cx="6571817" cy="453015"/>
          </a:xfrm>
        </p:spPr>
        <p:txBody>
          <a:bodyPr>
            <a:normAutofit/>
          </a:bodyPr>
          <a:lstStyle/>
          <a:p>
            <a:r>
              <a:rPr lang="en-IN" sz="2400" dirty="0"/>
              <a:t>Geometry creation and Mesh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FC220-9B63-4468-BE8A-7A04A459E5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138957" cy="4351338"/>
          </a:xfrm>
        </p:spPr>
        <p:txBody>
          <a:bodyPr>
            <a:normAutofit/>
          </a:bodyPr>
          <a:lstStyle/>
          <a:p>
            <a:r>
              <a:rPr lang="en-IN" sz="1400" dirty="0"/>
              <a:t>ANSYS Design modeller and in-built Meshing software</a:t>
            </a:r>
          </a:p>
          <a:p>
            <a:r>
              <a:rPr lang="en-IN" sz="1400" dirty="0"/>
              <a:t>The dimensions of the geometry are as follows,</a:t>
            </a:r>
          </a:p>
          <a:p>
            <a:pPr marL="0" indent="0">
              <a:buNone/>
            </a:pPr>
            <a:r>
              <a:rPr lang="en-IN" sz="1400" dirty="0"/>
              <a:t>Upstream length=75mm</a:t>
            </a:r>
          </a:p>
          <a:p>
            <a:pPr marL="0" indent="0">
              <a:buNone/>
            </a:pPr>
            <a:r>
              <a:rPr lang="en-IN" sz="1400" dirty="0"/>
              <a:t>Downstream length= 135.7mm</a:t>
            </a:r>
          </a:p>
          <a:p>
            <a:pPr marL="0" indent="0" algn="l">
              <a:buNone/>
            </a:pPr>
            <a:r>
              <a:rPr lang="en-US" sz="1400" b="0" i="0" u="none" strike="noStrike" baseline="0" dirty="0"/>
              <a:t>Diameter of the collecting tank, Dc = 0.28 m</a:t>
            </a:r>
          </a:p>
          <a:p>
            <a:pPr marL="0" indent="0" algn="l">
              <a:buNone/>
            </a:pPr>
            <a:r>
              <a:rPr lang="en-US" sz="1400" dirty="0"/>
              <a:t>Radius of smooth bend = 14.3 mm</a:t>
            </a:r>
            <a:endParaRPr lang="en-US" sz="1400" b="0" i="0" u="none" strike="noStrike" baseline="0" dirty="0"/>
          </a:p>
          <a:p>
            <a:pPr marL="0" indent="0" algn="l">
              <a:buNone/>
            </a:pPr>
            <a:r>
              <a:rPr lang="en-US" sz="1400" b="0" i="0" u="none" strike="noStrike" baseline="0" dirty="0"/>
              <a:t>Diameter of the larger cross-section pipe, D1 = 14.3 mm</a:t>
            </a:r>
          </a:p>
          <a:p>
            <a:pPr marL="0" indent="0" algn="l">
              <a:buNone/>
            </a:pPr>
            <a:r>
              <a:rPr lang="en-US" sz="1400" b="0" i="0" u="none" strike="noStrike" baseline="0" dirty="0"/>
              <a:t>y+ between 30 and 90[9]</a:t>
            </a:r>
          </a:p>
          <a:p>
            <a:pPr marL="0" indent="0" algn="l">
              <a:buNone/>
            </a:pPr>
            <a:r>
              <a:rPr lang="en-US" sz="1400" b="0" i="0" dirty="0">
                <a:solidFill>
                  <a:srgbClr val="222222"/>
                </a:solidFill>
                <a:effectLst/>
              </a:rPr>
              <a:t>The pressure difference was taken at the entrance of the fitting and a distance of 9D at the exit</a:t>
            </a:r>
            <a:r>
              <a:rPr lang="en-US" sz="1400" dirty="0">
                <a:solidFill>
                  <a:srgbClr val="222222"/>
                </a:solidFill>
                <a:effectLst/>
              </a:rPr>
              <a:t> [10]</a:t>
            </a:r>
            <a:endParaRPr lang="en-US" sz="1400" b="0" i="0" u="none" strike="noStrike" baseline="0" dirty="0"/>
          </a:p>
          <a:p>
            <a:pPr marL="0" indent="0" algn="l">
              <a:buNone/>
            </a:pPr>
            <a:r>
              <a:rPr lang="en-US" sz="1400" dirty="0"/>
              <a:t>Minor loss factor </a:t>
            </a:r>
            <a:endParaRPr lang="en-US" sz="1400" b="0" i="0" u="none" strike="noStrike" baseline="0" dirty="0"/>
          </a:p>
        </p:txBody>
      </p:sp>
      <p:sp>
        <p:nvSpPr>
          <p:cNvPr id="7" name="Text Box 2">
            <a:extLst>
              <a:ext uri="{FF2B5EF4-FFF2-40B4-BE49-F238E27FC236}">
                <a16:creationId xmlns:a16="http://schemas.microsoft.com/office/drawing/2014/main" id="{F87AEDB4-73F8-432F-9EC0-31C98E5FC47A}"/>
              </a:ext>
            </a:extLst>
          </p:cNvPr>
          <p:cNvSpPr txBox="1"/>
          <p:nvPr/>
        </p:nvSpPr>
        <p:spPr>
          <a:xfrm>
            <a:off x="4781983" y="4888963"/>
            <a:ext cx="26280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altLang="en-US" sz="1200" dirty="0"/>
              <a:t>Fig. 29. Smooth bend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2E0691F-CDD2-4936-9BC5-900409D44D20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dirty="0"/>
              <a:t>90 degree Elbow bend</a:t>
            </a:r>
          </a:p>
        </p:txBody>
      </p:sp>
      <p:sp>
        <p:nvSpPr>
          <p:cNvPr id="12" name="Text Box 2">
            <a:extLst>
              <a:ext uri="{FF2B5EF4-FFF2-40B4-BE49-F238E27FC236}">
                <a16:creationId xmlns:a16="http://schemas.microsoft.com/office/drawing/2014/main" id="{8133920A-5548-46FE-A7AA-52BE35D79B41}"/>
              </a:ext>
            </a:extLst>
          </p:cNvPr>
          <p:cNvSpPr txBox="1"/>
          <p:nvPr/>
        </p:nvSpPr>
        <p:spPr>
          <a:xfrm>
            <a:off x="9415988" y="4852239"/>
            <a:ext cx="26280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altLang="en-US" sz="1200" dirty="0"/>
              <a:t>Fig. 31. Mesh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59491C5-9202-476B-B905-6F4EF47652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941" y="1562100"/>
            <a:ext cx="1902251" cy="31279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8045080-03CF-40E0-881B-CAAD3CF328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8253" y="1543288"/>
            <a:ext cx="2123505" cy="309122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84B25F4-ACC2-4600-8FF7-2E4433D18B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017" y="1543288"/>
            <a:ext cx="1774257" cy="3127950"/>
          </a:xfrm>
          <a:prstGeom prst="rect">
            <a:avLst/>
          </a:prstGeom>
        </p:spPr>
      </p:pic>
      <p:sp>
        <p:nvSpPr>
          <p:cNvPr id="13" name="Text Box 2">
            <a:extLst>
              <a:ext uri="{FF2B5EF4-FFF2-40B4-BE49-F238E27FC236}">
                <a16:creationId xmlns:a16="http://schemas.microsoft.com/office/drawing/2014/main" id="{D3328BF9-03D0-4F90-9FD2-CB4C9C5BD223}"/>
              </a:ext>
            </a:extLst>
          </p:cNvPr>
          <p:cNvSpPr txBox="1"/>
          <p:nvPr/>
        </p:nvSpPr>
        <p:spPr>
          <a:xfrm>
            <a:off x="6983128" y="4888962"/>
            <a:ext cx="26280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altLang="en-US" sz="1200" dirty="0"/>
              <a:t>Fig. 30. Sharp bend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54D47D0-9470-463E-BF78-8671D855199F}"/>
                  </a:ext>
                </a:extLst>
              </p:cNvPr>
              <p:cNvSpPr txBox="1"/>
              <p:nvPr/>
            </p:nvSpPr>
            <p:spPr>
              <a:xfrm>
                <a:off x="597349" y="5564103"/>
                <a:ext cx="4561830" cy="6128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N" b="0" i="1" smtClean="0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en-IN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IN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IN" i="1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IN" b="0" i="1" smtClean="0">
                              <a:latin typeface="Cambria Math" panose="02040503050406030204" pitchFamily="18" charset="0"/>
                            </a:rPr>
                            <m:t>𝑚𝑖𝑛</m:t>
                          </m:r>
                        </m:sub>
                      </m:sSub>
                      <m:r>
                        <a:rPr lang="en-IN" b="0" i="1" smtClean="0">
                          <a:latin typeface="Cambria Math" panose="02040503050406030204" pitchFamily="18" charset="0"/>
                        </a:rPr>
                        <m:t>∗</m:t>
                      </m:r>
                      <m:f>
                        <m:fPr>
                          <m:ctrlPr>
                            <a:rPr lang="en-IN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IN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IN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num>
                        <m:den>
                          <m:sSup>
                            <m:sSupPr>
                              <m:ctrlPr>
                                <a:rPr lang="en-IN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IN" b="0" i="1" smtClean="0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p>
                              <m:r>
                                <a:rPr lang="en-IN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IN" dirty="0"/>
              </a:p>
            </p:txBody>
          </p:sp>
        </mc:Choice>
        <mc:Fallback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54D47D0-9470-463E-BF78-8671D85519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349" y="5564103"/>
                <a:ext cx="4561830" cy="61286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114219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6FA3FDE-C91C-4242-8AE4-FE2BFD3477A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3509818"/>
                <a:ext cx="4934527" cy="3064308"/>
              </a:xfrm>
            </p:spPr>
            <p:txBody>
              <a:bodyPr>
                <a:normAutofit fontScale="85000" lnSpcReduction="20000"/>
              </a:bodyPr>
              <a:lstStyle/>
              <a:p>
                <a:pPr algn="just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IN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K-omega SST turbulence model with SIMPLE algorith</a:t>
                </a:r>
                <a:r>
                  <a:rPr lang="en-IN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 was used[10]. </a:t>
                </a:r>
                <a:r>
                  <a:rPr lang="en-IN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The turbulent properties entered are calculated from the below equations:</a:t>
                </a:r>
              </a:p>
              <a:p>
                <a:pPr marL="342900" lvl="0" indent="-342900" algn="just">
                  <a:lnSpc>
                    <a:spcPct val="107000"/>
                  </a:lnSpc>
                  <a:buFont typeface="+mj-lt"/>
                  <a:buAutoNum type="arabicPeriod"/>
                </a:pPr>
                <a:r>
                  <a:rPr lang="en-IN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N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𝑅𝑒</m:t>
                    </m:r>
                    <m:r>
                      <a:rPr lang="en-IN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IN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𝑣</m:t>
                        </m:r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𝑑</m:t>
                        </m:r>
                      </m:num>
                      <m:den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𝜈</m:t>
                        </m:r>
                      </m:den>
                    </m:f>
                  </m:oMath>
                </a14:m>
                <a:endParaRPr lang="en-IN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 algn="just">
                  <a:lnSpc>
                    <a:spcPct val="107000"/>
                  </a:lnSpc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IN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𝐼</m:t>
                    </m:r>
                    <m:r>
                      <a:rPr lang="en-IN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=0.16 </m:t>
                    </m:r>
                    <m:sSup>
                      <m:sSupPr>
                        <m:ctrlP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𝑅𝑒</m:t>
                        </m:r>
                      </m:e>
                      <m:sup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IN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IN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IN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8</m:t>
                            </m:r>
                          </m:den>
                        </m:f>
                      </m:sup>
                    </m:sSup>
                  </m:oMath>
                </a14:m>
                <a:endParaRPr lang="en-IN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 algn="just">
                  <a:lnSpc>
                    <a:spcPct val="107000"/>
                  </a:lnSpc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IN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IN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𝐼</m:t>
                        </m:r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  <m:sup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IN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 algn="just">
                  <a:lnSpc>
                    <a:spcPct val="107000"/>
                  </a:lnSpc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IN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𝑙</m:t>
                    </m:r>
                    <m:r>
                      <a:rPr lang="en-IN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=0.07</m:t>
                    </m:r>
                    <m:r>
                      <a:rPr lang="en-IN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𝑑</m:t>
                    </m:r>
                  </m:oMath>
                </a14:m>
                <a:endParaRPr lang="en-IN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 algn="just">
                  <a:lnSpc>
                    <a:spcPct val="107000"/>
                  </a:lnSpc>
                  <a:spcAft>
                    <a:spcPts val="800"/>
                  </a:spcAft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IN" sz="180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𝜔</m:t>
                    </m:r>
                    <m:r>
                      <a:rPr lang="en-IN" sz="18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IN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IN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𝐶</m:t>
                        </m:r>
                        <m:r>
                          <a:rPr lang="en-IN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𝜇</m:t>
                        </m:r>
                      </m:e>
                      <m:sup>
                        <m:r>
                          <a:rPr lang="en-IN" sz="1800" b="0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−0.25</m:t>
                        </m:r>
                      </m:sup>
                    </m:sSup>
                    <m:f>
                      <m:fPr>
                        <m:ctrlPr>
                          <a:rPr lang="en-IN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IN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.</m:t>
                        </m:r>
                        <m:sSup>
                          <m:sSupPr>
                            <m:ctrlPr>
                              <a:rPr lang="en-IN" sz="1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IN" sz="1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</m:e>
                          <m:sup>
                            <m:r>
                              <a:rPr lang="en-IN" sz="1800" b="0" i="1" smtClean="0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  <m:r>
                              <a:rPr lang="en-IN" sz="1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.5</m:t>
                            </m:r>
                          </m:sup>
                        </m:sSup>
                      </m:num>
                      <m:den>
                        <m:r>
                          <a:rPr lang="en-IN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𝑙</m:t>
                        </m:r>
                      </m:den>
                    </m:f>
                  </m:oMath>
                </a14:m>
                <a:r>
                  <a:rPr lang="en-IN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14:m>
                  <m:oMath xmlns:m="http://schemas.openxmlformats.org/officeDocument/2006/math">
                    <m:r>
                      <a:rPr lang="en-IN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en-IN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𝜇</m:t>
                    </m:r>
                  </m:oMath>
                </a14:m>
                <a:r>
                  <a:rPr lang="en-IN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=0.09)</a:t>
                </a:r>
                <a:endParaRPr lang="en-IN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IN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6FA3FDE-C91C-4242-8AE4-FE2BFD3477A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3509818"/>
                <a:ext cx="4934527" cy="3064308"/>
              </a:xfrm>
              <a:blipFill>
                <a:blip r:embed="rId2"/>
                <a:stretch>
                  <a:fillRect l="-618" t="-1394" r="-371"/>
                </a:stretch>
              </a:blipFill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Content Placeholder 4">
            <a:extLst>
              <a:ext uri="{FF2B5EF4-FFF2-40B4-BE49-F238E27FC236}">
                <a16:creationId xmlns:a16="http://schemas.microsoft.com/office/drawing/2014/main" id="{6E17D72A-7E50-49C3-90C0-49FBE98738A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3450132"/>
              </p:ext>
            </p:extLst>
          </p:nvPr>
        </p:nvGraphicFramePr>
        <p:xfrm>
          <a:off x="1889760" y="680316"/>
          <a:ext cx="8412480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22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897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01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40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 altLang="en-US"/>
                        <a:t>Quantities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 altLang="en-US"/>
                        <a:t>inlet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 altLang="en-US" dirty="0"/>
                        <a:t>outlet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dirty="0"/>
                        <a:t>Wall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 altLang="en-US" dirty="0"/>
                        <a:t>omega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dirty="0" err="1"/>
                        <a:t>fixedValue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dirty="0" err="1"/>
                        <a:t>zeroGradient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dirty="0" err="1"/>
                        <a:t>omegaWallFunction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 altLang="en-US"/>
                        <a:t>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fixedValue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dirty="0" err="1"/>
                        <a:t>zeroGradient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/>
                        <a:t>kqRWallFunction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 altLang="en-US"/>
                        <a:t>nut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fixedValue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dirty="0"/>
                        <a:t>calculated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/>
                        <a:t>nutkWallFunction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 altLang="en-US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 dirty="0" err="1">
                          <a:sym typeface="+mn-ea"/>
                        </a:rPr>
                        <a:t>zeroGradient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/>
                        <a:t>fixedValue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 dirty="0" err="1">
                          <a:sym typeface="+mn-ea"/>
                        </a:rPr>
                        <a:t>zeroGradient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 altLang="en-US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dirty="0"/>
                        <a:t>Parabolic velocity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/>
                        <a:t>zeroGradient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dirty="0" err="1"/>
                        <a:t>noSlip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0E8790F5-FC8F-401D-B97D-D54B45E87F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4976" y="3672312"/>
            <a:ext cx="4553758" cy="2724840"/>
          </a:xfrm>
          <a:prstGeom prst="rect">
            <a:avLst/>
          </a:prstGeom>
        </p:spPr>
      </p:pic>
      <p:sp>
        <p:nvSpPr>
          <p:cNvPr id="6" name="Text Box 2">
            <a:extLst>
              <a:ext uri="{FF2B5EF4-FFF2-40B4-BE49-F238E27FC236}">
                <a16:creationId xmlns:a16="http://schemas.microsoft.com/office/drawing/2014/main" id="{C5C501CB-0FAC-4377-84A0-10127F08480E}"/>
              </a:ext>
            </a:extLst>
          </p:cNvPr>
          <p:cNvSpPr txBox="1"/>
          <p:nvPr/>
        </p:nvSpPr>
        <p:spPr>
          <a:xfrm>
            <a:off x="3638550" y="3043298"/>
            <a:ext cx="49149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altLang="en-US" sz="1200" dirty="0"/>
              <a:t>Table. 6. Boundary Conditions</a:t>
            </a:r>
          </a:p>
        </p:txBody>
      </p:sp>
      <p:sp>
        <p:nvSpPr>
          <p:cNvPr id="7" name="Text Box 2">
            <a:extLst>
              <a:ext uri="{FF2B5EF4-FFF2-40B4-BE49-F238E27FC236}">
                <a16:creationId xmlns:a16="http://schemas.microsoft.com/office/drawing/2014/main" id="{1CFF3B0D-B940-4C5B-BA1C-820C57433635}"/>
              </a:ext>
            </a:extLst>
          </p:cNvPr>
          <p:cNvSpPr txBox="1"/>
          <p:nvPr/>
        </p:nvSpPr>
        <p:spPr>
          <a:xfrm>
            <a:off x="7637838" y="6435626"/>
            <a:ext cx="26280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altLang="en-US" sz="1200" dirty="0"/>
              <a:t>Fig. 32. </a:t>
            </a:r>
            <a:r>
              <a:rPr lang="en-IN" altLang="en-US" sz="1200" dirty="0" err="1"/>
              <a:t>blockMesh</a:t>
            </a:r>
            <a:r>
              <a:rPr lang="en-IN" altLang="en-US" sz="1200" dirty="0"/>
              <a:t> code </a:t>
            </a:r>
          </a:p>
        </p:txBody>
      </p:sp>
    </p:spTree>
    <p:extLst>
      <p:ext uri="{BB962C8B-B14F-4D97-AF65-F5344CB8AC3E}">
        <p14:creationId xmlns:p14="http://schemas.microsoft.com/office/powerpoint/2010/main" val="19451622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086523-AF64-48F7-9D7B-DA28BB2441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Results</a:t>
            </a:r>
          </a:p>
        </p:txBody>
      </p:sp>
      <p:sp>
        <p:nvSpPr>
          <p:cNvPr id="12" name="Text Box 2">
            <a:extLst>
              <a:ext uri="{FF2B5EF4-FFF2-40B4-BE49-F238E27FC236}">
                <a16:creationId xmlns:a16="http://schemas.microsoft.com/office/drawing/2014/main" id="{E3BB57C0-86DB-44DC-B46D-18E4F268B6AB}"/>
              </a:ext>
            </a:extLst>
          </p:cNvPr>
          <p:cNvSpPr txBox="1"/>
          <p:nvPr/>
        </p:nvSpPr>
        <p:spPr>
          <a:xfrm>
            <a:off x="1833088" y="6367880"/>
            <a:ext cx="2628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altLang="en-US" sz="1200" dirty="0"/>
              <a:t>Fig. 33. Pressure Contour a) Smooth bend b) sharp bend</a:t>
            </a:r>
          </a:p>
        </p:txBody>
      </p:sp>
      <p:sp>
        <p:nvSpPr>
          <p:cNvPr id="13" name="Text Box 2">
            <a:extLst>
              <a:ext uri="{FF2B5EF4-FFF2-40B4-BE49-F238E27FC236}">
                <a16:creationId xmlns:a16="http://schemas.microsoft.com/office/drawing/2014/main" id="{0AAE41BA-AD47-486A-B958-9639DA073DA1}"/>
              </a:ext>
            </a:extLst>
          </p:cNvPr>
          <p:cNvSpPr txBox="1"/>
          <p:nvPr/>
        </p:nvSpPr>
        <p:spPr>
          <a:xfrm>
            <a:off x="8073805" y="6367880"/>
            <a:ext cx="2628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altLang="en-US" sz="1200" dirty="0"/>
              <a:t>Fig. 34. Velocity Contour a) Smooth bend b) sharp bend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BABE5A83-B96F-479D-91E7-CEB14B3E66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2206" y="2867250"/>
            <a:ext cx="2541653" cy="3408126"/>
          </a:xfr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410D2A2-1E56-4FCC-AD90-A9A4114026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62"/>
          <a:stretch/>
        </p:blipFill>
        <p:spPr>
          <a:xfrm>
            <a:off x="519070" y="2918785"/>
            <a:ext cx="2628035" cy="330505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3DD0D1B-C274-43A3-A13C-026A475FB4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4590" y="2867251"/>
            <a:ext cx="2499619" cy="34081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83D5611-11BF-4F3D-8561-3E5D75239B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5390" y="2867249"/>
            <a:ext cx="2612897" cy="340812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A5C08D8-F457-4806-8028-69EAF91264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7822" y="1189286"/>
            <a:ext cx="2569391" cy="163171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D436AE5-7CF6-4901-9216-F7AE9ADB6F7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2206" y="1403857"/>
            <a:ext cx="1894545" cy="1417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39795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2">
            <a:extLst>
              <a:ext uri="{FF2B5EF4-FFF2-40B4-BE49-F238E27FC236}">
                <a16:creationId xmlns:a16="http://schemas.microsoft.com/office/drawing/2014/main" id="{C34AC60A-1B20-434E-A643-9B5AF1B302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7986140"/>
              </p:ext>
            </p:extLst>
          </p:nvPr>
        </p:nvGraphicFramePr>
        <p:xfrm>
          <a:off x="2223656" y="1071418"/>
          <a:ext cx="7744688" cy="53570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8086">
                  <a:extLst>
                    <a:ext uri="{9D8B030D-6E8A-4147-A177-3AD203B41FA5}">
                      <a16:colId xmlns:a16="http://schemas.microsoft.com/office/drawing/2014/main" val="2586304369"/>
                    </a:ext>
                  </a:extLst>
                </a:gridCol>
                <a:gridCol w="968086">
                  <a:extLst>
                    <a:ext uri="{9D8B030D-6E8A-4147-A177-3AD203B41FA5}">
                      <a16:colId xmlns:a16="http://schemas.microsoft.com/office/drawing/2014/main" val="1041781236"/>
                    </a:ext>
                  </a:extLst>
                </a:gridCol>
                <a:gridCol w="968086">
                  <a:extLst>
                    <a:ext uri="{9D8B030D-6E8A-4147-A177-3AD203B41FA5}">
                      <a16:colId xmlns:a16="http://schemas.microsoft.com/office/drawing/2014/main" val="813684239"/>
                    </a:ext>
                  </a:extLst>
                </a:gridCol>
                <a:gridCol w="968086">
                  <a:extLst>
                    <a:ext uri="{9D8B030D-6E8A-4147-A177-3AD203B41FA5}">
                      <a16:colId xmlns:a16="http://schemas.microsoft.com/office/drawing/2014/main" val="330649393"/>
                    </a:ext>
                  </a:extLst>
                </a:gridCol>
                <a:gridCol w="968086">
                  <a:extLst>
                    <a:ext uri="{9D8B030D-6E8A-4147-A177-3AD203B41FA5}">
                      <a16:colId xmlns:a16="http://schemas.microsoft.com/office/drawing/2014/main" val="218048156"/>
                    </a:ext>
                  </a:extLst>
                </a:gridCol>
                <a:gridCol w="968086">
                  <a:extLst>
                    <a:ext uri="{9D8B030D-6E8A-4147-A177-3AD203B41FA5}">
                      <a16:colId xmlns:a16="http://schemas.microsoft.com/office/drawing/2014/main" val="1299368083"/>
                    </a:ext>
                  </a:extLst>
                </a:gridCol>
                <a:gridCol w="968086">
                  <a:extLst>
                    <a:ext uri="{9D8B030D-6E8A-4147-A177-3AD203B41FA5}">
                      <a16:colId xmlns:a16="http://schemas.microsoft.com/office/drawing/2014/main" val="3994666354"/>
                    </a:ext>
                  </a:extLst>
                </a:gridCol>
                <a:gridCol w="968086">
                  <a:extLst>
                    <a:ext uri="{9D8B030D-6E8A-4147-A177-3AD203B41FA5}">
                      <a16:colId xmlns:a16="http://schemas.microsoft.com/office/drawing/2014/main" val="3882988047"/>
                    </a:ext>
                  </a:extLst>
                </a:gridCol>
              </a:tblGrid>
              <a:tr h="899925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Flow rate(m</a:t>
                      </a:r>
                      <a:r>
                        <a:rPr lang="en-IN" sz="1200" b="1" baseline="30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/s)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Velocity (m/s)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Reynolds number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Turbulent kinetic energy k (m</a:t>
                      </a:r>
                      <a:r>
                        <a:rPr lang="en-IN" sz="1200" b="1" baseline="30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/s</a:t>
                      </a:r>
                      <a:r>
                        <a:rPr lang="en-IN" sz="1200" b="1" baseline="30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Turbulent dissipation </a:t>
                      </a: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Ɛ</a:t>
                      </a: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(m</a:t>
                      </a:r>
                      <a:r>
                        <a:rPr lang="en-IN" sz="1200" b="1" baseline="30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/s</a:t>
                      </a:r>
                      <a:r>
                        <a:rPr lang="en-IN" sz="1200" b="1" baseline="30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Pressure difference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5684517"/>
                  </a:ext>
                </a:extLst>
              </a:tr>
              <a:tr h="3081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0.000237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1.478038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21021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0.006858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151.0441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0.3705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0.343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84683632"/>
                  </a:ext>
                </a:extLst>
              </a:tr>
              <a:tr h="2606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0.000236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1.469798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20878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0.0068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150.4041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0.3625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0.3401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02661623"/>
                  </a:ext>
                </a:extLst>
              </a:tr>
              <a:tr h="2606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0.000202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1.25876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17875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0.00518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131.2714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0.2733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0.349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90523284"/>
                  </a:ext>
                </a:extLst>
              </a:tr>
              <a:tr h="2606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0.00021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1.307589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18590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0.00555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135.8788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0.29543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0.3496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07189830"/>
                  </a:ext>
                </a:extLst>
              </a:tr>
              <a:tr h="2606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0.000194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1.210081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17303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4.901e-3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127.6872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0.2552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0.3489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23185976"/>
                  </a:ext>
                </a:extLst>
              </a:tr>
              <a:tr h="2606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0.000182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1.132066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16159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4.348e-3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120.2679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0.2249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0.3524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67774311"/>
                  </a:ext>
                </a:extLst>
              </a:tr>
              <a:tr h="2389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0.000301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1.872526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26741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0.0105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186.8959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0.5445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0.3114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75980033"/>
                  </a:ext>
                </a:extLst>
              </a:tr>
              <a:tr h="2606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0.000294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1.831351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26169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0.0101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183.3014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0.5257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0.3139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70276770"/>
                  </a:ext>
                </a:extLst>
              </a:tr>
              <a:tr h="2606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0.000283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1.760117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25168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9.4437e-3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177.2459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0.4903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0.3165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12914383"/>
                  </a:ext>
                </a:extLst>
              </a:tr>
              <a:tr h="2606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0.000277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1.727316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24596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9.071e-3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173.7132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0.4693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0.3173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8655944"/>
                  </a:ext>
                </a:extLst>
              </a:tr>
              <a:tr h="2606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0.000288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1.792788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25597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9.727e-3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179.8849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0.5063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0.316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80674979"/>
                  </a:ext>
                </a:extLst>
              </a:tr>
              <a:tr h="2606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0.000291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1.812293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25883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9.918e-3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181.6424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0.5122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0.3127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438274"/>
                  </a:ext>
                </a:extLst>
              </a:tr>
              <a:tr h="2606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0.000105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0.653563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9345.05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1.65e-3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74.0878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0.0849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0.402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10605355"/>
                  </a:ext>
                </a:extLst>
              </a:tr>
              <a:tr h="2606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0.000147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0.915238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13013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2.9772e-3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99.5197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0.1609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0.3887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60395896"/>
                  </a:ext>
                </a:extLst>
              </a:tr>
              <a:tr h="2606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9.88E-05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0.615353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8723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1.4785e-3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70.1319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0.4573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88849748"/>
                  </a:ext>
                </a:extLst>
              </a:tr>
              <a:tr h="2606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0.000106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0.659413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9295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1.6523e-3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74.1395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0.4028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76496552"/>
                  </a:ext>
                </a:extLst>
              </a:tr>
              <a:tr h="2606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6.29E-05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0.391737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5577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6.7586e-4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47.4169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0.03507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0.4611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39460225"/>
                  </a:ext>
                </a:extLst>
              </a:tr>
            </a:tbl>
          </a:graphicData>
        </a:graphic>
      </p:graphicFrame>
      <p:sp>
        <p:nvSpPr>
          <p:cNvPr id="3" name="Text Box 2">
            <a:extLst>
              <a:ext uri="{FF2B5EF4-FFF2-40B4-BE49-F238E27FC236}">
                <a16:creationId xmlns:a16="http://schemas.microsoft.com/office/drawing/2014/main" id="{19297A39-1E32-4761-BE25-3A0D291B1788}"/>
              </a:ext>
            </a:extLst>
          </p:cNvPr>
          <p:cNvSpPr txBox="1"/>
          <p:nvPr/>
        </p:nvSpPr>
        <p:spPr>
          <a:xfrm>
            <a:off x="3638550" y="6483035"/>
            <a:ext cx="49149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altLang="en-US" sz="1200" dirty="0"/>
              <a:t>Table. 7. Results obtained smooth bend</a:t>
            </a:r>
          </a:p>
        </p:txBody>
      </p:sp>
    </p:spTree>
    <p:extLst>
      <p:ext uri="{BB962C8B-B14F-4D97-AF65-F5344CB8AC3E}">
        <p14:creationId xmlns:p14="http://schemas.microsoft.com/office/powerpoint/2010/main" val="24472314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altLang="en-US" dirty="0"/>
              <a:t>Case Study I: Problem 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altLang="en-US" dirty="0"/>
              <a:t>Turbulent flow through orifice meter</a:t>
            </a:r>
          </a:p>
          <a:p>
            <a:r>
              <a:rPr lang="en-IN" altLang="en-US" dirty="0"/>
              <a:t>Study flow features</a:t>
            </a:r>
          </a:p>
          <a:p>
            <a:r>
              <a:rPr lang="en-IN" altLang="en-US" dirty="0"/>
              <a:t>Determine Coefficient of discharge for the CFD simulations</a:t>
            </a:r>
          </a:p>
          <a:p>
            <a:r>
              <a:rPr lang="en-IN" altLang="en-US" dirty="0"/>
              <a:t>Result comparison with experimental data</a:t>
            </a:r>
          </a:p>
          <a:p>
            <a:pPr marL="0" indent="0">
              <a:buNone/>
            </a:pPr>
            <a:endParaRPr lang="en-IN" altLang="en-US" dirty="0"/>
          </a:p>
          <a:p>
            <a:endParaRPr lang="en-IN" altLang="en-US" dirty="0"/>
          </a:p>
        </p:txBody>
      </p:sp>
      <p:pic>
        <p:nvPicPr>
          <p:cNvPr id="4" name="Picture 3" descr="Capture">
            <a:extLst>
              <a:ext uri="{FF2B5EF4-FFF2-40B4-BE49-F238E27FC236}">
                <a16:creationId xmlns:a16="http://schemas.microsoft.com/office/drawing/2014/main" id="{8F1A28F1-E8D6-4D85-A9FB-2F41C69A04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2977" y="3893913"/>
            <a:ext cx="5426046" cy="2283050"/>
          </a:xfrm>
          <a:prstGeom prst="rect">
            <a:avLst/>
          </a:prstGeom>
        </p:spPr>
      </p:pic>
      <p:sp>
        <p:nvSpPr>
          <p:cNvPr id="5" name="Text Box 4">
            <a:extLst>
              <a:ext uri="{FF2B5EF4-FFF2-40B4-BE49-F238E27FC236}">
                <a16:creationId xmlns:a16="http://schemas.microsoft.com/office/drawing/2014/main" id="{6571E323-4D82-49F3-B6C3-BE69C0F712F8}"/>
              </a:ext>
            </a:extLst>
          </p:cNvPr>
          <p:cNvSpPr txBox="1"/>
          <p:nvPr/>
        </p:nvSpPr>
        <p:spPr>
          <a:xfrm>
            <a:off x="3194367" y="6174105"/>
            <a:ext cx="580326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altLang="en-US" sz="1200" dirty="0"/>
              <a:t>Fig. 1. Orifice meter [1]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2">
            <a:extLst>
              <a:ext uri="{FF2B5EF4-FFF2-40B4-BE49-F238E27FC236}">
                <a16:creationId xmlns:a16="http://schemas.microsoft.com/office/drawing/2014/main" id="{C34AC60A-1B20-434E-A643-9B5AF1B302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0566422"/>
              </p:ext>
            </p:extLst>
          </p:nvPr>
        </p:nvGraphicFramePr>
        <p:xfrm>
          <a:off x="1908464" y="1071417"/>
          <a:ext cx="8375072" cy="53201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6884">
                  <a:extLst>
                    <a:ext uri="{9D8B030D-6E8A-4147-A177-3AD203B41FA5}">
                      <a16:colId xmlns:a16="http://schemas.microsoft.com/office/drawing/2014/main" val="2586304369"/>
                    </a:ext>
                  </a:extLst>
                </a:gridCol>
                <a:gridCol w="1046884">
                  <a:extLst>
                    <a:ext uri="{9D8B030D-6E8A-4147-A177-3AD203B41FA5}">
                      <a16:colId xmlns:a16="http://schemas.microsoft.com/office/drawing/2014/main" val="1041781236"/>
                    </a:ext>
                  </a:extLst>
                </a:gridCol>
                <a:gridCol w="1046884">
                  <a:extLst>
                    <a:ext uri="{9D8B030D-6E8A-4147-A177-3AD203B41FA5}">
                      <a16:colId xmlns:a16="http://schemas.microsoft.com/office/drawing/2014/main" val="813684239"/>
                    </a:ext>
                  </a:extLst>
                </a:gridCol>
                <a:gridCol w="1046884">
                  <a:extLst>
                    <a:ext uri="{9D8B030D-6E8A-4147-A177-3AD203B41FA5}">
                      <a16:colId xmlns:a16="http://schemas.microsoft.com/office/drawing/2014/main" val="330649393"/>
                    </a:ext>
                  </a:extLst>
                </a:gridCol>
                <a:gridCol w="1046884">
                  <a:extLst>
                    <a:ext uri="{9D8B030D-6E8A-4147-A177-3AD203B41FA5}">
                      <a16:colId xmlns:a16="http://schemas.microsoft.com/office/drawing/2014/main" val="218048156"/>
                    </a:ext>
                  </a:extLst>
                </a:gridCol>
                <a:gridCol w="1046884">
                  <a:extLst>
                    <a:ext uri="{9D8B030D-6E8A-4147-A177-3AD203B41FA5}">
                      <a16:colId xmlns:a16="http://schemas.microsoft.com/office/drawing/2014/main" val="1299368083"/>
                    </a:ext>
                  </a:extLst>
                </a:gridCol>
                <a:gridCol w="1046884">
                  <a:extLst>
                    <a:ext uri="{9D8B030D-6E8A-4147-A177-3AD203B41FA5}">
                      <a16:colId xmlns:a16="http://schemas.microsoft.com/office/drawing/2014/main" val="3994666354"/>
                    </a:ext>
                  </a:extLst>
                </a:gridCol>
                <a:gridCol w="1046884">
                  <a:extLst>
                    <a:ext uri="{9D8B030D-6E8A-4147-A177-3AD203B41FA5}">
                      <a16:colId xmlns:a16="http://schemas.microsoft.com/office/drawing/2014/main" val="3882988047"/>
                    </a:ext>
                  </a:extLst>
                </a:gridCol>
              </a:tblGrid>
              <a:tr h="819805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Flow rate(m</a:t>
                      </a:r>
                      <a:r>
                        <a:rPr lang="en-IN" sz="1200" b="1" baseline="30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/s)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Velocity (m/s)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Reynolds number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Turbulent kinetic energy k (m</a:t>
                      </a:r>
                      <a:r>
                        <a:rPr lang="en-IN" sz="1200" b="1" baseline="30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/s</a:t>
                      </a:r>
                      <a:r>
                        <a:rPr lang="en-IN" sz="1200" b="1" baseline="30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Turbulent dissipation </a:t>
                      </a: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Ɛ</a:t>
                      </a: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(m</a:t>
                      </a:r>
                      <a:r>
                        <a:rPr lang="en-IN" sz="1200" b="1" baseline="30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/s</a:t>
                      </a:r>
                      <a:r>
                        <a:rPr lang="en-IN" sz="1200" b="1" baseline="30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Pressure difference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5684517"/>
                  </a:ext>
                </a:extLst>
              </a:tr>
              <a:tr h="3110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0.000237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1.478038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21021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0.006858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151.0441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0.607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0.5618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84683632"/>
                  </a:ext>
                </a:extLst>
              </a:tr>
              <a:tr h="2632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0.000236</a:t>
                      </a:r>
                      <a:endParaRPr lang="en-IN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1.469798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20878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0.0068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150.4041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0.607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0.5695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02661623"/>
                  </a:ext>
                </a:extLst>
              </a:tr>
              <a:tr h="2632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0.000202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1.25876</a:t>
                      </a:r>
                      <a:endParaRPr lang="en-IN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17875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0.00518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131.2714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0.4430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0.5671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90523284"/>
                  </a:ext>
                </a:extLst>
              </a:tr>
              <a:tr h="2632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0.00021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1.307589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18590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0.00555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135.8788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0.4783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0.566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07189830"/>
                  </a:ext>
                </a:extLst>
              </a:tr>
              <a:tr h="2632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0.000194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1.210081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17303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4.901e-3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127.6872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0.4158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0.5681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23185976"/>
                  </a:ext>
                </a:extLst>
              </a:tr>
              <a:tr h="2632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0.000182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1.132066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16159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4.348e-3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120.2679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0.364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0.5701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67774311"/>
                  </a:ext>
                </a:extLst>
              </a:tr>
              <a:tr h="2412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0.000301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1.872526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26741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0.0105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186.8959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0.9043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0.5172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75980033"/>
                  </a:ext>
                </a:extLst>
              </a:tr>
              <a:tr h="2632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0.000294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1.831351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26169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0.0101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183.3014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0.8671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0.5178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70276770"/>
                  </a:ext>
                </a:extLst>
              </a:tr>
              <a:tr h="2632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0.000283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1.760117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25168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9.4437e-3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177.2459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0.8031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0.5185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12914383"/>
                  </a:ext>
                </a:extLst>
              </a:tr>
              <a:tr h="2632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0.000277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1.727316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24596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9.071e-3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173.7132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0.7677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0.5190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8655944"/>
                  </a:ext>
                </a:extLst>
              </a:tr>
              <a:tr h="2632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0.000288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1.792788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25597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9.727e-3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179.8849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0.8298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0.5179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80674979"/>
                  </a:ext>
                </a:extLst>
              </a:tr>
              <a:tr h="2632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0.000291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1.812293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25883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9.918e-3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181.6424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0.8487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0.5181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438274"/>
                  </a:ext>
                </a:extLst>
              </a:tr>
              <a:tr h="2632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0.000105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0.653563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9345.05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1.65e-3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74.0878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0.1328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0.6289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10605355"/>
                  </a:ext>
                </a:extLst>
              </a:tr>
              <a:tr h="2632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0.000147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0.915238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13013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2.9772e-3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99.5197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0.2545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0.6146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60395896"/>
                  </a:ext>
                </a:extLst>
              </a:tr>
              <a:tr h="2632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9.88E-05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0.615353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8723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1.4785e-3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70.1319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0.1176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0.6323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88849748"/>
                  </a:ext>
                </a:extLst>
              </a:tr>
              <a:tr h="2632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0.000106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0.659413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9295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1.6523e-3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74.1395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0.1327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0.6285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76496552"/>
                  </a:ext>
                </a:extLst>
              </a:tr>
              <a:tr h="2632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6.29E-05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0.391737</a:t>
                      </a:r>
                      <a:endParaRPr lang="en-IN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5577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6.7586e-4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47.4169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0.674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39460225"/>
                  </a:ext>
                </a:extLst>
              </a:tr>
            </a:tbl>
          </a:graphicData>
        </a:graphic>
      </p:graphicFrame>
      <p:sp>
        <p:nvSpPr>
          <p:cNvPr id="3" name="Text Box 2">
            <a:extLst>
              <a:ext uri="{FF2B5EF4-FFF2-40B4-BE49-F238E27FC236}">
                <a16:creationId xmlns:a16="http://schemas.microsoft.com/office/drawing/2014/main" id="{D36A5363-CA90-4389-A346-B48608361E75}"/>
              </a:ext>
            </a:extLst>
          </p:cNvPr>
          <p:cNvSpPr txBox="1"/>
          <p:nvPr/>
        </p:nvSpPr>
        <p:spPr>
          <a:xfrm>
            <a:off x="3638550" y="6483035"/>
            <a:ext cx="49149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altLang="en-US" sz="1200" dirty="0"/>
              <a:t>Table. 8. Results obtained sharp bend</a:t>
            </a:r>
          </a:p>
        </p:txBody>
      </p:sp>
    </p:spTree>
    <p:extLst>
      <p:ext uri="{BB962C8B-B14F-4D97-AF65-F5344CB8AC3E}">
        <p14:creationId xmlns:p14="http://schemas.microsoft.com/office/powerpoint/2010/main" val="401524069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727284-29A6-4190-ACB1-41E18B9DE7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85452D-98A9-40AB-9B6D-597B6E293D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/>
              <a:t>Turbulence study for orifice meter, sudden expansion and contraction, and smooth and sharp bend</a:t>
            </a:r>
          </a:p>
          <a:p>
            <a:r>
              <a:rPr lang="en-IN" dirty="0"/>
              <a:t>Flow features</a:t>
            </a:r>
          </a:p>
          <a:p>
            <a:r>
              <a:rPr lang="en-IN" dirty="0"/>
              <a:t>Calculation of loss factors</a:t>
            </a:r>
          </a:p>
          <a:p>
            <a:pPr marL="0" indent="0">
              <a:buNone/>
            </a:pP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0471039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4E726-9094-4A59-8D3A-B1E446BB5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A6D19E-730D-43B0-BB3B-CC65FF8842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IN" sz="1800" dirty="0"/>
              <a:t>[1] </a:t>
            </a:r>
            <a:r>
              <a:rPr lang="en-US" sz="1800" b="0" i="0" dirty="0">
                <a:effectLst/>
              </a:rPr>
              <a:t>Flow Measurement by </a:t>
            </a:r>
            <a:r>
              <a:rPr lang="en-US" sz="1800" b="0" i="0" dirty="0" err="1">
                <a:effectLst/>
              </a:rPr>
              <a:t>Venturimeter</a:t>
            </a:r>
            <a:r>
              <a:rPr lang="en-US" sz="1800" b="0" i="0" dirty="0">
                <a:effectLst/>
              </a:rPr>
              <a:t> and orifice meter, </a:t>
            </a:r>
            <a:r>
              <a:rPr lang="en-US" sz="1800" b="0" i="0" dirty="0" err="1">
                <a:effectLst/>
              </a:rPr>
              <a:t>Thermofluids</a:t>
            </a:r>
            <a:r>
              <a:rPr lang="en-US" sz="1800" b="0" i="0" dirty="0">
                <a:effectLst/>
              </a:rPr>
              <a:t> Lab </a:t>
            </a:r>
            <a:r>
              <a:rPr lang="en-US" sz="1800" b="0" i="0" dirty="0" err="1">
                <a:effectLst/>
              </a:rPr>
              <a:t>Manual,Department</a:t>
            </a:r>
            <a:r>
              <a:rPr lang="en-US" sz="1800" b="0" i="0" dirty="0">
                <a:effectLst/>
              </a:rPr>
              <a:t> of Energy Science and Engineering, IIT Bombay.</a:t>
            </a:r>
            <a:r>
              <a:rPr lang="en-IN" sz="1800" dirty="0"/>
              <a:t> </a:t>
            </a:r>
          </a:p>
          <a:p>
            <a:pPr marL="0" indent="0">
              <a:buNone/>
            </a:pPr>
            <a:r>
              <a:rPr lang="en-IN" sz="1800" dirty="0"/>
              <a:t>[2] </a:t>
            </a:r>
            <a:r>
              <a:rPr lang="en-US" sz="1800" b="0" i="0" dirty="0">
                <a:effectLst/>
              </a:rPr>
              <a:t>Warren Lee McCabe, Julian Cleveland Smith, and Peter </a:t>
            </a:r>
            <a:r>
              <a:rPr lang="en-US" sz="1800" b="0" i="0" dirty="0" err="1">
                <a:effectLst/>
              </a:rPr>
              <a:t>Harriott.Unit</a:t>
            </a:r>
            <a:r>
              <a:rPr lang="en-US" sz="1800" b="0" i="0" dirty="0">
                <a:effectLst/>
              </a:rPr>
              <a:t> </a:t>
            </a:r>
            <a:r>
              <a:rPr lang="en-US" sz="1800" b="0" i="0" dirty="0" err="1">
                <a:effectLst/>
              </a:rPr>
              <a:t>operationsof</a:t>
            </a:r>
            <a:r>
              <a:rPr lang="en-US" sz="1800" b="0" i="0" dirty="0">
                <a:effectLst/>
              </a:rPr>
              <a:t> chemical engineering, volume 5. </a:t>
            </a:r>
            <a:r>
              <a:rPr lang="en-US" sz="1800" b="0" i="0" dirty="0" err="1">
                <a:effectLst/>
              </a:rPr>
              <a:t>McGraw-hill</a:t>
            </a:r>
            <a:r>
              <a:rPr lang="en-US" sz="1800" b="0" i="0" dirty="0">
                <a:effectLst/>
              </a:rPr>
              <a:t> New York, 1993.</a:t>
            </a:r>
            <a:endParaRPr lang="en-IN" sz="1800" b="0" i="0" dirty="0">
              <a:effectLst/>
            </a:endParaRPr>
          </a:p>
          <a:p>
            <a:pPr marL="0" indent="0">
              <a:buNone/>
            </a:pPr>
            <a:r>
              <a:rPr lang="en-IN" sz="1800" dirty="0"/>
              <a:t>[3] </a:t>
            </a:r>
            <a:r>
              <a:rPr lang="en-US" sz="1800" b="0" i="0" dirty="0">
                <a:effectLst/>
              </a:rPr>
              <a:t>Frank M White and Isla </a:t>
            </a:r>
            <a:r>
              <a:rPr lang="en-US" sz="1800" b="0" i="0" dirty="0" err="1">
                <a:effectLst/>
              </a:rPr>
              <a:t>Corfield.Viscous</a:t>
            </a:r>
            <a:r>
              <a:rPr lang="en-US" sz="1800" b="0" i="0" dirty="0">
                <a:effectLst/>
              </a:rPr>
              <a:t> fluid flow, volume 3. McGraw-</a:t>
            </a:r>
            <a:r>
              <a:rPr lang="en-US" sz="1800" b="0" i="0" dirty="0" err="1">
                <a:effectLst/>
              </a:rPr>
              <a:t>HillNew</a:t>
            </a:r>
            <a:r>
              <a:rPr lang="en-US" sz="1800" b="0" i="0" dirty="0">
                <a:effectLst/>
              </a:rPr>
              <a:t> York, 2006.</a:t>
            </a:r>
            <a:endParaRPr lang="en-IN" sz="1800" dirty="0"/>
          </a:p>
          <a:p>
            <a:pPr marL="0" indent="0">
              <a:buNone/>
            </a:pPr>
            <a:r>
              <a:rPr lang="en-IN" sz="1800" dirty="0"/>
              <a:t>[4] </a:t>
            </a:r>
            <a:r>
              <a:rPr lang="en-IN" sz="1800" b="0" i="0" dirty="0">
                <a:effectLst/>
              </a:rPr>
              <a:t>Manish S Shah, </a:t>
            </a:r>
            <a:r>
              <a:rPr lang="en-IN" sz="1800" b="0" i="0" dirty="0" err="1">
                <a:effectLst/>
              </a:rPr>
              <a:t>Jyeshtharaj</a:t>
            </a:r>
            <a:r>
              <a:rPr lang="en-IN" sz="1800" b="0" i="0" dirty="0">
                <a:effectLst/>
              </a:rPr>
              <a:t> B Joshi, Avtar S Kalsi, CSR Prasad, and </a:t>
            </a:r>
            <a:r>
              <a:rPr lang="en-IN" sz="1800" b="0" i="0" dirty="0" err="1">
                <a:effectLst/>
              </a:rPr>
              <a:t>Daya</a:t>
            </a:r>
            <a:r>
              <a:rPr lang="en-IN" sz="1800" b="0" i="0" dirty="0">
                <a:effectLst/>
              </a:rPr>
              <a:t> </a:t>
            </a:r>
            <a:r>
              <a:rPr lang="en-IN" sz="1800" b="0" i="0" dirty="0" err="1">
                <a:effectLst/>
              </a:rPr>
              <a:t>SShukla</a:t>
            </a:r>
            <a:r>
              <a:rPr lang="en-IN" sz="1800" b="0" i="0" dirty="0">
                <a:effectLst/>
              </a:rPr>
              <a:t>. Analysis of flow through an orifice meter: </a:t>
            </a:r>
            <a:r>
              <a:rPr lang="en-IN" sz="1800" b="0" i="0" dirty="0" err="1">
                <a:effectLst/>
              </a:rPr>
              <a:t>Cfd</a:t>
            </a:r>
            <a:r>
              <a:rPr lang="en-IN" sz="1800" b="0" i="0" dirty="0">
                <a:effectLst/>
              </a:rPr>
              <a:t> </a:t>
            </a:r>
            <a:r>
              <a:rPr lang="en-IN" sz="1800" b="0" i="0" dirty="0" err="1">
                <a:effectLst/>
              </a:rPr>
              <a:t>simulation.Chemicalengineering</a:t>
            </a:r>
            <a:r>
              <a:rPr lang="en-IN" sz="1800" b="0" i="0" dirty="0">
                <a:effectLst/>
              </a:rPr>
              <a:t> science, 71:300–309, 2012.</a:t>
            </a:r>
          </a:p>
          <a:p>
            <a:pPr marL="0" indent="0">
              <a:buNone/>
            </a:pPr>
            <a:r>
              <a:rPr lang="en-IN" sz="1800" dirty="0"/>
              <a:t>[5] </a:t>
            </a:r>
            <a:r>
              <a:rPr lang="en-IN" sz="1800" b="0" i="0" dirty="0">
                <a:effectLst/>
              </a:rPr>
              <a:t>MM </a:t>
            </a:r>
            <a:r>
              <a:rPr lang="en-IN" sz="1800" b="0" i="0" dirty="0" err="1">
                <a:effectLst/>
              </a:rPr>
              <a:t>Tukiman</a:t>
            </a:r>
            <a:r>
              <a:rPr lang="en-IN" sz="1800" b="0" i="0" dirty="0">
                <a:effectLst/>
              </a:rPr>
              <a:t>, MNM Ghazali, A </a:t>
            </a:r>
            <a:r>
              <a:rPr lang="en-IN" sz="1800" b="0" i="0" dirty="0" err="1">
                <a:effectLst/>
              </a:rPr>
              <a:t>Sadikin</a:t>
            </a:r>
            <a:r>
              <a:rPr lang="en-IN" sz="1800" b="0" i="0" dirty="0">
                <a:effectLst/>
              </a:rPr>
              <a:t>, NF Nasir, N </a:t>
            </a:r>
            <a:r>
              <a:rPr lang="en-IN" sz="1800" b="0" i="0" dirty="0" err="1">
                <a:effectLst/>
              </a:rPr>
              <a:t>Nordin</a:t>
            </a:r>
            <a:r>
              <a:rPr lang="en-IN" sz="1800" b="0" i="0" dirty="0">
                <a:effectLst/>
              </a:rPr>
              <a:t>, A </a:t>
            </a:r>
            <a:r>
              <a:rPr lang="en-IN" sz="1800" b="0" i="0" dirty="0" err="1">
                <a:effectLst/>
              </a:rPr>
              <a:t>Sapit</a:t>
            </a:r>
            <a:r>
              <a:rPr lang="en-IN" sz="1800" b="0" i="0" dirty="0">
                <a:effectLst/>
              </a:rPr>
              <a:t>, </a:t>
            </a:r>
            <a:r>
              <a:rPr lang="en-IN" sz="1800" b="0" i="0" dirty="0" err="1">
                <a:effectLst/>
              </a:rPr>
              <a:t>andMA</a:t>
            </a:r>
            <a:r>
              <a:rPr lang="en-IN" sz="1800" b="0" i="0" dirty="0">
                <a:effectLst/>
              </a:rPr>
              <a:t> Razali. </a:t>
            </a:r>
            <a:r>
              <a:rPr lang="en-IN" sz="1800" b="0" i="0" dirty="0" err="1">
                <a:effectLst/>
              </a:rPr>
              <a:t>Cfd</a:t>
            </a:r>
            <a:r>
              <a:rPr lang="en-IN" sz="1800" b="0" i="0" dirty="0">
                <a:effectLst/>
              </a:rPr>
              <a:t> simulation of flow through an orifice plate. </a:t>
            </a:r>
            <a:r>
              <a:rPr lang="en-IN" sz="1800" b="0" i="0" dirty="0" err="1">
                <a:effectLst/>
              </a:rPr>
              <a:t>InIOP</a:t>
            </a:r>
            <a:r>
              <a:rPr lang="en-IN" sz="1800" b="0" i="0" dirty="0">
                <a:effectLst/>
              </a:rPr>
              <a:t> Conference Se-</a:t>
            </a:r>
            <a:r>
              <a:rPr lang="en-IN" sz="1800" b="0" i="0" dirty="0" err="1">
                <a:effectLst/>
              </a:rPr>
              <a:t>ries</a:t>
            </a:r>
            <a:r>
              <a:rPr lang="en-IN" sz="1800" b="0" i="0" dirty="0">
                <a:effectLst/>
              </a:rPr>
              <a:t>: Materials Science and Engineering, volume 243, page 012036. IOP Publishing,2017.</a:t>
            </a:r>
          </a:p>
          <a:p>
            <a:pPr marL="0" indent="0">
              <a:buNone/>
            </a:pPr>
            <a:r>
              <a:rPr lang="en-IN" sz="1800" dirty="0"/>
              <a:t>[6] </a:t>
            </a:r>
            <a:r>
              <a:rPr lang="en-US" sz="1800" b="0" i="0" dirty="0">
                <a:effectLst/>
              </a:rPr>
              <a:t>Losses due to Pipe Fittings, </a:t>
            </a:r>
            <a:r>
              <a:rPr lang="en-US" sz="1800" b="0" i="0" dirty="0" err="1">
                <a:effectLst/>
              </a:rPr>
              <a:t>Thermofluids</a:t>
            </a:r>
            <a:r>
              <a:rPr lang="en-US" sz="1800" b="0" i="0" dirty="0">
                <a:effectLst/>
              </a:rPr>
              <a:t> Lab Manual, Department of Energy </a:t>
            </a:r>
            <a:r>
              <a:rPr lang="en-US" sz="1800" b="0" i="0" dirty="0" err="1">
                <a:effectLst/>
              </a:rPr>
              <a:t>Scienceand</a:t>
            </a:r>
            <a:r>
              <a:rPr lang="en-US" sz="1800" b="0" i="0" dirty="0">
                <a:effectLst/>
              </a:rPr>
              <a:t> Engineering, IIT Bombay.</a:t>
            </a:r>
          </a:p>
          <a:p>
            <a:pPr marL="0" indent="0" algn="l">
              <a:buNone/>
            </a:pPr>
            <a:r>
              <a:rPr lang="en-US" sz="1800" b="0" i="0" dirty="0">
                <a:effectLst/>
              </a:rPr>
              <a:t>[7] </a:t>
            </a:r>
            <a:r>
              <a:rPr lang="en-US" sz="1800" b="0" i="0" dirty="0" err="1">
                <a:effectLst/>
              </a:rPr>
              <a:t>Baoyu</a:t>
            </a:r>
            <a:r>
              <a:rPr lang="en-US" sz="1800" b="0" i="0" dirty="0">
                <a:effectLst/>
              </a:rPr>
              <a:t> Guo, Tim A.D </a:t>
            </a:r>
            <a:r>
              <a:rPr lang="en-US" sz="1800" b="0" i="0" dirty="0" err="1">
                <a:effectLst/>
              </a:rPr>
              <a:t>Langrish</a:t>
            </a:r>
            <a:r>
              <a:rPr lang="en-US" sz="1800" dirty="0"/>
              <a:t>, David F Fletcher </a:t>
            </a:r>
            <a:r>
              <a:rPr lang="en-US" sz="1800" b="0" i="0" dirty="0">
                <a:effectLst/>
              </a:rPr>
              <a:t>CFD simulation of precession in sudden pipe extension flows with low inlet swirl: Applied Mathematical Modelling.</a:t>
            </a:r>
          </a:p>
          <a:p>
            <a:pPr marL="0" indent="0" algn="l">
              <a:buNone/>
            </a:pPr>
            <a:r>
              <a:rPr lang="en-US" sz="1800" dirty="0"/>
              <a:t>[8] </a:t>
            </a:r>
            <a:r>
              <a:rPr lang="en-IN" sz="1800" b="0" i="0" dirty="0" err="1">
                <a:effectLst/>
              </a:rPr>
              <a:t>Manmatha</a:t>
            </a:r>
            <a:r>
              <a:rPr lang="en-IN" sz="1800" b="0" i="0" dirty="0">
                <a:effectLst/>
              </a:rPr>
              <a:t> K </a:t>
            </a:r>
            <a:r>
              <a:rPr lang="en-IN" sz="1800" b="0" i="0" dirty="0" err="1">
                <a:effectLst/>
              </a:rPr>
              <a:t>Roul</a:t>
            </a:r>
            <a:r>
              <a:rPr lang="en-IN" sz="1800" b="0" i="0" dirty="0">
                <a:effectLst/>
              </a:rPr>
              <a:t> and </a:t>
            </a:r>
            <a:r>
              <a:rPr lang="en-IN" sz="1800" b="0" i="0" dirty="0" err="1">
                <a:effectLst/>
              </a:rPr>
              <a:t>Sukanta</a:t>
            </a:r>
            <a:r>
              <a:rPr lang="en-IN" sz="1800" b="0" i="0" dirty="0">
                <a:effectLst/>
              </a:rPr>
              <a:t> K Dash. Two-phase pressure drop caused </a:t>
            </a:r>
            <a:r>
              <a:rPr lang="en-IN" sz="1800" b="0" i="0" dirty="0" err="1">
                <a:effectLst/>
              </a:rPr>
              <a:t>bysudden</a:t>
            </a:r>
            <a:r>
              <a:rPr lang="en-IN" sz="1800" b="0" i="0" dirty="0">
                <a:effectLst/>
              </a:rPr>
              <a:t> flow area contraction/expansion in small circular </a:t>
            </a:r>
            <a:r>
              <a:rPr lang="en-IN" sz="1800" b="0" i="0" dirty="0" err="1">
                <a:effectLst/>
              </a:rPr>
              <a:t>pipes.Internationaljournal</a:t>
            </a:r>
            <a:r>
              <a:rPr lang="en-IN" sz="1800" b="0" i="0" dirty="0">
                <a:effectLst/>
              </a:rPr>
              <a:t> for numerical methods in fluids, 66(11):1420–1446, 2011.</a:t>
            </a:r>
          </a:p>
          <a:p>
            <a:pPr marL="0" indent="0" algn="l">
              <a:buNone/>
            </a:pPr>
            <a:r>
              <a:rPr lang="en-IN" sz="1800" dirty="0"/>
              <a:t>[9]  </a:t>
            </a:r>
            <a:r>
              <a:rPr lang="en-IN" sz="1800" dirty="0" err="1"/>
              <a:t>Manmatha</a:t>
            </a:r>
            <a:r>
              <a:rPr lang="en-IN" sz="1800" dirty="0"/>
              <a:t> </a:t>
            </a:r>
            <a:r>
              <a:rPr lang="en-IN" sz="1800" dirty="0" err="1"/>
              <a:t>Roul</a:t>
            </a:r>
            <a:r>
              <a:rPr lang="en-IN" sz="1800" dirty="0"/>
              <a:t>, </a:t>
            </a:r>
            <a:r>
              <a:rPr lang="en-IN" sz="1800" dirty="0" err="1"/>
              <a:t>Sukanta</a:t>
            </a:r>
            <a:r>
              <a:rPr lang="en-IN" sz="1800" dirty="0"/>
              <a:t> K Dash </a:t>
            </a:r>
            <a:r>
              <a:rPr lang="en-US" sz="1800" b="0" i="0" u="none" strike="noStrike" baseline="0" dirty="0"/>
              <a:t>Two‐phase pressure drop caused by sudden flow area contraction/expansion </a:t>
            </a:r>
            <a:r>
              <a:rPr lang="en-IN" sz="1800" b="0" i="0" u="none" strike="noStrike" baseline="0" dirty="0"/>
              <a:t>in small circular pipes 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BSGulliver"/>
              </a:rPr>
              <a:t>Numerical study on flow separation in 90° pipe bend under high Reynolds number by k-ε modelling </a:t>
            </a:r>
            <a:r>
              <a:rPr lang="en-IN" sz="1800" b="0" i="0" u="none" strike="noStrike" baseline="0" dirty="0" err="1">
                <a:solidFill>
                  <a:srgbClr val="000000"/>
                </a:solidFill>
                <a:latin typeface="BSGulliver"/>
              </a:rPr>
              <a:t>Prasun</a:t>
            </a:r>
            <a:r>
              <a:rPr lang="en-IN" sz="1800" b="0" i="0" u="none" strike="noStrike" baseline="0" dirty="0">
                <a:solidFill>
                  <a:srgbClr val="000000"/>
                </a:solidFill>
                <a:latin typeface="BSGulliver"/>
              </a:rPr>
              <a:t> Dutta </a:t>
            </a:r>
            <a:r>
              <a:rPr lang="en-IN" sz="1800" b="0" i="0" u="none" strike="noStrike" baseline="0" dirty="0">
                <a:solidFill>
                  <a:srgbClr val="006BAD"/>
                </a:solidFill>
                <a:latin typeface="BSGulliver"/>
              </a:rPr>
              <a:t>*</a:t>
            </a:r>
            <a:r>
              <a:rPr lang="en-IN" sz="1800" b="0" i="0" u="none" strike="noStrike" baseline="0" dirty="0">
                <a:solidFill>
                  <a:srgbClr val="000000"/>
                </a:solidFill>
                <a:latin typeface="BSGulliver"/>
              </a:rPr>
              <a:t>, </a:t>
            </a:r>
            <a:r>
              <a:rPr lang="en-IN" sz="1800" b="0" i="0" u="none" strike="noStrike" baseline="0" dirty="0" err="1">
                <a:solidFill>
                  <a:srgbClr val="000000"/>
                </a:solidFill>
                <a:latin typeface="BSGulliver"/>
              </a:rPr>
              <a:t>Sumit</a:t>
            </a:r>
            <a:r>
              <a:rPr lang="en-IN" sz="1800" b="0" i="0" u="none" strike="noStrike" baseline="0" dirty="0">
                <a:solidFill>
                  <a:srgbClr val="000000"/>
                </a:solidFill>
                <a:latin typeface="BSGulliver"/>
              </a:rPr>
              <a:t> Kumar </a:t>
            </a:r>
            <a:r>
              <a:rPr lang="en-IN" sz="1800" b="0" i="0" u="none" strike="noStrike" baseline="0" dirty="0" err="1">
                <a:solidFill>
                  <a:srgbClr val="000000"/>
                </a:solidFill>
                <a:latin typeface="BSGulliver"/>
              </a:rPr>
              <a:t>Saha</a:t>
            </a:r>
            <a:r>
              <a:rPr lang="en-IN" sz="1800" b="0" i="0" u="none" strike="noStrike" baseline="0" dirty="0">
                <a:solidFill>
                  <a:srgbClr val="000000"/>
                </a:solidFill>
                <a:latin typeface="BSGulliver"/>
              </a:rPr>
              <a:t>, </a:t>
            </a:r>
            <a:r>
              <a:rPr lang="en-IN" sz="1800" b="0" i="0" u="none" strike="noStrike" baseline="0" dirty="0" err="1">
                <a:solidFill>
                  <a:srgbClr val="000000"/>
                </a:solidFill>
                <a:latin typeface="BSGulliver"/>
              </a:rPr>
              <a:t>Nityananda</a:t>
            </a:r>
            <a:r>
              <a:rPr lang="en-IN" sz="1800" b="0" i="0" u="none" strike="noStrike" baseline="0" dirty="0">
                <a:solidFill>
                  <a:srgbClr val="000000"/>
                </a:solidFill>
                <a:latin typeface="BSGulliver"/>
              </a:rPr>
              <a:t> Nandi, </a:t>
            </a:r>
            <a:r>
              <a:rPr lang="en-IN" sz="1800" b="0" i="0" u="none" strike="noStrike" baseline="0" dirty="0" err="1">
                <a:solidFill>
                  <a:srgbClr val="000000"/>
                </a:solidFill>
                <a:latin typeface="BSGulliver"/>
              </a:rPr>
              <a:t>Nairit</a:t>
            </a:r>
            <a:r>
              <a:rPr lang="en-IN" sz="1800" b="0" i="0" u="none" strike="noStrike" baseline="0" dirty="0">
                <a:solidFill>
                  <a:srgbClr val="000000"/>
                </a:solidFill>
                <a:latin typeface="BSGulliver"/>
              </a:rPr>
              <a:t> Pal</a:t>
            </a:r>
          </a:p>
          <a:p>
            <a:pPr marL="0" indent="0" algn="l">
              <a:buNone/>
            </a:pPr>
            <a:r>
              <a:rPr lang="en-IN" sz="1800" dirty="0">
                <a:solidFill>
                  <a:srgbClr val="000000"/>
                </a:solidFill>
                <a:effectLst/>
                <a:latin typeface="BSGulliver"/>
              </a:rPr>
              <a:t>[10] </a:t>
            </a:r>
            <a:r>
              <a:rPr lang="en-IN" sz="1800" b="0" i="0" u="none" strike="noStrike" baseline="0" dirty="0" err="1">
                <a:solidFill>
                  <a:srgbClr val="000000"/>
                </a:solidFill>
                <a:latin typeface="Source Sans Pro" panose="020B0604020202020204" pitchFamily="34" charset="0"/>
              </a:rPr>
              <a:t>Péter</a:t>
            </a:r>
            <a:r>
              <a:rPr lang="en-IN" sz="1800" b="0" i="0" u="none" strike="noStrike" baseline="0" dirty="0">
                <a:solidFill>
                  <a:srgbClr val="000000"/>
                </a:solidFill>
                <a:latin typeface="Source Sans Pro" panose="020B0604020202020204" pitchFamily="34" charset="0"/>
              </a:rPr>
              <a:t> </a:t>
            </a:r>
            <a:r>
              <a:rPr lang="en-IN" sz="1800" b="0" i="0" u="none" strike="noStrike" baseline="0" dirty="0" err="1">
                <a:solidFill>
                  <a:srgbClr val="000000"/>
                </a:solidFill>
                <a:latin typeface="Source Sans Pro" panose="020B0604020202020204" pitchFamily="34" charset="0"/>
              </a:rPr>
              <a:t>Csizmadia</a:t>
            </a:r>
            <a:r>
              <a:rPr lang="en-IN" sz="1800" b="0" i="0" u="none" strike="noStrike" baseline="0" dirty="0">
                <a:solidFill>
                  <a:srgbClr val="000000"/>
                </a:solidFill>
                <a:latin typeface="Source Sans Pro" panose="020B0604020202020204" pitchFamily="34" charset="0"/>
              </a:rPr>
              <a:t>, </a:t>
            </a:r>
            <a:r>
              <a:rPr lang="en-IN" sz="1800" b="0" i="0" u="none" strike="noStrike" baseline="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Sára</a:t>
            </a:r>
            <a:r>
              <a:rPr lang="en-IN" sz="1800" b="0" i="0" u="none" strike="noStrike" baseline="0" dirty="0">
                <a:solidFill>
                  <a:srgbClr val="000000"/>
                </a:solidFill>
                <a:latin typeface="Source Sans Pro" panose="020B0503030403020204" pitchFamily="34" charset="0"/>
              </a:rPr>
              <a:t> Till: 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Martel"/>
              </a:rPr>
              <a:t>Experimental and Numerical Investigation of the Loss Coefficient of a 90° Pipe Bend for Power-Law Fluid </a:t>
            </a:r>
            <a:endParaRPr lang="en-US" sz="1800" b="0" i="0" dirty="0">
              <a:effectLst/>
            </a:endParaRPr>
          </a:p>
          <a:p>
            <a:pPr marL="0" indent="0">
              <a:buNone/>
            </a:pPr>
            <a:endParaRPr lang="en-IN" sz="1800" dirty="0"/>
          </a:p>
        </p:txBody>
      </p:sp>
    </p:spTree>
    <p:extLst>
      <p:ext uri="{BB962C8B-B14F-4D97-AF65-F5344CB8AC3E}">
        <p14:creationId xmlns:p14="http://schemas.microsoft.com/office/powerpoint/2010/main" val="104540591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BCD518-06AD-4C93-A5D2-CBDB2BAE78F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2889569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altLang="en-US"/>
              <a:t>Principle </a:t>
            </a:r>
          </a:p>
        </p:txBody>
      </p:sp>
      <p:graphicFrame>
        <p:nvGraphicFramePr>
          <p:cNvPr id="4" name="Content Placeholder 3">
            <a:hlinkClick r:id="" action="ppaction://ole?verb=0"/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4615180" y="3651885"/>
          <a:ext cx="2962275" cy="699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914400" imgH="215900" progId="Equation.KSEE3">
                  <p:embed/>
                </p:oleObj>
              </mc:Choice>
              <mc:Fallback>
                <p:oleObj r:id="rId2" imgW="914400" imgH="215900" progId="Equation.KSEE3">
                  <p:embed/>
                  <p:pic>
                    <p:nvPicPr>
                      <p:cNvPr id="4" name="Content Placeholder 3">
                        <a:hlinkClick r:id="" action="ppaction://ole?verb=0"/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615180" y="3651885"/>
                        <a:ext cx="2962275" cy="6991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10516235" cy="4351655"/>
          </a:xfrm>
        </p:spPr>
        <p:txBody>
          <a:bodyPr/>
          <a:lstStyle/>
          <a:p>
            <a:r>
              <a:rPr lang="en-IN" altLang="en-US" dirty="0"/>
              <a:t>The flow rate through the orifice meter can be determined by applying the Bernoulli equation.[2] [3]</a:t>
            </a:r>
          </a:p>
          <a:p>
            <a:r>
              <a:rPr lang="en-IN" altLang="en-US" dirty="0"/>
              <a:t>The equation for the orifice meter is obtained from the Bernoulli equation and continuity equation.</a:t>
            </a:r>
          </a:p>
          <a:p>
            <a:pPr marL="0" indent="0">
              <a:buNone/>
            </a:pPr>
            <a:r>
              <a:rPr lang="en-IN" altLang="en-US" dirty="0"/>
              <a:t>                                                                                  .........(1)</a:t>
            </a:r>
          </a:p>
          <a:p>
            <a:pPr marL="0" indent="0">
              <a:buNone/>
            </a:pPr>
            <a:r>
              <a:rPr lang="en-IN" altLang="en-US" dirty="0"/>
              <a:t>                                                                                                                        </a:t>
            </a:r>
          </a:p>
          <a:p>
            <a:pPr marL="0" indent="0">
              <a:buNone/>
            </a:pPr>
            <a:r>
              <a:rPr lang="en-IN" altLang="en-US" dirty="0"/>
              <a:t>                                                                                   ........(2)</a:t>
            </a:r>
          </a:p>
          <a:p>
            <a:pPr marL="0" indent="0">
              <a:buNone/>
            </a:pPr>
            <a:r>
              <a:rPr lang="en-IN" altLang="en-US" dirty="0"/>
              <a:t> </a:t>
            </a:r>
          </a:p>
          <a:p>
            <a:pPr marL="0" indent="0">
              <a:buNone/>
            </a:pPr>
            <a:r>
              <a:rPr lang="en-IN" altLang="en-US" dirty="0"/>
              <a:t>                                                                                 ..........(3)    </a:t>
            </a:r>
          </a:p>
        </p:txBody>
      </p:sp>
      <p:graphicFrame>
        <p:nvGraphicFramePr>
          <p:cNvPr id="5" name="Object 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598670" y="4351020"/>
          <a:ext cx="2995930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2005965" imgH="508000" progId="Equation.KSEE3">
                  <p:embed/>
                </p:oleObj>
              </mc:Choice>
              <mc:Fallback>
                <p:oleObj r:id="rId4" imgW="2005965" imgH="508000" progId="Equation.KSEE3">
                  <p:embed/>
                  <p:pic>
                    <p:nvPicPr>
                      <p:cNvPr id="5" name="Object 4">
                        <a:hlinkClick r:id="" action="ppaction://ole?verb=0"/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98670" y="4351020"/>
                        <a:ext cx="2995930" cy="758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679950" y="5180965"/>
          <a:ext cx="2834005" cy="765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1739900" imgH="469900" progId="Equation.KSEE3">
                  <p:embed/>
                </p:oleObj>
              </mc:Choice>
              <mc:Fallback>
                <p:oleObj r:id="rId6" imgW="1739900" imgH="469900" progId="Equation.KSEE3">
                  <p:embed/>
                  <p:pic>
                    <p:nvPicPr>
                      <p:cNvPr id="6" name="Object 5">
                        <a:hlinkClick r:id="" action="ppaction://ole?verb=0"/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79950" y="5180965"/>
                        <a:ext cx="2834005" cy="765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5EC1F-2128-4742-AC62-6D228DC280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Geometry creation and Mesh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FC220-9B63-4468-BE8A-7A04A459E5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IN" sz="1400" dirty="0"/>
              <a:t>The geometry and the mesh were created using the </a:t>
            </a:r>
            <a:r>
              <a:rPr lang="en-IN" sz="1400" dirty="0" err="1"/>
              <a:t>blockMehDict</a:t>
            </a:r>
            <a:r>
              <a:rPr lang="en-IN" sz="1400" dirty="0"/>
              <a:t> file.</a:t>
            </a:r>
          </a:p>
          <a:p>
            <a:r>
              <a:rPr lang="en-IN" sz="1400" dirty="0"/>
              <a:t>The dimensions of the geometry are as follows,</a:t>
            </a:r>
          </a:p>
          <a:p>
            <a:pPr marL="0" indent="0">
              <a:buNone/>
            </a:pPr>
            <a:r>
              <a:rPr lang="en-IN" sz="1400" dirty="0"/>
              <a:t>Upstream length=320mm=Z/R=40 [4][5]</a:t>
            </a:r>
          </a:p>
          <a:p>
            <a:pPr marL="0" indent="0">
              <a:buNone/>
            </a:pPr>
            <a:r>
              <a:rPr lang="en-IN" sz="1400" dirty="0"/>
              <a:t>Downstream length=320mm</a:t>
            </a:r>
          </a:p>
          <a:p>
            <a:pPr marL="0" indent="0" algn="l">
              <a:buNone/>
            </a:pPr>
            <a:r>
              <a:rPr lang="en-US" sz="1400" b="0" i="0" u="none" strike="noStrike" baseline="0" dirty="0"/>
              <a:t>Length of the orifice meter = 13mm[1]</a:t>
            </a:r>
          </a:p>
          <a:p>
            <a:pPr marL="0" indent="0" algn="l">
              <a:buNone/>
            </a:pPr>
            <a:r>
              <a:rPr lang="en-IN" sz="1400" b="0" i="0" u="none" strike="noStrike" baseline="0" dirty="0"/>
              <a:t>Entrance diameter, D1 = 16mm[1]</a:t>
            </a:r>
          </a:p>
          <a:p>
            <a:pPr marL="0" indent="0" algn="l">
              <a:buNone/>
            </a:pPr>
            <a:r>
              <a:rPr lang="en-US" sz="1400" b="0" i="0" u="none" strike="noStrike" baseline="0" dirty="0"/>
              <a:t>Diameter of the orifice, D2= 8mm[1]</a:t>
            </a:r>
          </a:p>
          <a:p>
            <a:pPr marL="0" indent="0" algn="l">
              <a:buNone/>
            </a:pPr>
            <a:r>
              <a:rPr lang="en-US" sz="1400" b="0" i="0" u="none" strike="noStrike" baseline="0" dirty="0"/>
              <a:t>Cross-sectional area of the orifice, S2 = π (D2)2/4 =5.02E-5 m</a:t>
            </a:r>
            <a:r>
              <a:rPr lang="en-US" sz="1400" b="0" i="0" u="none" strike="noStrike" baseline="30000" dirty="0"/>
              <a:t>2</a:t>
            </a:r>
            <a:endParaRPr lang="en-US" sz="1400" b="0" i="0" u="none" strike="noStrike" baseline="0" dirty="0"/>
          </a:p>
          <a:p>
            <a:pPr marL="0" indent="0" algn="l">
              <a:buNone/>
            </a:pPr>
            <a:r>
              <a:rPr lang="el-GR" sz="1400" b="0" i="0" u="none" strike="noStrike" baseline="0" dirty="0"/>
              <a:t>β = </a:t>
            </a:r>
            <a:r>
              <a:rPr lang="en-IN" sz="1400" b="0" i="0" u="none" strike="noStrike" baseline="0" dirty="0"/>
              <a:t>D2/D1 =0.5</a:t>
            </a:r>
          </a:p>
          <a:p>
            <a:pPr marL="0" indent="0" algn="l">
              <a:buNone/>
            </a:pPr>
            <a:r>
              <a:rPr lang="en-IN" sz="1400" dirty="0"/>
              <a:t>y+ = 0.9 (</a:t>
            </a:r>
            <a:r>
              <a:rPr lang="en-IN" sz="1400" b="0" i="0" u="none" strike="noStrike" baseline="0" dirty="0">
                <a:solidFill>
                  <a:srgbClr val="000000"/>
                </a:solidFill>
              </a:rPr>
              <a:t>viscous sublayer) [4]</a:t>
            </a:r>
            <a:endParaRPr lang="en-IN" sz="1400" dirty="0"/>
          </a:p>
        </p:txBody>
      </p:sp>
      <p:sp>
        <p:nvSpPr>
          <p:cNvPr id="7" name="Text Box 2">
            <a:extLst>
              <a:ext uri="{FF2B5EF4-FFF2-40B4-BE49-F238E27FC236}">
                <a16:creationId xmlns:a16="http://schemas.microsoft.com/office/drawing/2014/main" id="{F87AEDB4-73F8-432F-9EC0-31C98E5FC47A}"/>
              </a:ext>
            </a:extLst>
          </p:cNvPr>
          <p:cNvSpPr txBox="1"/>
          <p:nvPr/>
        </p:nvSpPr>
        <p:spPr>
          <a:xfrm>
            <a:off x="4570773" y="6492875"/>
            <a:ext cx="30504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altLang="en-US" sz="1200" dirty="0"/>
              <a:t>Fig. 3. Axisymmetric model of Orifice meter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D27FBB9-9C8D-43E8-AC1A-B08577CA66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297661"/>
            <a:ext cx="5570220" cy="139446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A23AE16-A2CF-4526-94A0-1D9FA2E237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039" y="5319395"/>
            <a:ext cx="8503920" cy="1173480"/>
          </a:xfrm>
          <a:prstGeom prst="rect">
            <a:avLst/>
          </a:prstGeom>
        </p:spPr>
      </p:pic>
      <p:sp>
        <p:nvSpPr>
          <p:cNvPr id="8" name="Text Box 2">
            <a:extLst>
              <a:ext uri="{FF2B5EF4-FFF2-40B4-BE49-F238E27FC236}">
                <a16:creationId xmlns:a16="http://schemas.microsoft.com/office/drawing/2014/main" id="{3D63F35E-F5BE-4E69-80A9-CD3E6E7A5983}"/>
              </a:ext>
            </a:extLst>
          </p:cNvPr>
          <p:cNvSpPr txBox="1"/>
          <p:nvPr/>
        </p:nvSpPr>
        <p:spPr>
          <a:xfrm>
            <a:off x="7567093" y="3873220"/>
            <a:ext cx="26280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altLang="en-US" sz="1200" dirty="0"/>
              <a:t>Fig. 2. </a:t>
            </a:r>
            <a:r>
              <a:rPr lang="en-IN" altLang="en-US" sz="1200" dirty="0" err="1"/>
              <a:t>blockMesh</a:t>
            </a:r>
            <a:r>
              <a:rPr lang="en-IN" altLang="en-US" sz="1200" dirty="0"/>
              <a:t> code </a:t>
            </a:r>
          </a:p>
        </p:txBody>
      </p:sp>
    </p:spTree>
    <p:extLst>
      <p:ext uri="{BB962C8B-B14F-4D97-AF65-F5344CB8AC3E}">
        <p14:creationId xmlns:p14="http://schemas.microsoft.com/office/powerpoint/2010/main" val="4432461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60C0F-17FE-416E-98AA-3F9C63117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Turbulent properties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6FA3FDE-C91C-4242-8AE4-FE2BFD3477A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algn="just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IN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The turbulent properties entered are calculated from the below equations:</a:t>
                </a:r>
              </a:p>
              <a:p>
                <a:pPr marL="342900" lvl="0" indent="-342900" algn="just">
                  <a:lnSpc>
                    <a:spcPct val="107000"/>
                  </a:lnSpc>
                  <a:buFont typeface="+mj-lt"/>
                  <a:buAutoNum type="arabicPeriod"/>
                </a:pPr>
                <a:r>
                  <a:rPr lang="en-IN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N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𝑅𝑒</m:t>
                    </m:r>
                    <m:r>
                      <a:rPr lang="en-IN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IN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𝑣</m:t>
                        </m:r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𝑑</m:t>
                        </m:r>
                      </m:num>
                      <m:den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𝜈</m:t>
                        </m:r>
                      </m:den>
                    </m:f>
                  </m:oMath>
                </a14:m>
                <a:endParaRPr lang="en-IN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 algn="just">
                  <a:lnSpc>
                    <a:spcPct val="107000"/>
                  </a:lnSpc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IN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𝐼</m:t>
                    </m:r>
                    <m:r>
                      <a:rPr lang="en-IN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=0.16 </m:t>
                    </m:r>
                    <m:sSup>
                      <m:sSupPr>
                        <m:ctrlP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𝑅𝑒</m:t>
                        </m:r>
                      </m:e>
                      <m:sup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IN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IN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IN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8</m:t>
                            </m:r>
                          </m:den>
                        </m:f>
                      </m:sup>
                    </m:sSup>
                  </m:oMath>
                </a14:m>
                <a:endParaRPr lang="en-IN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 algn="just">
                  <a:lnSpc>
                    <a:spcPct val="107000"/>
                  </a:lnSpc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IN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IN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𝐼</m:t>
                        </m:r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  <m:sup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IN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 algn="just">
                  <a:lnSpc>
                    <a:spcPct val="107000"/>
                  </a:lnSpc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IN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𝑙</m:t>
                    </m:r>
                    <m:r>
                      <a:rPr lang="en-IN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=0.07</m:t>
                    </m:r>
                    <m:r>
                      <a:rPr lang="en-IN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𝑑</m:t>
                    </m:r>
                  </m:oMath>
                </a14:m>
                <a:endParaRPr lang="en-IN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 algn="just">
                  <a:lnSpc>
                    <a:spcPct val="107000"/>
                  </a:lnSpc>
                  <a:spcAft>
                    <a:spcPts val="800"/>
                  </a:spcAft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IN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𝜀</m:t>
                    </m:r>
                    <m:r>
                      <a:rPr lang="en-IN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𝐶</m:t>
                        </m:r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𝜇</m:t>
                        </m:r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.</m:t>
                        </m:r>
                        <m:sSup>
                          <m:sSupPr>
                            <m:ctrlPr>
                              <a:rPr lang="en-IN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IN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</m:e>
                          <m:sup>
                            <m:r>
                              <a:rPr lang="en-IN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1.5</m:t>
                            </m:r>
                          </m:sup>
                        </m:sSup>
                      </m:num>
                      <m:den>
                        <m:r>
                          <a:rPr lang="en-IN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𝑙</m:t>
                        </m:r>
                      </m:den>
                    </m:f>
                  </m:oMath>
                </a14:m>
                <a:r>
                  <a:rPr lang="en-IN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(</a:t>
                </a:r>
                <a14:m>
                  <m:oMath xmlns:m="http://schemas.openxmlformats.org/officeDocument/2006/math">
                    <m:r>
                      <a:rPr lang="en-IN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en-IN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𝜇</m:t>
                    </m:r>
                  </m:oMath>
                </a14:m>
                <a:r>
                  <a:rPr lang="en-IN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=0.09)</a:t>
                </a:r>
                <a:endParaRPr lang="en-IN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IN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6FA3FDE-C91C-4242-8AE4-FE2BFD3477A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22" t="-560"/>
                </a:stretch>
              </a:blipFill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37048745-C838-4FE4-B88F-70FCB44D0139}"/>
              </a:ext>
            </a:extLst>
          </p:cNvPr>
          <p:cNvSpPr txBox="1"/>
          <p:nvPr/>
        </p:nvSpPr>
        <p:spPr>
          <a:xfrm>
            <a:off x="988291" y="5237018"/>
            <a:ext cx="101784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altLang="en-US" dirty="0"/>
              <a:t>The SIMPLE algorithm has been used to simulate a steady case for the incompressible flow through the orifice with k-epsilon turbulence model.[5]</a:t>
            </a:r>
            <a:endParaRPr lang="en-I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3709176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D5B105-3593-40F3-A804-77F8BAEA52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Boundary conditions</a:t>
            </a:r>
          </a:p>
        </p:txBody>
      </p:sp>
      <p:sp>
        <p:nvSpPr>
          <p:cNvPr id="10" name="Text Box 2">
            <a:extLst>
              <a:ext uri="{FF2B5EF4-FFF2-40B4-BE49-F238E27FC236}">
                <a16:creationId xmlns:a16="http://schemas.microsoft.com/office/drawing/2014/main" id="{679D1BBD-2D81-487B-AE88-9D0D5D0EE3B2}"/>
              </a:ext>
            </a:extLst>
          </p:cNvPr>
          <p:cNvSpPr txBox="1"/>
          <p:nvPr/>
        </p:nvSpPr>
        <p:spPr>
          <a:xfrm>
            <a:off x="3638550" y="5963485"/>
            <a:ext cx="49149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altLang="en-US" sz="1200" dirty="0"/>
              <a:t>Table. 1. Boundary Conditions</a:t>
            </a:r>
          </a:p>
        </p:txBody>
      </p:sp>
      <p:graphicFrame>
        <p:nvGraphicFramePr>
          <p:cNvPr id="5" name="Table 7">
            <a:extLst>
              <a:ext uri="{FF2B5EF4-FFF2-40B4-BE49-F238E27FC236}">
                <a16:creationId xmlns:a16="http://schemas.microsoft.com/office/drawing/2014/main" id="{CE19B305-4D5A-42A4-A363-30BE51A90F0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0702340"/>
              </p:ext>
            </p:extLst>
          </p:nvPr>
        </p:nvGraphicFramePr>
        <p:xfrm>
          <a:off x="838204" y="1383799"/>
          <a:ext cx="10515596" cy="439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2228">
                  <a:extLst>
                    <a:ext uri="{9D8B030D-6E8A-4147-A177-3AD203B41FA5}">
                      <a16:colId xmlns:a16="http://schemas.microsoft.com/office/drawing/2014/main" val="3200836880"/>
                    </a:ext>
                  </a:extLst>
                </a:gridCol>
                <a:gridCol w="1502228">
                  <a:extLst>
                    <a:ext uri="{9D8B030D-6E8A-4147-A177-3AD203B41FA5}">
                      <a16:colId xmlns:a16="http://schemas.microsoft.com/office/drawing/2014/main" val="2577074488"/>
                    </a:ext>
                  </a:extLst>
                </a:gridCol>
                <a:gridCol w="1502228">
                  <a:extLst>
                    <a:ext uri="{9D8B030D-6E8A-4147-A177-3AD203B41FA5}">
                      <a16:colId xmlns:a16="http://schemas.microsoft.com/office/drawing/2014/main" val="3475320046"/>
                    </a:ext>
                  </a:extLst>
                </a:gridCol>
                <a:gridCol w="1502228">
                  <a:extLst>
                    <a:ext uri="{9D8B030D-6E8A-4147-A177-3AD203B41FA5}">
                      <a16:colId xmlns:a16="http://schemas.microsoft.com/office/drawing/2014/main" val="1043188283"/>
                    </a:ext>
                  </a:extLst>
                </a:gridCol>
                <a:gridCol w="1502228">
                  <a:extLst>
                    <a:ext uri="{9D8B030D-6E8A-4147-A177-3AD203B41FA5}">
                      <a16:colId xmlns:a16="http://schemas.microsoft.com/office/drawing/2014/main" val="543069990"/>
                    </a:ext>
                  </a:extLst>
                </a:gridCol>
                <a:gridCol w="1502228">
                  <a:extLst>
                    <a:ext uri="{9D8B030D-6E8A-4147-A177-3AD203B41FA5}">
                      <a16:colId xmlns:a16="http://schemas.microsoft.com/office/drawing/2014/main" val="1332322247"/>
                    </a:ext>
                  </a:extLst>
                </a:gridCol>
                <a:gridCol w="1502228">
                  <a:extLst>
                    <a:ext uri="{9D8B030D-6E8A-4147-A177-3AD203B41FA5}">
                      <a16:colId xmlns:a16="http://schemas.microsoft.com/office/drawing/2014/main" val="313193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Inlet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Outlet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Wall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Axis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err="1"/>
                        <a:t>frontAndBack_pos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err="1"/>
                        <a:t>frontAndBack_neg</a:t>
                      </a:r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04537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epsilon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err="1"/>
                        <a:t>turbulentMixingLengthDissipationRateInlet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err="1"/>
                        <a:t>zeroGradient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err="1"/>
                        <a:t>epsilonWallFunction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empty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wedge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wedge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89586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err="1"/>
                        <a:t>turbulentIntensityKineticEnergyInlet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err="1"/>
                        <a:t>zeroGradient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err="1"/>
                        <a:t>kqRWallFunction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empty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wedge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wedge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21141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nut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calculated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calculated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err="1"/>
                        <a:t>nutkWallFunction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empty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wedge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wedge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3069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 </a:t>
                      </a:r>
                      <a:r>
                        <a:rPr lang="en-IN" dirty="0" err="1"/>
                        <a:t>zeroGradient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err="1"/>
                        <a:t>fixedValue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err="1"/>
                        <a:t>zeroGradient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 empty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wedge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 wedge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14284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err="1"/>
                        <a:t>flowRateInletVelocity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err="1"/>
                        <a:t>zeroGradient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err="1"/>
                        <a:t>noSlip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empty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wedge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wedge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06516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91038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EDD63-47EE-4FFC-8FA7-F5CC5933DC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Results</a:t>
            </a:r>
          </a:p>
        </p:txBody>
      </p:sp>
      <p:sp>
        <p:nvSpPr>
          <p:cNvPr id="9" name="Text Box 2">
            <a:extLst>
              <a:ext uri="{FF2B5EF4-FFF2-40B4-BE49-F238E27FC236}">
                <a16:creationId xmlns:a16="http://schemas.microsoft.com/office/drawing/2014/main" id="{5014377B-DEDB-4DFB-B971-1F75BAB84E16}"/>
              </a:ext>
            </a:extLst>
          </p:cNvPr>
          <p:cNvSpPr txBox="1"/>
          <p:nvPr/>
        </p:nvSpPr>
        <p:spPr>
          <a:xfrm>
            <a:off x="7312004" y="3333878"/>
            <a:ext cx="33318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altLang="en-US" sz="1200" dirty="0"/>
              <a:t>Fig. 5. Velocity contour </a:t>
            </a:r>
          </a:p>
        </p:txBody>
      </p:sp>
      <p:sp>
        <p:nvSpPr>
          <p:cNvPr id="10" name="Text Box 3">
            <a:extLst>
              <a:ext uri="{FF2B5EF4-FFF2-40B4-BE49-F238E27FC236}">
                <a16:creationId xmlns:a16="http://schemas.microsoft.com/office/drawing/2014/main" id="{017F1EF9-0B18-4114-AB7B-4D44D820D2BA}"/>
              </a:ext>
            </a:extLst>
          </p:cNvPr>
          <p:cNvSpPr txBox="1"/>
          <p:nvPr/>
        </p:nvSpPr>
        <p:spPr>
          <a:xfrm>
            <a:off x="1162513" y="3429000"/>
            <a:ext cx="448881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altLang="en-US" sz="1100" dirty="0"/>
              <a:t>Fig. 4. Pressure contour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61E61F2-26C7-416B-A14E-07D9ADB4A966}"/>
              </a:ext>
            </a:extLst>
          </p:cNvPr>
          <p:cNvSpPr txBox="1"/>
          <p:nvPr/>
        </p:nvSpPr>
        <p:spPr>
          <a:xfrm>
            <a:off x="801942" y="5995356"/>
            <a:ext cx="1054193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IN" sz="1800" b="0" i="0" u="none" strike="noStrike" baseline="0" dirty="0">
                <a:solidFill>
                  <a:srgbClr val="000000"/>
                </a:solidFill>
                <a:latin typeface="NDGGA M+ Adv P 4 D F 60 F"/>
              </a:rPr>
              <a:t>C</a:t>
            </a:r>
            <a:r>
              <a:rPr lang="en-IN" sz="1800" b="0" i="0" u="none" strike="noStrike" baseline="-25000" dirty="0">
                <a:solidFill>
                  <a:srgbClr val="000000"/>
                </a:solidFill>
                <a:latin typeface="NDGFP K+ Adv P 4 D F 60 E"/>
              </a:rPr>
              <a:t>D</a:t>
            </a:r>
            <a:r>
              <a:rPr lang="en-IN" sz="1800" b="0" i="0" u="none" strike="noStrike" baseline="0" dirty="0">
                <a:solidFill>
                  <a:srgbClr val="000000"/>
                </a:solidFill>
                <a:latin typeface="NDGFP K+ Adv P 4 D F 60 E"/>
              </a:rPr>
              <a:t> has been calculated with pressure</a:t>
            </a:r>
            <a:r>
              <a:rPr lang="en-IN" sz="1800" b="0" i="0" u="none" strike="noStrike" baseline="0" dirty="0">
                <a:solidFill>
                  <a:srgbClr val="000000"/>
                </a:solidFill>
                <a:latin typeface="NDGGA M+ Adv P 4 D F 60 F"/>
              </a:rPr>
              <a:t> </a:t>
            </a:r>
            <a:r>
              <a:rPr lang="en-IN" sz="1800" b="0" i="0" u="none" strike="noStrike" baseline="0" dirty="0">
                <a:solidFill>
                  <a:srgbClr val="000000"/>
                </a:solidFill>
                <a:latin typeface="NDGFP K+ Adv P 4 D F 60 E"/>
              </a:rPr>
              <a:t>predicted by CFD between upstream of orifice and vena-</a:t>
            </a:r>
            <a:r>
              <a:rPr lang="en-IN" sz="1800" b="0" i="0" u="none" strike="noStrike" baseline="0" dirty="0" err="1">
                <a:solidFill>
                  <a:srgbClr val="000000"/>
                </a:solidFill>
                <a:latin typeface="NDGFP K+ Adv P 4 D F 60 E"/>
              </a:rPr>
              <a:t>contracta</a:t>
            </a:r>
            <a:r>
              <a:rPr lang="en-IN" sz="1800" b="0" i="0" u="none" strike="noStrike" baseline="0" dirty="0">
                <a:solidFill>
                  <a:srgbClr val="000000"/>
                </a:solidFill>
                <a:latin typeface="NDGFP K+ Adv P 4 D F 60 E"/>
              </a:rPr>
              <a:t> at which the wall pressure is minimum.[4]</a:t>
            </a:r>
            <a:endParaRPr lang="en-IN" sz="1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D4E178-2E62-4997-BD37-8D58D0DD7F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351" y="1406018"/>
            <a:ext cx="4549140" cy="192786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37FB86C-A9B6-46AE-A2F6-B3624FFAA4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055" y="1309435"/>
            <a:ext cx="4751745" cy="198352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D48D60D-60BD-4513-98B7-1C947F2DE8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034" y="3690610"/>
            <a:ext cx="4131772" cy="16787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589B0AA-A882-4C96-A80C-5E66FC7402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806" y="3610877"/>
            <a:ext cx="3444240" cy="1550670"/>
          </a:xfrm>
          <a:prstGeom prst="rect">
            <a:avLst/>
          </a:prstGeom>
        </p:spPr>
      </p:pic>
      <p:sp>
        <p:nvSpPr>
          <p:cNvPr id="16" name="Text Box 3">
            <a:extLst>
              <a:ext uri="{FF2B5EF4-FFF2-40B4-BE49-F238E27FC236}">
                <a16:creationId xmlns:a16="http://schemas.microsoft.com/office/drawing/2014/main" id="{A6BC6654-5A6A-4752-BBF8-16C3252A6CBC}"/>
              </a:ext>
            </a:extLst>
          </p:cNvPr>
          <p:cNvSpPr txBox="1"/>
          <p:nvPr/>
        </p:nvSpPr>
        <p:spPr>
          <a:xfrm>
            <a:off x="1132351" y="5161547"/>
            <a:ext cx="448881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altLang="en-US" sz="1100" dirty="0"/>
              <a:t>Fig. 6. Vector plot</a:t>
            </a:r>
          </a:p>
        </p:txBody>
      </p:sp>
      <p:sp>
        <p:nvSpPr>
          <p:cNvPr id="17" name="Text Box 3">
            <a:extLst>
              <a:ext uri="{FF2B5EF4-FFF2-40B4-BE49-F238E27FC236}">
                <a16:creationId xmlns:a16="http://schemas.microsoft.com/office/drawing/2014/main" id="{4CCB85D9-287A-44D4-9C31-7107E0BF6B4F}"/>
              </a:ext>
            </a:extLst>
          </p:cNvPr>
          <p:cNvSpPr txBox="1"/>
          <p:nvPr/>
        </p:nvSpPr>
        <p:spPr>
          <a:xfrm>
            <a:off x="6602055" y="5164090"/>
            <a:ext cx="448881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altLang="en-US" sz="1100" dirty="0"/>
              <a:t>Fig. 7. Streamlines</a:t>
            </a:r>
          </a:p>
        </p:txBody>
      </p:sp>
    </p:spTree>
    <p:extLst>
      <p:ext uri="{BB962C8B-B14F-4D97-AF65-F5344CB8AC3E}">
        <p14:creationId xmlns:p14="http://schemas.microsoft.com/office/powerpoint/2010/main" val="22905273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>
            <a:extLst>
              <a:ext uri="{FF2B5EF4-FFF2-40B4-BE49-F238E27FC236}">
                <a16:creationId xmlns:a16="http://schemas.microsoft.com/office/drawing/2014/main" id="{E3389DBC-EC3D-404F-AEE0-DC22F83B1986}"/>
              </a:ext>
            </a:extLst>
          </p:cNvPr>
          <p:cNvSpPr txBox="1"/>
          <p:nvPr/>
        </p:nvSpPr>
        <p:spPr>
          <a:xfrm>
            <a:off x="3851592" y="6511766"/>
            <a:ext cx="448881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altLang="en-US" sz="1100" dirty="0"/>
              <a:t>Fig. 6. Velocity profiles along axial length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D9AD722-C36A-48CF-958C-08D5741BD6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1054" y="1346025"/>
            <a:ext cx="7609890" cy="5165741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5498AB2-0130-4018-905A-44975D32B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IN" dirty="0"/>
              <a:t>Results</a:t>
            </a:r>
          </a:p>
        </p:txBody>
      </p:sp>
    </p:spTree>
    <p:extLst>
      <p:ext uri="{BB962C8B-B14F-4D97-AF65-F5344CB8AC3E}">
        <p14:creationId xmlns:p14="http://schemas.microsoft.com/office/powerpoint/2010/main" val="28475149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745</TotalTime>
  <Words>2464</Words>
  <Application>Microsoft Office PowerPoint</Application>
  <PresentationFormat>Widescreen</PresentationFormat>
  <Paragraphs>1006</Paragraphs>
  <Slides>33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4" baseType="lpstr">
      <vt:lpstr>Arial</vt:lpstr>
      <vt:lpstr>BSGulliver</vt:lpstr>
      <vt:lpstr>Calibri</vt:lpstr>
      <vt:lpstr>Calibri Light</vt:lpstr>
      <vt:lpstr>Cambria Math</vt:lpstr>
      <vt:lpstr>Martel</vt:lpstr>
      <vt:lpstr>NDGFP K+ Adv P 4 D F 60 E</vt:lpstr>
      <vt:lpstr>NDGGA M+ Adv P 4 D F 60 F</vt:lpstr>
      <vt:lpstr>Source Sans Pro</vt:lpstr>
      <vt:lpstr>Office Theme</vt:lpstr>
      <vt:lpstr>Equation.KSEE3</vt:lpstr>
      <vt:lpstr>INTERNSHIP REPORT</vt:lpstr>
      <vt:lpstr>Contents</vt:lpstr>
      <vt:lpstr>Case Study I: Problem Definition</vt:lpstr>
      <vt:lpstr>Principle </vt:lpstr>
      <vt:lpstr>Geometry creation and Mesh</vt:lpstr>
      <vt:lpstr>Turbulent properties</vt:lpstr>
      <vt:lpstr>Boundary conditions</vt:lpstr>
      <vt:lpstr>Results</vt:lpstr>
      <vt:lpstr>Results</vt:lpstr>
      <vt:lpstr>Results</vt:lpstr>
      <vt:lpstr>PowerPoint Presentation</vt:lpstr>
      <vt:lpstr>Case Study II: Problem Definition</vt:lpstr>
      <vt:lpstr>Sudden Expansion/Contraction</vt:lpstr>
      <vt:lpstr>Geometry creation and Mesh</vt:lpstr>
      <vt:lpstr>Sudden Expansion and contraction Of pipe</vt:lpstr>
      <vt:lpstr>Turbulent properties</vt:lpstr>
      <vt:lpstr>Results</vt:lpstr>
      <vt:lpstr>PowerPoint Presentation</vt:lpstr>
      <vt:lpstr>PowerPoint Presentation</vt:lpstr>
      <vt:lpstr>PowerPoint Presentation</vt:lpstr>
      <vt:lpstr>Results</vt:lpstr>
      <vt:lpstr>PowerPoint Presentation</vt:lpstr>
      <vt:lpstr>PowerPoint Presentation</vt:lpstr>
      <vt:lpstr>PowerPoint Presentation</vt:lpstr>
      <vt:lpstr>PowerPoint Presentation</vt:lpstr>
      <vt:lpstr>Geometry creation and Mesh</vt:lpstr>
      <vt:lpstr>PowerPoint Presentation</vt:lpstr>
      <vt:lpstr>Results</vt:lpstr>
      <vt:lpstr>PowerPoint Presentation</vt:lpstr>
      <vt:lpstr>PowerPoint Presentation</vt:lpstr>
      <vt:lpstr>Conclusion</vt:lpstr>
      <vt:lpstr>References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INTERNSHIP REPORT</dc:title>
  <dc:creator>Mukund sunil</dc:creator>
  <cp:lastModifiedBy>Mukund sunil</cp:lastModifiedBy>
  <cp:revision>22</cp:revision>
  <dcterms:created xsi:type="dcterms:W3CDTF">2021-07-13T11:38:13Z</dcterms:created>
  <dcterms:modified xsi:type="dcterms:W3CDTF">2021-07-15T07:12:35Z</dcterms:modified>
</cp:coreProperties>
</file>