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7"/>
  </p:notesMasterIdLst>
  <p:sldIdLst>
    <p:sldId id="256" r:id="rId3"/>
    <p:sldId id="257" r:id="rId4"/>
    <p:sldId id="277" r:id="rId5"/>
    <p:sldId id="303" r:id="rId6"/>
    <p:sldId id="299" r:id="rId7"/>
    <p:sldId id="304" r:id="rId8"/>
    <p:sldId id="305" r:id="rId9"/>
    <p:sldId id="307" r:id="rId10"/>
    <p:sldId id="296" r:id="rId11"/>
    <p:sldId id="311" r:id="rId12"/>
    <p:sldId id="313" r:id="rId13"/>
    <p:sldId id="317" r:id="rId14"/>
    <p:sldId id="318" r:id="rId15"/>
    <p:sldId id="25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no Prithvi Raj R" initials="MPRR" lastIdx="1" clrIdx="0">
    <p:extLst>
      <p:ext uri="{19B8F6BF-5375-455C-9EA6-DF929625EA0E}">
        <p15:presenceInfo xmlns:p15="http://schemas.microsoft.com/office/powerpoint/2012/main" userId="6979fb209f15033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Calibri"/>
              </a:rPr>
              <a:t>Click to move the slide</a:t>
            </a: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IN" sz="2000" b="0" strike="noStrike" spc="-1">
                <a:latin typeface="Arial"/>
              </a:rPr>
              <a:t>Click to edit the notes format</a:t>
            </a:r>
          </a:p>
        </p:txBody>
      </p:sp>
      <p:sp>
        <p:nvSpPr>
          <p:cNvPr id="9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r>
              <a:rPr lang="en-IN" sz="1400" b="0" strike="noStrike" spc="-1">
                <a:latin typeface="Times New Roman"/>
              </a:rPr>
              <a:t>&lt;header&gt;</a:t>
            </a:r>
          </a:p>
        </p:txBody>
      </p:sp>
      <p:sp>
        <p:nvSpPr>
          <p:cNvPr id="94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algn="r"/>
            <a:r>
              <a:rPr lang="en-IN" sz="1400" b="0" strike="noStrike" spc="-1">
                <a:latin typeface="Times New Roman"/>
              </a:rPr>
              <a:t>&lt;date/time&gt;</a:t>
            </a:r>
          </a:p>
        </p:txBody>
      </p:sp>
      <p:sp>
        <p:nvSpPr>
          <p:cNvPr id="95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r>
              <a:rPr lang="en-IN" sz="1400" b="0" strike="noStrike" spc="-1">
                <a:latin typeface="Times New Roman"/>
              </a:rPr>
              <a:t>&lt;footer&gt;</a:t>
            </a:r>
          </a:p>
        </p:txBody>
      </p:sp>
      <p:sp>
        <p:nvSpPr>
          <p:cNvPr id="96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/>
          <a:p>
            <a:pPr algn="r"/>
            <a:fld id="{1ABF272A-D5D7-4E7C-AD95-812F386D39B6}" type="slidenum">
              <a:rPr lang="en-IN" sz="1400" b="0" strike="noStrike" spc="-1">
                <a:latin typeface="Times New Roman"/>
              </a:rPr>
              <a:t>‹#›</a:t>
            </a:fld>
            <a:endParaRPr lang="en-IN" sz="14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17488" y="812800"/>
            <a:ext cx="7124700" cy="400843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/>
          </p:nvPr>
        </p:nvSpPr>
        <p:spPr/>
        <p:txBody>
          <a:bodyPr/>
          <a:lstStyle/>
          <a:p>
            <a:pPr algn="r"/>
            <a:fld id="{1ABF272A-D5D7-4E7C-AD95-812F386D39B6}" type="slidenum">
              <a:rPr lang="en-IN" sz="1400" b="0" strike="noStrike" spc="-1" smtClean="0">
                <a:latin typeface="Times New Roman"/>
              </a:rPr>
              <a:t>1</a:t>
            </a:fld>
            <a:endParaRPr lang="en-IN" sz="14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335699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IN" sz="2000" b="0" strike="noStrike" spc="-1">
              <a:latin typeface="Arial"/>
            </a:endParaRPr>
          </a:p>
        </p:txBody>
      </p:sp>
      <p:sp>
        <p:nvSpPr>
          <p:cNvPr id="107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908881F6-BE7D-42BD-85E7-E58839A6030F}" type="slidenum">
              <a:rPr lang="en-IN" sz="1200" b="0" strike="noStrike" spc="-1">
                <a:latin typeface="Times New Roman"/>
              </a:rPr>
              <a:t>11</a:t>
            </a:fld>
            <a:endParaRPr lang="en-IN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470607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IN" sz="2000" b="0" strike="noStrike" spc="-1">
              <a:latin typeface="Arial"/>
            </a:endParaRPr>
          </a:p>
        </p:txBody>
      </p:sp>
      <p:sp>
        <p:nvSpPr>
          <p:cNvPr id="107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908881F6-BE7D-42BD-85E7-E58839A6030F}" type="slidenum">
              <a:rPr lang="en-IN" sz="1200" b="0" strike="noStrike" spc="-1">
                <a:latin typeface="Times New Roman"/>
              </a:rPr>
              <a:t>12</a:t>
            </a:fld>
            <a:endParaRPr lang="en-IN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708834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IN" sz="2000" b="0" strike="noStrike" spc="-1">
              <a:latin typeface="Arial"/>
            </a:endParaRPr>
          </a:p>
        </p:txBody>
      </p:sp>
      <p:sp>
        <p:nvSpPr>
          <p:cNvPr id="107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908881F6-BE7D-42BD-85E7-E58839A6030F}" type="slidenum">
              <a:rPr lang="en-IN" sz="1200" b="0" strike="noStrike" spc="-1">
                <a:latin typeface="Times New Roman"/>
              </a:rPr>
              <a:t>13</a:t>
            </a:fld>
            <a:endParaRPr lang="en-IN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917641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IN" sz="2000" b="0" strike="noStrike" spc="-1">
              <a:latin typeface="Arial"/>
            </a:endParaRPr>
          </a:p>
        </p:txBody>
      </p:sp>
      <p:sp>
        <p:nvSpPr>
          <p:cNvPr id="107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908881F6-BE7D-42BD-85E7-E58839A6030F}" type="slidenum">
              <a:rPr lang="en-IN" sz="1200" b="0" strike="noStrike" spc="-1">
                <a:latin typeface="Times New Roman"/>
              </a:rPr>
              <a:t>3</a:t>
            </a:fld>
            <a:endParaRPr lang="en-IN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522616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IN" sz="2000" b="0" strike="noStrike" spc="-1">
              <a:latin typeface="Arial"/>
            </a:endParaRPr>
          </a:p>
        </p:txBody>
      </p:sp>
      <p:sp>
        <p:nvSpPr>
          <p:cNvPr id="107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908881F6-BE7D-42BD-85E7-E58839A6030F}" type="slidenum">
              <a:rPr lang="en-IN" sz="1200" b="0" strike="noStrike" spc="-1">
                <a:latin typeface="Times New Roman"/>
              </a:rPr>
              <a:t>4</a:t>
            </a:fld>
            <a:endParaRPr lang="en-IN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008079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IN" sz="2000" b="0" strike="noStrike" spc="-1">
              <a:latin typeface="Arial"/>
            </a:endParaRPr>
          </a:p>
        </p:txBody>
      </p:sp>
      <p:sp>
        <p:nvSpPr>
          <p:cNvPr id="107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908881F6-BE7D-42BD-85E7-E58839A6030F}" type="slidenum">
              <a:rPr lang="en-IN" sz="1200" b="0" strike="noStrike" spc="-1">
                <a:latin typeface="Times New Roman"/>
              </a:rPr>
              <a:t>5</a:t>
            </a:fld>
            <a:endParaRPr lang="en-IN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5523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IN" sz="2000" b="0" strike="noStrike" spc="-1">
              <a:latin typeface="Arial"/>
            </a:endParaRPr>
          </a:p>
        </p:txBody>
      </p:sp>
      <p:sp>
        <p:nvSpPr>
          <p:cNvPr id="107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8881F6-BE7D-42BD-85E7-E58839A6030F}" type="slidenum">
              <a:rPr kumimoji="0" lang="en-IN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IN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4163893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IN" sz="2000" b="0" strike="noStrike" spc="-1">
              <a:latin typeface="Arial"/>
            </a:endParaRPr>
          </a:p>
        </p:txBody>
      </p:sp>
      <p:sp>
        <p:nvSpPr>
          <p:cNvPr id="107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8881F6-BE7D-42BD-85E7-E58839A6030F}" type="slidenum">
              <a:rPr kumimoji="0" lang="en-IN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IN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74651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IN" sz="2000" b="0" strike="noStrike" spc="-1">
              <a:latin typeface="Arial"/>
            </a:endParaRPr>
          </a:p>
        </p:txBody>
      </p:sp>
      <p:sp>
        <p:nvSpPr>
          <p:cNvPr id="107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08881F6-BE7D-42BD-85E7-E58839A6030F}" type="slidenum">
              <a:rPr kumimoji="0" lang="en-IN" sz="1200" b="0" i="0" u="none" strike="noStrike" kern="1200" cap="none" spc="-1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IN" sz="1200" b="0" i="0" u="none" strike="noStrike" kern="1200" cap="none" spc="-1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0399386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IN" sz="2000" b="0" strike="noStrike" spc="-1">
              <a:latin typeface="Arial"/>
            </a:endParaRPr>
          </a:p>
        </p:txBody>
      </p:sp>
      <p:sp>
        <p:nvSpPr>
          <p:cNvPr id="107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908881F6-BE7D-42BD-85E7-E58839A6030F}" type="slidenum">
              <a:rPr lang="en-IN" sz="1200" b="0" strike="noStrike" spc="-1">
                <a:latin typeface="Times New Roman"/>
              </a:rPr>
              <a:t>9</a:t>
            </a:fld>
            <a:endParaRPr lang="en-IN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400584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</p:spPr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6040" cy="3600000"/>
          </a:xfrm>
          <a:prstGeom prst="rect">
            <a:avLst/>
          </a:prstGeom>
        </p:spPr>
        <p:txBody>
          <a:bodyPr>
            <a:noAutofit/>
          </a:bodyPr>
          <a:lstStyle/>
          <a:p>
            <a:endParaRPr lang="en-IN" sz="2000" b="0" strike="noStrike" spc="-1">
              <a:latin typeface="Arial"/>
            </a:endParaRPr>
          </a:p>
        </p:txBody>
      </p:sp>
      <p:sp>
        <p:nvSpPr>
          <p:cNvPr id="107" name="TextShape 3"/>
          <p:cNvSpPr txBox="1"/>
          <p:nvPr/>
        </p:nvSpPr>
        <p:spPr>
          <a:xfrm>
            <a:off x="3884760" y="8685360"/>
            <a:ext cx="2971440" cy="45828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algn="r">
              <a:lnSpc>
                <a:spcPct val="100000"/>
              </a:lnSpc>
            </a:pPr>
            <a:fld id="{908881F6-BE7D-42BD-85E7-E58839A6030F}" type="slidenum">
              <a:rPr lang="en-IN" sz="1200" b="0" strike="noStrike" spc="-1">
                <a:latin typeface="Times New Roman"/>
              </a:rPr>
              <a:t>10</a:t>
            </a:fld>
            <a:endParaRPr lang="en-IN" sz="1200" b="0" strike="noStrike" spc="-1">
              <a:latin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98199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100580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1097280" y="3947040"/>
            <a:ext cx="100580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6251400" y="184572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1097280" y="394704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39" name="PlaceHolder 5"/>
          <p:cNvSpPr>
            <a:spLocks noGrp="1"/>
          </p:cNvSpPr>
          <p:nvPr>
            <p:ph type="body"/>
          </p:nvPr>
        </p:nvSpPr>
        <p:spPr>
          <a:xfrm>
            <a:off x="6251400" y="394704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32385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4498200" y="1845720"/>
            <a:ext cx="32385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43" name="PlaceHolder 4"/>
          <p:cNvSpPr>
            <a:spLocks noGrp="1"/>
          </p:cNvSpPr>
          <p:nvPr>
            <p:ph type="body"/>
          </p:nvPr>
        </p:nvSpPr>
        <p:spPr>
          <a:xfrm>
            <a:off x="7899120" y="1845720"/>
            <a:ext cx="32385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44" name="PlaceHolder 5"/>
          <p:cNvSpPr>
            <a:spLocks noGrp="1"/>
          </p:cNvSpPr>
          <p:nvPr>
            <p:ph type="body"/>
          </p:nvPr>
        </p:nvSpPr>
        <p:spPr>
          <a:xfrm>
            <a:off x="1097280" y="3947040"/>
            <a:ext cx="32385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45" name="PlaceHolder 6"/>
          <p:cNvSpPr>
            <a:spLocks noGrp="1"/>
          </p:cNvSpPr>
          <p:nvPr>
            <p:ph type="body"/>
          </p:nvPr>
        </p:nvSpPr>
        <p:spPr>
          <a:xfrm>
            <a:off x="4498200" y="3947040"/>
            <a:ext cx="32385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46" name="PlaceHolder 7"/>
          <p:cNvSpPr>
            <a:spLocks noGrp="1"/>
          </p:cNvSpPr>
          <p:nvPr>
            <p:ph type="body"/>
          </p:nvPr>
        </p:nvSpPr>
        <p:spPr>
          <a:xfrm>
            <a:off x="7899120" y="3947040"/>
            <a:ext cx="32385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subTitle"/>
          </p:nvPr>
        </p:nvSpPr>
        <p:spPr>
          <a:xfrm>
            <a:off x="1097280" y="1845720"/>
            <a:ext cx="10058040" cy="4023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10058040" cy="4023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4908240" cy="4023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6251400" y="1845720"/>
            <a:ext cx="4908240" cy="4023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subTitle"/>
          </p:nvPr>
        </p:nvSpPr>
        <p:spPr>
          <a:xfrm>
            <a:off x="1097280" y="286560"/>
            <a:ext cx="10058040" cy="672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51400" y="1845720"/>
            <a:ext cx="4908240" cy="4023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1097280" y="394704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subTitle"/>
          </p:nvPr>
        </p:nvSpPr>
        <p:spPr>
          <a:xfrm>
            <a:off x="1097280" y="1845720"/>
            <a:ext cx="10058040" cy="40230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4908240" cy="4023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6251400" y="184572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6251400" y="394704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6251400" y="184572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1097280" y="3947040"/>
            <a:ext cx="100580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100580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body"/>
          </p:nvPr>
        </p:nvSpPr>
        <p:spPr>
          <a:xfrm>
            <a:off x="1097280" y="3947040"/>
            <a:ext cx="100580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6251400" y="184572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1097280" y="394704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83" name="PlaceHolder 5"/>
          <p:cNvSpPr>
            <a:spLocks noGrp="1"/>
          </p:cNvSpPr>
          <p:nvPr>
            <p:ph type="body"/>
          </p:nvPr>
        </p:nvSpPr>
        <p:spPr>
          <a:xfrm>
            <a:off x="6251400" y="394704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32385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4498200" y="1845720"/>
            <a:ext cx="32385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7899120" y="1845720"/>
            <a:ext cx="32385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88" name="PlaceHolder 5"/>
          <p:cNvSpPr>
            <a:spLocks noGrp="1"/>
          </p:cNvSpPr>
          <p:nvPr>
            <p:ph type="body"/>
          </p:nvPr>
        </p:nvSpPr>
        <p:spPr>
          <a:xfrm>
            <a:off x="1097280" y="3947040"/>
            <a:ext cx="32385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89" name="PlaceHolder 6"/>
          <p:cNvSpPr>
            <a:spLocks noGrp="1"/>
          </p:cNvSpPr>
          <p:nvPr>
            <p:ph type="body"/>
          </p:nvPr>
        </p:nvSpPr>
        <p:spPr>
          <a:xfrm>
            <a:off x="4498200" y="3947040"/>
            <a:ext cx="32385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90" name="PlaceHolder 7"/>
          <p:cNvSpPr>
            <a:spLocks noGrp="1"/>
          </p:cNvSpPr>
          <p:nvPr>
            <p:ph type="body"/>
          </p:nvPr>
        </p:nvSpPr>
        <p:spPr>
          <a:xfrm>
            <a:off x="7899120" y="3947040"/>
            <a:ext cx="323856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10058040" cy="4023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4908240" cy="4023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51400" y="1845720"/>
            <a:ext cx="4908240" cy="4023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subTitle"/>
          </p:nvPr>
        </p:nvSpPr>
        <p:spPr>
          <a:xfrm>
            <a:off x="1097280" y="286560"/>
            <a:ext cx="10058040" cy="67248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en-IN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6251400" y="1845720"/>
            <a:ext cx="4908240" cy="4023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1097280" y="394704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4908240" cy="40230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6251400" y="184572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27" name="PlaceHolder 4"/>
          <p:cNvSpPr>
            <a:spLocks noGrp="1"/>
          </p:cNvSpPr>
          <p:nvPr>
            <p:ph type="body"/>
          </p:nvPr>
        </p:nvSpPr>
        <p:spPr>
          <a:xfrm>
            <a:off x="6251400" y="394704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endParaRPr lang="en-US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1097280" y="184572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6251400" y="1845720"/>
            <a:ext cx="49082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body"/>
          </p:nvPr>
        </p:nvSpPr>
        <p:spPr>
          <a:xfrm>
            <a:off x="1097280" y="3947040"/>
            <a:ext cx="10058040" cy="191880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en-US" sz="2000" b="0" strike="noStrike" spc="-1">
              <a:solidFill>
                <a:srgbClr val="404040"/>
              </a:solidFill>
              <a:latin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ustomShape 1" hidden="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2" name="CustomShape 2" hidden="1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" name="Line 3"/>
          <p:cNvSpPr/>
          <p:nvPr/>
        </p:nvSpPr>
        <p:spPr>
          <a:xfrm>
            <a:off x="1193400" y="1737720"/>
            <a:ext cx="9966960" cy="0"/>
          </a:xfrm>
          <a:prstGeom prst="line">
            <a:avLst/>
          </a:prstGeom>
          <a:ln w="6480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" name="CustomShape 4"/>
          <p:cNvSpPr/>
          <p:nvPr/>
        </p:nvSpPr>
        <p:spPr>
          <a:xfrm>
            <a:off x="3240" y="6400800"/>
            <a:ext cx="1218852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" name="CustomShape 5"/>
          <p:cNvSpPr/>
          <p:nvPr/>
        </p:nvSpPr>
        <p:spPr>
          <a:xfrm>
            <a:off x="0" y="6334200"/>
            <a:ext cx="12188520" cy="637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" name="PlaceHolder 6"/>
          <p:cNvSpPr>
            <a:spLocks noGrp="1"/>
          </p:cNvSpPr>
          <p:nvPr>
            <p:ph type="title"/>
          </p:nvPr>
        </p:nvSpPr>
        <p:spPr>
          <a:xfrm>
            <a:off x="1097280" y="758880"/>
            <a:ext cx="10058040" cy="3565800"/>
          </a:xfrm>
          <a:prstGeom prst="rect">
            <a:avLst/>
          </a:prstGeom>
        </p:spPr>
        <p:txBody>
          <a:bodyPr anchor="b">
            <a:normAutofit/>
          </a:bodyPr>
          <a:lstStyle/>
          <a:p>
            <a:pPr>
              <a:lnSpc>
                <a:spcPct val="85000"/>
              </a:lnSpc>
            </a:pPr>
            <a:r>
              <a:rPr lang="en-US" sz="8000" b="0" strike="noStrike" spc="-52">
                <a:solidFill>
                  <a:srgbClr val="262626"/>
                </a:solidFill>
                <a:latin typeface="Calibri Light"/>
              </a:rPr>
              <a:t>Click to edit Master title style</a:t>
            </a:r>
            <a:endParaRPr lang="en-US" sz="80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7"/>
          <p:cNvSpPr>
            <a:spLocks noGrp="1"/>
          </p:cNvSpPr>
          <p:nvPr>
            <p:ph type="dt"/>
          </p:nvPr>
        </p:nvSpPr>
        <p:spPr>
          <a:xfrm>
            <a:off x="1097280" y="6459840"/>
            <a:ext cx="24717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26BB7471-086D-4913-B5E7-BB27D0B7C8A3}" type="datetime">
              <a:rPr lang="en-IN" sz="900" b="0" strike="noStrike" spc="-1">
                <a:solidFill>
                  <a:srgbClr val="FFFFFF"/>
                </a:solidFill>
                <a:latin typeface="Calibri"/>
              </a:rPr>
              <a:t>23-08-2021</a:t>
            </a:fld>
            <a:endParaRPr lang="en-IN" sz="900" b="0" strike="noStrike" spc="-1">
              <a:latin typeface="Times New Roman"/>
            </a:endParaRPr>
          </a:p>
        </p:txBody>
      </p:sp>
      <p:sp>
        <p:nvSpPr>
          <p:cNvPr id="7" name="PlaceHolder 8"/>
          <p:cNvSpPr>
            <a:spLocks noGrp="1"/>
          </p:cNvSpPr>
          <p:nvPr>
            <p:ph type="ftr"/>
          </p:nvPr>
        </p:nvSpPr>
        <p:spPr>
          <a:xfrm>
            <a:off x="3686040" y="6459840"/>
            <a:ext cx="48225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en-IN" sz="2400" b="0" strike="noStrike" spc="-1">
              <a:latin typeface="Times New Roman"/>
            </a:endParaRPr>
          </a:p>
        </p:txBody>
      </p:sp>
      <p:sp>
        <p:nvSpPr>
          <p:cNvPr id="8" name="PlaceHolder 9"/>
          <p:cNvSpPr>
            <a:spLocks noGrp="1"/>
          </p:cNvSpPr>
          <p:nvPr>
            <p:ph type="sldNum"/>
          </p:nvPr>
        </p:nvSpPr>
        <p:spPr>
          <a:xfrm>
            <a:off x="9900360" y="6459840"/>
            <a:ext cx="13118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8D54CBC6-B627-42E0-883B-53F6902195E6}" type="slidenum">
              <a:rPr lang="en-IN" sz="1050" b="0" strike="noStrike" spc="-1">
                <a:solidFill>
                  <a:srgbClr val="FFFFFF"/>
                </a:solidFill>
                <a:latin typeface="Calibri"/>
              </a:rPr>
              <a:t>‹#›</a:t>
            </a:fld>
            <a:endParaRPr lang="en-IN" sz="1050" b="0" strike="noStrike" spc="-1">
              <a:latin typeface="Times New Roman"/>
            </a:endParaRPr>
          </a:p>
        </p:txBody>
      </p:sp>
      <p:sp>
        <p:nvSpPr>
          <p:cNvPr id="9" name="Line 10"/>
          <p:cNvSpPr/>
          <p:nvPr/>
        </p:nvSpPr>
        <p:spPr>
          <a:xfrm>
            <a:off x="1207440" y="4343400"/>
            <a:ext cx="9875520" cy="0"/>
          </a:xfrm>
          <a:prstGeom prst="line">
            <a:avLst/>
          </a:prstGeom>
          <a:ln w="6480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0" name="PlaceHolder 11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Calibri"/>
              </a:rPr>
              <a:t>Click to edit the outline text format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400" b="0" strike="noStrike" spc="-1">
                <a:solidFill>
                  <a:srgbClr val="404040"/>
                </a:solidFill>
                <a:latin typeface="Calibri"/>
              </a:rPr>
              <a:t>Second Outline Level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400" b="0" strike="noStrike" spc="-1">
                <a:solidFill>
                  <a:srgbClr val="404040"/>
                </a:solidFill>
                <a:latin typeface="Calibri"/>
              </a:rPr>
              <a:t>Third Outline Level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400" b="0" strike="noStrike" spc="-1">
                <a:solidFill>
                  <a:srgbClr val="404040"/>
                </a:solidFill>
                <a:latin typeface="Calibri"/>
              </a:rPr>
              <a:t>Fourth Outline Level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Calibri"/>
              </a:rPr>
              <a:t>Fifth Outline Level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Calibri"/>
              </a:rPr>
              <a:t>Sixth Outline Level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404040"/>
                </a:solidFill>
                <a:latin typeface="Calibri"/>
              </a:rPr>
              <a:t>Seventh Outline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ustomShape 1"/>
          <p:cNvSpPr/>
          <p:nvPr/>
        </p:nvSpPr>
        <p:spPr>
          <a:xfrm>
            <a:off x="0" y="6400800"/>
            <a:ext cx="12191760" cy="4568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8" name="CustomShape 2"/>
          <p:cNvSpPr/>
          <p:nvPr/>
        </p:nvSpPr>
        <p:spPr>
          <a:xfrm>
            <a:off x="0" y="6334200"/>
            <a:ext cx="12191760" cy="655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" name="Line 3"/>
          <p:cNvSpPr/>
          <p:nvPr/>
        </p:nvSpPr>
        <p:spPr>
          <a:xfrm>
            <a:off x="1193400" y="1737720"/>
            <a:ext cx="9966960" cy="0"/>
          </a:xfrm>
          <a:prstGeom prst="line">
            <a:avLst/>
          </a:prstGeom>
          <a:ln w="6480">
            <a:solidFill>
              <a:schemeClr val="tx1">
                <a:lumMod val="50000"/>
                <a:lumOff val="50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0" name="PlaceHolder 4"/>
          <p:cNvSpPr>
            <a:spLocks noGrp="1"/>
          </p:cNvSpPr>
          <p:nvPr>
            <p:ph type="title"/>
          </p:nvPr>
        </p:nvSpPr>
        <p:spPr>
          <a:xfrm>
            <a:off x="1097280" y="286560"/>
            <a:ext cx="10058040" cy="145044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>
              <a:lnSpc>
                <a:spcPct val="85000"/>
              </a:lnSpc>
            </a:pPr>
            <a:r>
              <a:rPr lang="en-US" sz="4800" b="0" strike="noStrike" spc="-52">
                <a:solidFill>
                  <a:srgbClr val="404040"/>
                </a:solidFill>
                <a:latin typeface="Calibri Light"/>
              </a:rPr>
              <a:t>Click to edit Master title style</a:t>
            </a:r>
            <a:endParaRPr lang="en-US" sz="4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1" name="PlaceHolder 5"/>
          <p:cNvSpPr>
            <a:spLocks noGrp="1"/>
          </p:cNvSpPr>
          <p:nvPr>
            <p:ph type="body"/>
          </p:nvPr>
        </p:nvSpPr>
        <p:spPr>
          <a:xfrm>
            <a:off x="1097280" y="1845720"/>
            <a:ext cx="10058040" cy="4023000"/>
          </a:xfrm>
          <a:prstGeom prst="rect">
            <a:avLst/>
          </a:prstGeom>
        </p:spPr>
        <p:txBody>
          <a:bodyPr lIns="0" rIns="0">
            <a:noAutofit/>
          </a:bodyPr>
          <a:lstStyle/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Calibri"/>
              <a:buChar char=" "/>
            </a:pPr>
            <a:r>
              <a:rPr lang="en-US" sz="2000" b="0" strike="noStrike" spc="-1">
                <a:solidFill>
                  <a:srgbClr val="404040"/>
                </a:solidFill>
                <a:latin typeface="Calibri"/>
              </a:rPr>
              <a:t>Click to edit Master text styles</a:t>
            </a:r>
          </a:p>
          <a:p>
            <a:pPr marL="384120" lvl="1" indent="-18252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lang="en-US" sz="1800" b="0" strike="noStrike" spc="-1">
                <a:solidFill>
                  <a:srgbClr val="404040"/>
                </a:solidFill>
                <a:latin typeface="Calibri"/>
              </a:rPr>
              <a:t>Second level</a:t>
            </a:r>
          </a:p>
          <a:p>
            <a:pPr marL="567000" lvl="2" indent="-18252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lang="en-US" sz="1400" b="0" strike="noStrike" spc="-1">
                <a:solidFill>
                  <a:srgbClr val="404040"/>
                </a:solidFill>
                <a:latin typeface="Calibri"/>
              </a:rPr>
              <a:t>Third level</a:t>
            </a:r>
          </a:p>
          <a:p>
            <a:pPr marL="749880" lvl="3" indent="-18252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lang="en-US" sz="1400" b="0" strike="noStrike" spc="-1">
                <a:solidFill>
                  <a:srgbClr val="404040"/>
                </a:solidFill>
                <a:latin typeface="Calibri"/>
              </a:rPr>
              <a:t>Fourth level</a:t>
            </a:r>
          </a:p>
          <a:p>
            <a:pPr marL="932760" lvl="4" indent="-182520">
              <a:lnSpc>
                <a:spcPct val="90000"/>
              </a:lnSpc>
              <a:spcBef>
                <a:spcPts val="201"/>
              </a:spcBef>
              <a:spcAft>
                <a:spcPts val="400"/>
              </a:spcAft>
              <a:buClr>
                <a:srgbClr val="E48312"/>
              </a:buClr>
              <a:buFont typeface="Calibri"/>
              <a:buChar char="◦"/>
            </a:pPr>
            <a:r>
              <a:rPr lang="en-US" sz="1400" b="0" strike="noStrike" spc="-1">
                <a:solidFill>
                  <a:srgbClr val="404040"/>
                </a:solidFill>
                <a:latin typeface="Calibri"/>
              </a:rPr>
              <a:t>Fifth level</a:t>
            </a:r>
          </a:p>
        </p:txBody>
      </p:sp>
      <p:sp>
        <p:nvSpPr>
          <p:cNvPr id="52" name="PlaceHolder 6"/>
          <p:cNvSpPr>
            <a:spLocks noGrp="1"/>
          </p:cNvSpPr>
          <p:nvPr>
            <p:ph type="dt"/>
          </p:nvPr>
        </p:nvSpPr>
        <p:spPr>
          <a:xfrm>
            <a:off x="1097280" y="6459840"/>
            <a:ext cx="24717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fld id="{2DDBC2F0-1798-4B5C-A23C-D98D71C99461}" type="datetime">
              <a:rPr lang="en-IN" sz="900" b="0" strike="noStrike" spc="-1">
                <a:solidFill>
                  <a:srgbClr val="FFFFFF"/>
                </a:solidFill>
                <a:latin typeface="Calibri"/>
              </a:rPr>
              <a:t>23-08-2021</a:t>
            </a:fld>
            <a:endParaRPr lang="en-IN" sz="900" b="0" strike="noStrike" spc="-1">
              <a:latin typeface="Times New Roman"/>
            </a:endParaRPr>
          </a:p>
        </p:txBody>
      </p:sp>
      <p:sp>
        <p:nvSpPr>
          <p:cNvPr id="53" name="PlaceHolder 7"/>
          <p:cNvSpPr>
            <a:spLocks noGrp="1"/>
          </p:cNvSpPr>
          <p:nvPr>
            <p:ph type="ftr"/>
          </p:nvPr>
        </p:nvSpPr>
        <p:spPr>
          <a:xfrm>
            <a:off x="3686040" y="6459840"/>
            <a:ext cx="482256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endParaRPr lang="en-IN" sz="2400" b="0" strike="noStrike" spc="-1">
              <a:latin typeface="Times New Roman"/>
            </a:endParaRPr>
          </a:p>
        </p:txBody>
      </p:sp>
      <p:sp>
        <p:nvSpPr>
          <p:cNvPr id="54" name="PlaceHolder 8"/>
          <p:cNvSpPr>
            <a:spLocks noGrp="1"/>
          </p:cNvSpPr>
          <p:nvPr>
            <p:ph type="sldNum"/>
          </p:nvPr>
        </p:nvSpPr>
        <p:spPr>
          <a:xfrm>
            <a:off x="9900360" y="6459840"/>
            <a:ext cx="1311840" cy="364680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r">
              <a:lnSpc>
                <a:spcPct val="100000"/>
              </a:lnSpc>
            </a:pPr>
            <a:fld id="{E7B5F8F1-CBB6-40E4-B731-F492BAFABD8C}" type="slidenum">
              <a:rPr lang="en-IN" sz="1050" b="0" strike="noStrike" spc="-1">
                <a:solidFill>
                  <a:srgbClr val="FFFFFF"/>
                </a:solidFill>
                <a:latin typeface="Calibri"/>
              </a:rPr>
              <a:t>‹#›</a:t>
            </a:fld>
            <a:endParaRPr lang="en-IN" sz="105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Shape 1"/>
          <p:cNvSpPr txBox="1"/>
          <p:nvPr/>
        </p:nvSpPr>
        <p:spPr>
          <a:xfrm>
            <a:off x="1100160" y="0"/>
            <a:ext cx="10058040" cy="3565800"/>
          </a:xfrm>
          <a:prstGeom prst="rect">
            <a:avLst/>
          </a:prstGeom>
          <a:noFill/>
          <a:ln>
            <a:noFill/>
          </a:ln>
        </p:spPr>
        <p:txBody>
          <a:bodyPr anchor="b">
            <a:normAutofit fontScale="40000" lnSpcReduction="20000"/>
          </a:bodyPr>
          <a:lstStyle/>
          <a:p>
            <a:pPr>
              <a:lnSpc>
                <a:spcPct val="85000"/>
              </a:lnSpc>
            </a:pPr>
            <a:br>
              <a:rPr sz="1050" dirty="0"/>
            </a:br>
            <a:br>
              <a:rPr sz="1050" dirty="0"/>
            </a:br>
            <a:br>
              <a:rPr sz="1050" dirty="0"/>
            </a:br>
            <a:br>
              <a:rPr sz="1050" dirty="0"/>
            </a:br>
            <a:br>
              <a:rPr sz="1050" dirty="0"/>
            </a:br>
            <a:br>
              <a:rPr sz="1050" dirty="0"/>
            </a:br>
            <a:br>
              <a:rPr sz="1050" dirty="0"/>
            </a:br>
            <a:br>
              <a:rPr sz="1050" dirty="0"/>
            </a:br>
            <a:br>
              <a:rPr sz="1050" dirty="0"/>
            </a:br>
            <a:br>
              <a:rPr sz="1050" dirty="0"/>
            </a:br>
            <a:br>
              <a:rPr sz="1050" dirty="0"/>
            </a:br>
            <a:br>
              <a:rPr sz="1050" dirty="0"/>
            </a:br>
            <a:br>
              <a:rPr sz="9000" b="1" dirty="0"/>
            </a:br>
            <a:br>
              <a:rPr sz="9000" b="1" dirty="0"/>
            </a:br>
            <a:br>
              <a:rPr sz="9000" b="1" dirty="0"/>
            </a:br>
            <a:r>
              <a:rPr lang="en-IN" sz="9000" b="1" strike="noStrike" spc="-52" dirty="0">
                <a:solidFill>
                  <a:srgbClr val="262626"/>
                </a:solidFill>
                <a:latin typeface="Calibri Light"/>
              </a:rPr>
              <a:t>FOSSEE OpenFOAM Internship – Multiphase Flows</a:t>
            </a:r>
            <a:br>
              <a:rPr sz="9000" b="1" dirty="0"/>
            </a:br>
            <a:br>
              <a:rPr sz="9000" b="1" dirty="0"/>
            </a:br>
            <a:r>
              <a:rPr lang="en-IN" sz="9000" b="1" strike="noStrike" spc="-52" dirty="0">
                <a:solidFill>
                  <a:srgbClr val="262626"/>
                </a:solidFill>
                <a:latin typeface="Calibri Light"/>
              </a:rPr>
              <a:t>Summary – August 2021</a:t>
            </a:r>
            <a:r>
              <a:rPr lang="en-IN" sz="8000" b="0" strike="noStrike" spc="-52" dirty="0">
                <a:solidFill>
                  <a:srgbClr val="262626"/>
                </a:solidFill>
                <a:latin typeface="Calibri Light"/>
              </a:rPr>
              <a:t>	</a:t>
            </a:r>
            <a:endParaRPr lang="en-US" sz="80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8" name="TextShape 2"/>
          <p:cNvSpPr txBox="1"/>
          <p:nvPr/>
        </p:nvSpPr>
        <p:spPr>
          <a:xfrm>
            <a:off x="1100160" y="4455720"/>
            <a:ext cx="10058040" cy="1142640"/>
          </a:xfrm>
          <a:prstGeom prst="rect">
            <a:avLst/>
          </a:prstGeom>
          <a:noFill/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tabLst>
                <a:tab pos="0" algn="l"/>
              </a:tabLst>
            </a:pPr>
            <a:r>
              <a:rPr lang="en-IN" sz="2400" b="0" strike="noStrike" cap="all" spc="199" dirty="0">
                <a:solidFill>
                  <a:srgbClr val="637052"/>
                </a:solidFill>
                <a:latin typeface="Calibri Light"/>
              </a:rPr>
              <a:t>Guided by: Prof. Janani </a:t>
            </a:r>
            <a:r>
              <a:rPr lang="en-IN" sz="2400" b="0" strike="noStrike" cap="all" spc="199" dirty="0" err="1">
                <a:solidFill>
                  <a:srgbClr val="637052"/>
                </a:solidFill>
                <a:latin typeface="Calibri Light"/>
              </a:rPr>
              <a:t>srree</a:t>
            </a:r>
            <a:r>
              <a:rPr lang="en-IN" sz="2400" b="0" strike="noStrike" cap="all" spc="199" dirty="0">
                <a:solidFill>
                  <a:srgbClr val="637052"/>
                </a:solidFill>
                <a:latin typeface="Calibri Light"/>
              </a:rPr>
              <a:t> </a:t>
            </a:r>
            <a:r>
              <a:rPr lang="en-IN" sz="2400" b="0" strike="noStrike" cap="all" spc="199" dirty="0" err="1">
                <a:solidFill>
                  <a:srgbClr val="637052"/>
                </a:solidFill>
                <a:latin typeface="Calibri Light"/>
              </a:rPr>
              <a:t>murallidharan</a:t>
            </a:r>
            <a:r>
              <a:rPr lang="en-IN" sz="2400" b="0" strike="noStrike" cap="all" spc="199" dirty="0">
                <a:solidFill>
                  <a:srgbClr val="637052"/>
                </a:solidFill>
                <a:latin typeface="Calibri Light"/>
              </a:rPr>
              <a:t>, </a:t>
            </a:r>
            <a:r>
              <a:rPr lang="en-IN" sz="2400" b="0" strike="noStrike" cap="all" spc="199" dirty="0" err="1">
                <a:solidFill>
                  <a:srgbClr val="637052"/>
                </a:solidFill>
                <a:latin typeface="Calibri Light"/>
              </a:rPr>
              <a:t>iit</a:t>
            </a:r>
            <a:r>
              <a:rPr lang="en-IN" sz="2400" b="0" strike="noStrike" cap="all" spc="199" dirty="0">
                <a:solidFill>
                  <a:srgbClr val="637052"/>
                </a:solidFill>
                <a:latin typeface="Calibri Light"/>
              </a:rPr>
              <a:t> Bombay</a:t>
            </a:r>
            <a:endParaRPr lang="en-IN" sz="2400" b="0" strike="noStrike" spc="-1" dirty="0">
              <a:latin typeface="Arial"/>
            </a:endParaRPr>
          </a:p>
          <a:p>
            <a:pPr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tabLst>
                <a:tab pos="0" algn="l"/>
              </a:tabLst>
            </a:pPr>
            <a:r>
              <a:rPr lang="en-IN" sz="2400" b="0" strike="noStrike" cap="all" spc="199" dirty="0">
                <a:solidFill>
                  <a:srgbClr val="637052"/>
                </a:solidFill>
                <a:latin typeface="Calibri Light"/>
              </a:rPr>
              <a:t>Intern: Mano Prithvi raj r</a:t>
            </a:r>
            <a:endParaRPr lang="en-IN" sz="2400" b="0" strike="noStrike" spc="-1" dirty="0">
              <a:latin typeface="Arial"/>
            </a:endParaRPr>
          </a:p>
        </p:txBody>
      </p:sp>
      <p:pic>
        <p:nvPicPr>
          <p:cNvPr id="1026" name="Picture 2" descr="Index of /fossee/logos/">
            <a:extLst>
              <a:ext uri="{FF2B5EF4-FFF2-40B4-BE49-F238E27FC236}">
                <a16:creationId xmlns:a16="http://schemas.microsoft.com/office/drawing/2014/main" id="{F368235E-81D2-40C5-9720-7B94C2E1DF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902" y="506027"/>
            <a:ext cx="3006195" cy="1109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>
              <a:lnSpc>
                <a:spcPct val="85000"/>
              </a:lnSpc>
            </a:pPr>
            <a:r>
              <a:rPr lang="en-IN" sz="3200" b="1" strike="noStrike" spc="-52" dirty="0" err="1">
                <a:solidFill>
                  <a:srgbClr val="404040"/>
                </a:solidFill>
                <a:latin typeface="Calibri Light"/>
              </a:rPr>
              <a:t>interMassFoam</a:t>
            </a:r>
            <a:r>
              <a:rPr lang="en-IN" sz="3200" b="1" strike="noStrike" spc="-52" dirty="0">
                <a:solidFill>
                  <a:srgbClr val="404040"/>
                </a:solidFill>
                <a:latin typeface="Calibri Light"/>
              </a:rPr>
              <a:t> Case Studies</a:t>
            </a:r>
          </a:p>
          <a:p>
            <a:pPr>
              <a:lnSpc>
                <a:spcPct val="85000"/>
              </a:lnSpc>
            </a:pPr>
            <a:r>
              <a:rPr lang="en-IN" sz="4800" spc="-52" dirty="0">
                <a:solidFill>
                  <a:srgbClr val="404040"/>
                </a:solidFill>
                <a:latin typeface="Calibri Light"/>
              </a:rPr>
              <a:t>Sucking Interface:</a:t>
            </a:r>
            <a:endParaRPr lang="en-US" sz="4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TextShape 2"/>
          <p:cNvSpPr txBox="1"/>
          <p:nvPr/>
        </p:nvSpPr>
        <p:spPr>
          <a:xfrm>
            <a:off x="1589650" y="3582720"/>
            <a:ext cx="6153237" cy="2153852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Autofit/>
          </a:bodyPr>
          <a:lstStyle/>
          <a:p>
            <a:pPr marL="36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</a:pPr>
            <a:endParaRPr lang="en-IN" sz="2000" b="0" strike="noStrike" spc="-1" dirty="0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6" name="TextShape 2">
            <a:extLst>
              <a:ext uri="{FF2B5EF4-FFF2-40B4-BE49-F238E27FC236}">
                <a16:creationId xmlns:a16="http://schemas.microsoft.com/office/drawing/2014/main" id="{43663C98-83D8-4551-9EE0-327D35B14661}"/>
              </a:ext>
            </a:extLst>
          </p:cNvPr>
          <p:cNvSpPr txBox="1"/>
          <p:nvPr/>
        </p:nvSpPr>
        <p:spPr>
          <a:xfrm>
            <a:off x="1097280" y="1801734"/>
            <a:ext cx="3982163" cy="4023000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Autofit/>
          </a:bodyPr>
          <a:lstStyle/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IN" sz="2000" spc="-1" dirty="0">
                <a:solidFill>
                  <a:srgbClr val="404040"/>
                </a:solidFill>
                <a:latin typeface="Calibri"/>
              </a:rPr>
              <a:t> Initial Conditions:</a:t>
            </a:r>
            <a:endParaRPr lang="en-US" sz="2000" spc="-1" dirty="0">
              <a:solidFill>
                <a:srgbClr val="404040"/>
              </a:solidFill>
              <a:latin typeface="Calibri"/>
            </a:endParaRPr>
          </a:p>
          <a:p>
            <a:pPr marL="457560" indent="-4572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+mj-lt"/>
              <a:buAutoNum type="arabicPeriod"/>
            </a:pPr>
            <a:r>
              <a:rPr lang="en-US" sz="2000" spc="-1" dirty="0" err="1">
                <a:solidFill>
                  <a:srgbClr val="404040"/>
                </a:solidFill>
                <a:latin typeface="Calibri"/>
              </a:rPr>
              <a:t>ρ</a:t>
            </a:r>
            <a:r>
              <a:rPr lang="en-US" sz="2000" spc="-1" baseline="-25000" dirty="0" err="1">
                <a:solidFill>
                  <a:srgbClr val="404040"/>
                </a:solidFill>
                <a:latin typeface="Calibri"/>
              </a:rPr>
              <a:t>water</a:t>
            </a:r>
            <a:r>
              <a:rPr lang="en-US" sz="2000" spc="-1" baseline="-25000" dirty="0">
                <a:solidFill>
                  <a:srgbClr val="404040"/>
                </a:solidFill>
                <a:latin typeface="Calibri"/>
              </a:rPr>
              <a:t>  </a:t>
            </a:r>
            <a:r>
              <a:rPr lang="en-US" sz="2000" spc="-1" dirty="0">
                <a:solidFill>
                  <a:srgbClr val="404040"/>
                </a:solidFill>
                <a:latin typeface="Calibri"/>
              </a:rPr>
              <a:t> = 958.40 kg/m</a:t>
            </a:r>
            <a:r>
              <a:rPr lang="en-US" sz="2000" spc="-1" baseline="30000" dirty="0">
                <a:solidFill>
                  <a:srgbClr val="404040"/>
                </a:solidFill>
                <a:latin typeface="Calibri"/>
              </a:rPr>
              <a:t>3</a:t>
            </a:r>
            <a:endParaRPr lang="en-US" sz="2000" spc="-1" dirty="0">
              <a:solidFill>
                <a:srgbClr val="404040"/>
              </a:solidFill>
              <a:latin typeface="Calibri"/>
            </a:endParaRPr>
          </a:p>
          <a:p>
            <a:pPr marL="457560" indent="-4572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+mj-lt"/>
              <a:buAutoNum type="arabicPeriod"/>
            </a:pPr>
            <a:r>
              <a:rPr lang="en-US" sz="2000" spc="-1" dirty="0" err="1">
                <a:solidFill>
                  <a:srgbClr val="404040"/>
                </a:solidFill>
                <a:latin typeface="Calibri"/>
              </a:rPr>
              <a:t>ρ</a:t>
            </a:r>
            <a:r>
              <a:rPr lang="en-US" sz="2000" spc="-1" baseline="-25000" dirty="0" err="1">
                <a:solidFill>
                  <a:srgbClr val="404040"/>
                </a:solidFill>
                <a:latin typeface="Calibri"/>
              </a:rPr>
              <a:t>vapour</a:t>
            </a:r>
            <a:r>
              <a:rPr lang="en-US" sz="2000" spc="-1" baseline="-25000" dirty="0">
                <a:solidFill>
                  <a:srgbClr val="404040"/>
                </a:solidFill>
                <a:latin typeface="Calibri"/>
              </a:rPr>
              <a:t>  </a:t>
            </a:r>
            <a:r>
              <a:rPr lang="en-US" sz="2000" spc="-1" dirty="0">
                <a:solidFill>
                  <a:srgbClr val="404040"/>
                </a:solidFill>
                <a:latin typeface="Calibri"/>
              </a:rPr>
              <a:t>= 0.598 kg/m</a:t>
            </a:r>
            <a:r>
              <a:rPr lang="en-US" sz="2000" spc="-1" baseline="30000" dirty="0">
                <a:solidFill>
                  <a:srgbClr val="404040"/>
                </a:solidFill>
                <a:latin typeface="Calibri"/>
              </a:rPr>
              <a:t>3</a:t>
            </a:r>
            <a:endParaRPr lang="en-US" sz="2000" spc="-1" dirty="0">
              <a:solidFill>
                <a:srgbClr val="404040"/>
              </a:solidFill>
              <a:latin typeface="Calibri"/>
            </a:endParaRPr>
          </a:p>
          <a:p>
            <a:pPr marL="457560" indent="-4572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+mj-lt"/>
              <a:buAutoNum type="arabicPeriod"/>
            </a:pPr>
            <a:r>
              <a:rPr lang="el-GR" sz="2000" spc="-1" dirty="0">
                <a:solidFill>
                  <a:srgbClr val="404040"/>
                </a:solidFill>
                <a:latin typeface="Calibri"/>
              </a:rPr>
              <a:t>ν</a:t>
            </a:r>
            <a:r>
              <a:rPr lang="en-US" sz="2000" spc="-1" baseline="-25000" dirty="0">
                <a:solidFill>
                  <a:srgbClr val="404040"/>
                </a:solidFill>
                <a:latin typeface="Calibri"/>
              </a:rPr>
              <a:t>water</a:t>
            </a:r>
            <a:r>
              <a:rPr lang="en-US" sz="2000" spc="-1" dirty="0">
                <a:solidFill>
                  <a:srgbClr val="404040"/>
                </a:solidFill>
                <a:latin typeface="Calibri"/>
              </a:rPr>
              <a:t>   = 0.294e-6 m</a:t>
            </a:r>
            <a:r>
              <a:rPr lang="en-US" sz="2000" spc="-1" baseline="30000" dirty="0">
                <a:solidFill>
                  <a:srgbClr val="404040"/>
                </a:solidFill>
                <a:latin typeface="Calibri"/>
              </a:rPr>
              <a:t>2</a:t>
            </a:r>
            <a:r>
              <a:rPr lang="en-US" sz="2000" spc="-1" dirty="0">
                <a:solidFill>
                  <a:srgbClr val="404040"/>
                </a:solidFill>
                <a:latin typeface="Calibri"/>
              </a:rPr>
              <a:t>/s</a:t>
            </a:r>
          </a:p>
          <a:p>
            <a:pPr marL="457560" indent="-4572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+mj-lt"/>
              <a:buAutoNum type="arabicPeriod"/>
            </a:pPr>
            <a:r>
              <a:rPr lang="el-GR" sz="2000" spc="-1" dirty="0">
                <a:solidFill>
                  <a:srgbClr val="404040"/>
                </a:solidFill>
                <a:latin typeface="Calibri"/>
              </a:rPr>
              <a:t>ν</a:t>
            </a:r>
            <a:r>
              <a:rPr lang="en-US" sz="2000" spc="-1" baseline="-25000" dirty="0" err="1">
                <a:solidFill>
                  <a:srgbClr val="404040"/>
                </a:solidFill>
                <a:latin typeface="Calibri"/>
              </a:rPr>
              <a:t>vapour</a:t>
            </a:r>
            <a:r>
              <a:rPr lang="en-US" sz="2000" spc="-1" dirty="0">
                <a:solidFill>
                  <a:srgbClr val="404040"/>
                </a:solidFill>
                <a:latin typeface="Calibri"/>
              </a:rPr>
              <a:t>  = 2.174e-5 m</a:t>
            </a:r>
            <a:r>
              <a:rPr lang="en-US" sz="2000" spc="-1" baseline="30000" dirty="0">
                <a:solidFill>
                  <a:srgbClr val="404040"/>
                </a:solidFill>
                <a:latin typeface="Calibri"/>
              </a:rPr>
              <a:t>2</a:t>
            </a:r>
            <a:r>
              <a:rPr lang="en-US" sz="2000" spc="-1" dirty="0">
                <a:solidFill>
                  <a:srgbClr val="404040"/>
                </a:solidFill>
                <a:latin typeface="Calibri"/>
              </a:rPr>
              <a:t>/s</a:t>
            </a:r>
          </a:p>
          <a:p>
            <a:pPr marL="457560" indent="-4572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+mj-lt"/>
              <a:buAutoNum type="arabicPeriod"/>
            </a:pPr>
            <a:r>
              <a:rPr lang="en-US" sz="2000" spc="-1" dirty="0" err="1">
                <a:solidFill>
                  <a:srgbClr val="404040"/>
                </a:solidFill>
                <a:latin typeface="Calibri"/>
              </a:rPr>
              <a:t>U</a:t>
            </a:r>
            <a:r>
              <a:rPr lang="en-US" sz="2000" spc="-1" baseline="-25000" dirty="0" err="1">
                <a:solidFill>
                  <a:srgbClr val="404040"/>
                </a:solidFill>
                <a:latin typeface="Calibri"/>
              </a:rPr>
              <a:t>x</a:t>
            </a:r>
            <a:r>
              <a:rPr lang="en-US" sz="2000" spc="-1" dirty="0">
                <a:solidFill>
                  <a:srgbClr val="404040"/>
                </a:solidFill>
                <a:latin typeface="Calibri"/>
              </a:rPr>
              <a:t>        = 7.9695 m/s</a:t>
            </a:r>
          </a:p>
          <a:p>
            <a:pPr marL="457560" indent="-4572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+mj-lt"/>
              <a:buAutoNum type="arabicPeriod"/>
            </a:pPr>
            <a:r>
              <a:rPr lang="en-US" sz="2000" spc="-1" dirty="0" err="1">
                <a:solidFill>
                  <a:srgbClr val="404040"/>
                </a:solidFill>
                <a:latin typeface="Calibri"/>
              </a:rPr>
              <a:t>U</a:t>
            </a:r>
            <a:r>
              <a:rPr lang="en-US" sz="2000" spc="-1" baseline="-25000" dirty="0" err="1">
                <a:solidFill>
                  <a:srgbClr val="404040"/>
                </a:solidFill>
                <a:latin typeface="Calibri"/>
              </a:rPr>
              <a:t>y</a:t>
            </a:r>
            <a:r>
              <a:rPr lang="en-US" sz="2000" spc="-1" dirty="0">
                <a:solidFill>
                  <a:srgbClr val="404040"/>
                </a:solidFill>
                <a:latin typeface="Calibri"/>
              </a:rPr>
              <a:t>        =</a:t>
            </a:r>
            <a:r>
              <a:rPr lang="en-US" sz="2000" spc="-1" baseline="-25000" dirty="0">
                <a:solidFill>
                  <a:srgbClr val="404040"/>
                </a:solidFill>
                <a:latin typeface="Calibri"/>
              </a:rPr>
              <a:t>   </a:t>
            </a:r>
            <a:r>
              <a:rPr lang="en-US" sz="2000" spc="-1" dirty="0">
                <a:solidFill>
                  <a:srgbClr val="404040"/>
                </a:solidFill>
                <a:latin typeface="Calibri"/>
              </a:rPr>
              <a:t>0.6972 m/s</a:t>
            </a:r>
          </a:p>
          <a:p>
            <a:pPr marL="457560" indent="-4572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+mj-lt"/>
              <a:buAutoNum type="arabicPeriod"/>
            </a:pPr>
            <a:r>
              <a:rPr lang="en-US" sz="2000" spc="-1" dirty="0" err="1">
                <a:solidFill>
                  <a:srgbClr val="404040"/>
                </a:solidFill>
                <a:latin typeface="Calibri"/>
              </a:rPr>
              <a:t>mdot</a:t>
            </a:r>
            <a:r>
              <a:rPr lang="en-US" sz="2000" spc="-1" dirty="0">
                <a:solidFill>
                  <a:srgbClr val="404040"/>
                </a:solidFill>
                <a:latin typeface="Calibri"/>
              </a:rPr>
              <a:t>   = 1 kg/m</a:t>
            </a:r>
            <a:r>
              <a:rPr lang="en-US" sz="2000" spc="-1" baseline="30000" dirty="0">
                <a:solidFill>
                  <a:srgbClr val="404040"/>
                </a:solidFill>
                <a:latin typeface="Calibri"/>
              </a:rPr>
              <a:t>3</a:t>
            </a:r>
            <a:r>
              <a:rPr lang="en-US" sz="2000" spc="-1" dirty="0">
                <a:solidFill>
                  <a:srgbClr val="404040"/>
                </a:solidFill>
                <a:latin typeface="Calibri"/>
              </a:rPr>
              <a:t>s</a:t>
            </a:r>
          </a:p>
          <a:p>
            <a:pPr marL="343260" indent="-3429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 panose="020B0604020202020204" pitchFamily="34" charset="0"/>
              <a:buChar char="•"/>
            </a:pPr>
            <a:r>
              <a:rPr lang="en-US" sz="2000" spc="-1" dirty="0">
                <a:solidFill>
                  <a:srgbClr val="404040"/>
                </a:solidFill>
                <a:latin typeface="Calibri"/>
              </a:rPr>
              <a:t>No slip boundaries</a:t>
            </a:r>
          </a:p>
          <a:p>
            <a:pPr marL="36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</a:pPr>
            <a:r>
              <a:rPr lang="en-US" sz="2000" spc="-1" dirty="0">
                <a:solidFill>
                  <a:srgbClr val="404040"/>
                </a:solidFill>
                <a:latin typeface="Calibri"/>
              </a:rPr>
              <a:t>  </a:t>
            </a:r>
            <a:r>
              <a:rPr lang="en-US" sz="2000" spc="-1" baseline="-25000" dirty="0">
                <a:solidFill>
                  <a:srgbClr val="404040"/>
                </a:solidFill>
                <a:latin typeface="Calibri"/>
              </a:rPr>
              <a:t>   </a:t>
            </a:r>
            <a:endParaRPr lang="en-US" sz="2000" spc="-1" dirty="0">
              <a:solidFill>
                <a:srgbClr val="404040"/>
              </a:solidFill>
              <a:latin typeface="Calibri"/>
            </a:endParaRPr>
          </a:p>
          <a:p>
            <a:pPr marL="457560" indent="-4572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+mj-lt"/>
              <a:buAutoNum type="arabicPeriod"/>
            </a:pPr>
            <a:endParaRPr lang="en-US" sz="2000" spc="-1" baseline="-25000" dirty="0">
              <a:solidFill>
                <a:srgbClr val="404040"/>
              </a:solidFill>
              <a:latin typeface="Calibri"/>
            </a:endParaRPr>
          </a:p>
          <a:p>
            <a:pPr marL="457560" indent="-4572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+mj-lt"/>
              <a:buAutoNum type="arabicPeriod"/>
            </a:pPr>
            <a:endParaRPr lang="en-IN" sz="2000" spc="-1" dirty="0">
              <a:solidFill>
                <a:srgbClr val="404040"/>
              </a:solidFill>
              <a:latin typeface="Calibri"/>
            </a:endParaRPr>
          </a:p>
        </p:txBody>
      </p:sp>
      <p:pic>
        <p:nvPicPr>
          <p:cNvPr id="9" name="Picture 2" descr="Index of /fossee/logos/">
            <a:extLst>
              <a:ext uri="{FF2B5EF4-FFF2-40B4-BE49-F238E27FC236}">
                <a16:creationId xmlns:a16="http://schemas.microsoft.com/office/drawing/2014/main" id="{D8335B54-1C04-4CBF-A384-660E1228AD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656" y="286561"/>
            <a:ext cx="1903664" cy="70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14277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1088402" y="286560"/>
            <a:ext cx="10058040" cy="14504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>
              <a:lnSpc>
                <a:spcPct val="85000"/>
              </a:lnSpc>
            </a:pPr>
            <a:r>
              <a:rPr lang="en-IN" sz="3200" b="1" strike="noStrike" spc="-52" dirty="0" err="1">
                <a:solidFill>
                  <a:srgbClr val="404040"/>
                </a:solidFill>
                <a:latin typeface="Calibri Light"/>
              </a:rPr>
              <a:t>interMassFoam</a:t>
            </a:r>
            <a:r>
              <a:rPr lang="en-IN" sz="3200" b="1" strike="noStrike" spc="-52" dirty="0">
                <a:solidFill>
                  <a:srgbClr val="404040"/>
                </a:solidFill>
                <a:latin typeface="Calibri Light"/>
              </a:rPr>
              <a:t> Case Studies</a:t>
            </a:r>
          </a:p>
          <a:p>
            <a:pPr>
              <a:lnSpc>
                <a:spcPct val="85000"/>
              </a:lnSpc>
            </a:pPr>
            <a:r>
              <a:rPr lang="en-IN" sz="4800" spc="-52">
                <a:solidFill>
                  <a:srgbClr val="404040"/>
                </a:solidFill>
                <a:latin typeface="Calibri Light"/>
              </a:rPr>
              <a:t>Sucking Interface :</a:t>
            </a:r>
            <a:endParaRPr lang="en-US" sz="4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TextShape 2">
            <a:extLst>
              <a:ext uri="{FF2B5EF4-FFF2-40B4-BE49-F238E27FC236}">
                <a16:creationId xmlns:a16="http://schemas.microsoft.com/office/drawing/2014/main" id="{43663C98-83D8-4551-9EE0-327D35B14661}"/>
              </a:ext>
            </a:extLst>
          </p:cNvPr>
          <p:cNvSpPr txBox="1"/>
          <p:nvPr/>
        </p:nvSpPr>
        <p:spPr>
          <a:xfrm>
            <a:off x="1097280" y="1801734"/>
            <a:ext cx="8650402" cy="4023000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Autofit/>
          </a:bodyPr>
          <a:lstStyle/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IN" sz="2000" spc="-1" dirty="0">
                <a:solidFill>
                  <a:srgbClr val="404040"/>
                </a:solidFill>
                <a:latin typeface="Calibri"/>
              </a:rPr>
              <a:t> </a:t>
            </a:r>
            <a:r>
              <a:rPr lang="en-IN" sz="2000" spc="-1" dirty="0" err="1">
                <a:solidFill>
                  <a:srgbClr val="404040"/>
                </a:solidFill>
                <a:latin typeface="Calibri"/>
              </a:rPr>
              <a:t>alpha.water</a:t>
            </a:r>
            <a:r>
              <a:rPr lang="en-IN" sz="2000" spc="-1" dirty="0">
                <a:solidFill>
                  <a:srgbClr val="404040"/>
                </a:solidFill>
                <a:latin typeface="Calibri"/>
              </a:rPr>
              <a:t> contours at t= 0 sec</a:t>
            </a:r>
            <a:r>
              <a:rPr lang="en-US" sz="2000" spc="-1" dirty="0">
                <a:solidFill>
                  <a:srgbClr val="404040"/>
                </a:solidFill>
                <a:latin typeface="Calibri"/>
              </a:rPr>
              <a:t>  and 10 sec </a:t>
            </a:r>
            <a:r>
              <a:rPr lang="en-US" sz="2000" spc="-1" baseline="-25000" dirty="0">
                <a:solidFill>
                  <a:srgbClr val="404040"/>
                </a:solidFill>
                <a:latin typeface="Calibri"/>
              </a:rPr>
              <a:t>   </a:t>
            </a:r>
            <a:endParaRPr lang="en-US" sz="2000" spc="-1" dirty="0">
              <a:solidFill>
                <a:srgbClr val="404040"/>
              </a:solidFill>
              <a:latin typeface="Calibri"/>
            </a:endParaRPr>
          </a:p>
          <a:p>
            <a:pPr marL="457560" indent="-4572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+mj-lt"/>
              <a:buAutoNum type="arabicPeriod"/>
            </a:pPr>
            <a:endParaRPr lang="en-US" sz="2000" spc="-1" baseline="-25000" dirty="0">
              <a:solidFill>
                <a:srgbClr val="404040"/>
              </a:solidFill>
              <a:latin typeface="Calibri"/>
            </a:endParaRPr>
          </a:p>
          <a:p>
            <a:pPr marL="457560" indent="-4572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+mj-lt"/>
              <a:buAutoNum type="arabicPeriod"/>
            </a:pPr>
            <a:endParaRPr lang="en-IN" sz="2000" spc="-1" dirty="0">
              <a:solidFill>
                <a:srgbClr val="404040"/>
              </a:solidFill>
              <a:latin typeface="Calibri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01879D-FB7D-4A43-8494-8145C63E76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6" t="76672" r="89773" b="10792"/>
          <a:stretch/>
        </p:blipFill>
        <p:spPr>
          <a:xfrm>
            <a:off x="490409" y="5265441"/>
            <a:ext cx="487483" cy="559293"/>
          </a:xfrm>
          <a:prstGeom prst="rect">
            <a:avLst/>
          </a:prstGeom>
        </p:spPr>
      </p:pic>
      <p:pic>
        <p:nvPicPr>
          <p:cNvPr id="8" name="Picture 2" descr="Index of /fossee/logos/">
            <a:extLst>
              <a:ext uri="{FF2B5EF4-FFF2-40B4-BE49-F238E27FC236}">
                <a16:creationId xmlns:a16="http://schemas.microsoft.com/office/drawing/2014/main" id="{542656CD-A531-41A4-B21E-FB6196248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656" y="286561"/>
            <a:ext cx="1903664" cy="70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56054DAB-8A21-4088-931D-1FC6C60E00DE}"/>
              </a:ext>
            </a:extLst>
          </p:cNvPr>
          <p:cNvGrpSpPr/>
          <p:nvPr/>
        </p:nvGrpSpPr>
        <p:grpSpPr>
          <a:xfrm>
            <a:off x="3154680" y="2735897"/>
            <a:ext cx="4721860" cy="654952"/>
            <a:chOff x="0" y="0"/>
            <a:chExt cx="4722190" cy="655437"/>
          </a:xfrm>
        </p:grpSpPr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0176BA5-CE6B-44FD-9A49-0E8349A34F3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76" t="45083" r="26201" b="46250"/>
            <a:stretch/>
          </p:blipFill>
          <p:spPr bwMode="auto">
            <a:xfrm>
              <a:off x="0" y="0"/>
              <a:ext cx="4714875" cy="59563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7" name="Text Box 8">
              <a:extLst>
                <a:ext uri="{FF2B5EF4-FFF2-40B4-BE49-F238E27FC236}">
                  <a16:creationId xmlns:a16="http://schemas.microsoft.com/office/drawing/2014/main" id="{1554E1CF-122C-4FE6-B97E-07131BB86B37}"/>
                </a:ext>
              </a:extLst>
            </p:cNvPr>
            <p:cNvSpPr txBox="1"/>
            <p:nvPr/>
          </p:nvSpPr>
          <p:spPr>
            <a:xfrm>
              <a:off x="7950" y="516835"/>
              <a:ext cx="4714240" cy="138602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1000"/>
                </a:spcAft>
              </a:pPr>
              <a:endParaRPr lang="en-IN" sz="900" i="1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A7BCF48-079C-47A6-A4EC-C4C44B4D6212}"/>
              </a:ext>
            </a:extLst>
          </p:cNvPr>
          <p:cNvGrpSpPr/>
          <p:nvPr/>
        </p:nvGrpSpPr>
        <p:grpSpPr>
          <a:xfrm>
            <a:off x="3147060" y="3578542"/>
            <a:ext cx="4722495" cy="551917"/>
            <a:chOff x="0" y="0"/>
            <a:chExt cx="4722550" cy="551984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5E94CD9-E0B6-40A3-BF37-EAD860F280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084" t="46907" r="26413" b="46576"/>
            <a:stretch/>
          </p:blipFill>
          <p:spPr bwMode="auto">
            <a:xfrm>
              <a:off x="0" y="0"/>
              <a:ext cx="4690745" cy="46101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5" name="Text Box 9">
              <a:extLst>
                <a:ext uri="{FF2B5EF4-FFF2-40B4-BE49-F238E27FC236}">
                  <a16:creationId xmlns:a16="http://schemas.microsoft.com/office/drawing/2014/main" id="{90725E9B-7392-4EA0-9C22-7B5C3FE1F0F8}"/>
                </a:ext>
              </a:extLst>
            </p:cNvPr>
            <p:cNvSpPr txBox="1"/>
            <p:nvPr/>
          </p:nvSpPr>
          <p:spPr>
            <a:xfrm>
              <a:off x="31805" y="413468"/>
              <a:ext cx="4690745" cy="138516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1000"/>
                </a:spcAft>
              </a:pPr>
              <a:endParaRPr lang="en-IN" sz="900" i="1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:a16="http://schemas.microsoft.com/office/drawing/2014/main" id="{0309DC29-8D15-4E19-B668-4C3F1544CC55}"/>
              </a:ext>
            </a:extLst>
          </p:cNvPr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2795" y="2599372"/>
            <a:ext cx="652145" cy="155829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63086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1088402" y="286560"/>
            <a:ext cx="10058040" cy="14504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>
              <a:lnSpc>
                <a:spcPct val="85000"/>
              </a:lnSpc>
            </a:pPr>
            <a:r>
              <a:rPr lang="en-IN" sz="3200" b="1" strike="noStrike" spc="-52" dirty="0" err="1">
                <a:solidFill>
                  <a:srgbClr val="404040"/>
                </a:solidFill>
                <a:latin typeface="Calibri Light"/>
              </a:rPr>
              <a:t>interMassFoam</a:t>
            </a:r>
            <a:r>
              <a:rPr lang="en-IN" sz="3200" b="1" strike="noStrike" spc="-52" dirty="0">
                <a:solidFill>
                  <a:srgbClr val="404040"/>
                </a:solidFill>
                <a:latin typeface="Calibri Light"/>
              </a:rPr>
              <a:t> Case Studies</a:t>
            </a:r>
          </a:p>
          <a:p>
            <a:pPr>
              <a:lnSpc>
                <a:spcPct val="85000"/>
              </a:lnSpc>
            </a:pPr>
            <a:r>
              <a:rPr lang="en-IN" sz="4800" spc="-52" dirty="0">
                <a:solidFill>
                  <a:srgbClr val="404040"/>
                </a:solidFill>
                <a:latin typeface="Calibri Light"/>
              </a:rPr>
              <a:t>Rising Bubble with Mass Transfer:</a:t>
            </a:r>
            <a:endParaRPr lang="en-US" sz="4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TextShape 2">
            <a:extLst>
              <a:ext uri="{FF2B5EF4-FFF2-40B4-BE49-F238E27FC236}">
                <a16:creationId xmlns:a16="http://schemas.microsoft.com/office/drawing/2014/main" id="{43663C98-83D8-4551-9EE0-327D35B14661}"/>
              </a:ext>
            </a:extLst>
          </p:cNvPr>
          <p:cNvSpPr txBox="1"/>
          <p:nvPr/>
        </p:nvSpPr>
        <p:spPr>
          <a:xfrm>
            <a:off x="1167204" y="1797519"/>
            <a:ext cx="8650402" cy="4023000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Autofit/>
          </a:bodyPr>
          <a:lstStyle/>
          <a:p>
            <a:pPr marL="36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</a:pPr>
            <a:r>
              <a:rPr lang="en-US" sz="2000" spc="-1" dirty="0">
                <a:solidFill>
                  <a:srgbClr val="404040"/>
                </a:solidFill>
                <a:latin typeface="Calibri"/>
              </a:rPr>
              <a:t>Geometry:</a:t>
            </a: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US" sz="2000" spc="-1" dirty="0">
                <a:solidFill>
                  <a:srgbClr val="404040"/>
                </a:solidFill>
                <a:latin typeface="Calibri"/>
              </a:rPr>
              <a:t> 0.5 x 0.5 m</a:t>
            </a:r>
            <a:r>
              <a:rPr lang="en-US" sz="2000" spc="-1" baseline="30000" dirty="0">
                <a:solidFill>
                  <a:srgbClr val="404040"/>
                </a:solidFill>
                <a:latin typeface="Calibri"/>
              </a:rPr>
              <a:t>2</a:t>
            </a:r>
            <a:endParaRPr lang="en-US" sz="2000" spc="-1" dirty="0">
              <a:solidFill>
                <a:srgbClr val="404040"/>
              </a:solidFill>
              <a:latin typeface="Calibri"/>
            </a:endParaRP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US" sz="2000" spc="-1" dirty="0">
                <a:solidFill>
                  <a:srgbClr val="404040"/>
                </a:solidFill>
                <a:latin typeface="Calibri"/>
              </a:rPr>
              <a:t> 40,000 hexahedral cells</a:t>
            </a:r>
          </a:p>
          <a:p>
            <a:pPr marL="457560" indent="-4572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+mj-lt"/>
              <a:buAutoNum type="arabicPeriod"/>
            </a:pPr>
            <a:endParaRPr lang="en-US" sz="2000" spc="-1" baseline="-25000" dirty="0">
              <a:solidFill>
                <a:srgbClr val="404040"/>
              </a:solidFill>
              <a:latin typeface="Calibri"/>
            </a:endParaRPr>
          </a:p>
          <a:p>
            <a:pPr marL="457560" indent="-4572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+mj-lt"/>
              <a:buAutoNum type="arabicPeriod"/>
            </a:pPr>
            <a:endParaRPr lang="en-IN" sz="2000" spc="-1" dirty="0">
              <a:solidFill>
                <a:srgbClr val="404040"/>
              </a:solidFill>
              <a:latin typeface="Calibri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01879D-FB7D-4A43-8494-8145C63E76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6" t="76672" r="89773" b="10792"/>
          <a:stretch/>
        </p:blipFill>
        <p:spPr>
          <a:xfrm>
            <a:off x="490409" y="5265441"/>
            <a:ext cx="487483" cy="559293"/>
          </a:xfrm>
          <a:prstGeom prst="rect">
            <a:avLst/>
          </a:prstGeom>
        </p:spPr>
      </p:pic>
      <p:pic>
        <p:nvPicPr>
          <p:cNvPr id="8" name="Picture 2" descr="Index of /fossee/logos/">
            <a:extLst>
              <a:ext uri="{FF2B5EF4-FFF2-40B4-BE49-F238E27FC236}">
                <a16:creationId xmlns:a16="http://schemas.microsoft.com/office/drawing/2014/main" id="{542656CD-A531-41A4-B21E-FB6196248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656" y="286561"/>
            <a:ext cx="1903664" cy="70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72CBBD6-0A73-4905-8686-2D7E1E5111D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53" t="11488" r="30773" b="10953"/>
          <a:stretch/>
        </p:blipFill>
        <p:spPr bwMode="auto">
          <a:xfrm>
            <a:off x="7087337" y="2267608"/>
            <a:ext cx="3116151" cy="308282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DC8066F-56C9-4DD7-8307-AA517F3D8BD7}"/>
              </a:ext>
            </a:extLst>
          </p:cNvPr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21375" y="3862784"/>
            <a:ext cx="641985" cy="143065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06022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1088402" y="286560"/>
            <a:ext cx="10058040" cy="14504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>
              <a:lnSpc>
                <a:spcPct val="85000"/>
              </a:lnSpc>
            </a:pPr>
            <a:r>
              <a:rPr lang="en-IN" sz="3200" b="1" strike="noStrike" spc="-52" dirty="0" err="1">
                <a:solidFill>
                  <a:srgbClr val="404040"/>
                </a:solidFill>
                <a:latin typeface="Calibri Light"/>
              </a:rPr>
              <a:t>interMassFoam</a:t>
            </a:r>
            <a:r>
              <a:rPr lang="en-IN" sz="3200" b="1" strike="noStrike" spc="-52" dirty="0">
                <a:solidFill>
                  <a:srgbClr val="404040"/>
                </a:solidFill>
                <a:latin typeface="Calibri Light"/>
              </a:rPr>
              <a:t> Case Studies</a:t>
            </a:r>
          </a:p>
          <a:p>
            <a:pPr>
              <a:lnSpc>
                <a:spcPct val="85000"/>
              </a:lnSpc>
            </a:pPr>
            <a:r>
              <a:rPr lang="en-IN" sz="4800" spc="-52" dirty="0">
                <a:solidFill>
                  <a:srgbClr val="404040"/>
                </a:solidFill>
                <a:latin typeface="Calibri Light"/>
              </a:rPr>
              <a:t>Rising Bubble with Mass Transfer:</a:t>
            </a:r>
            <a:endParaRPr lang="en-US" sz="4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TextShape 2">
            <a:extLst>
              <a:ext uri="{FF2B5EF4-FFF2-40B4-BE49-F238E27FC236}">
                <a16:creationId xmlns:a16="http://schemas.microsoft.com/office/drawing/2014/main" id="{43663C98-83D8-4551-9EE0-327D35B14661}"/>
              </a:ext>
            </a:extLst>
          </p:cNvPr>
          <p:cNvSpPr txBox="1"/>
          <p:nvPr/>
        </p:nvSpPr>
        <p:spPr>
          <a:xfrm>
            <a:off x="1167204" y="1797519"/>
            <a:ext cx="8650402" cy="4023000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Autofit/>
          </a:bodyPr>
          <a:lstStyle/>
          <a:p>
            <a:pPr marL="36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</a:pPr>
            <a:r>
              <a:rPr lang="en-US" sz="2000" spc="-1" dirty="0">
                <a:solidFill>
                  <a:srgbClr val="404040"/>
                </a:solidFill>
                <a:latin typeface="Calibri"/>
              </a:rPr>
              <a:t>Simulation after 0.5 sec:</a:t>
            </a:r>
          </a:p>
          <a:p>
            <a:pPr marL="36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</a:pPr>
            <a:endParaRPr lang="en-US" sz="2000" spc="-1" baseline="-25000" dirty="0">
              <a:solidFill>
                <a:srgbClr val="404040"/>
              </a:solidFill>
              <a:latin typeface="Calibri"/>
            </a:endParaRPr>
          </a:p>
          <a:p>
            <a:pPr marL="457560" indent="-4572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+mj-lt"/>
              <a:buAutoNum type="arabicPeriod"/>
            </a:pPr>
            <a:endParaRPr lang="en-IN" sz="2000" spc="-1" dirty="0">
              <a:solidFill>
                <a:srgbClr val="404040"/>
              </a:solidFill>
              <a:latin typeface="Calibri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B01879D-FB7D-4A43-8494-8145C63E76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6" t="76672" r="89773" b="10792"/>
          <a:stretch/>
        </p:blipFill>
        <p:spPr>
          <a:xfrm>
            <a:off x="490409" y="5265441"/>
            <a:ext cx="487483" cy="559293"/>
          </a:xfrm>
          <a:prstGeom prst="rect">
            <a:avLst/>
          </a:prstGeom>
        </p:spPr>
      </p:pic>
      <p:pic>
        <p:nvPicPr>
          <p:cNvPr id="8" name="Picture 2" descr="Index of /fossee/logos/">
            <a:extLst>
              <a:ext uri="{FF2B5EF4-FFF2-40B4-BE49-F238E27FC236}">
                <a16:creationId xmlns:a16="http://schemas.microsoft.com/office/drawing/2014/main" id="{542656CD-A531-41A4-B21E-FB6196248E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656" y="286561"/>
            <a:ext cx="1903664" cy="70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DC8066F-56C9-4DD7-8307-AA517F3D8BD7}"/>
              </a:ext>
            </a:extLst>
          </p:cNvPr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5925" y="3690346"/>
            <a:ext cx="641985" cy="143065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BA27501C-F854-4C43-A7BE-AFBEB27093EE}"/>
              </a:ext>
            </a:extLst>
          </p:cNvPr>
          <p:cNvGrpSpPr/>
          <p:nvPr/>
        </p:nvGrpSpPr>
        <p:grpSpPr>
          <a:xfrm>
            <a:off x="3396933" y="2465676"/>
            <a:ext cx="5398134" cy="2686685"/>
            <a:chOff x="0" y="0"/>
            <a:chExt cx="5398715" cy="2687044"/>
          </a:xfrm>
        </p:grpSpPr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4CDA1060-07A2-4EF2-BBA0-588A3F2CDD5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3" t="12350" r="31190" b="11819"/>
            <a:stretch/>
          </p:blipFill>
          <p:spPr bwMode="auto">
            <a:xfrm>
              <a:off x="0" y="23854"/>
              <a:ext cx="2722880" cy="266319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2BE82C4-9BA5-47EE-B3A8-B50078EF223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1353" t="11485" r="31606" b="12710"/>
            <a:stretch/>
          </p:blipFill>
          <p:spPr bwMode="auto">
            <a:xfrm>
              <a:off x="2711395" y="0"/>
              <a:ext cx="2687320" cy="265684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  <p:sp>
        <p:nvSpPr>
          <p:cNvPr id="13" name="Text Box 20">
            <a:extLst>
              <a:ext uri="{FF2B5EF4-FFF2-40B4-BE49-F238E27FC236}">
                <a16:creationId xmlns:a16="http://schemas.microsoft.com/office/drawing/2014/main" id="{D5AD398F-E8E5-4F72-A6B3-6B10FA24E8C9}"/>
              </a:ext>
            </a:extLst>
          </p:cNvPr>
          <p:cNvSpPr txBox="1"/>
          <p:nvPr/>
        </p:nvSpPr>
        <p:spPr>
          <a:xfrm>
            <a:off x="4263850" y="5176212"/>
            <a:ext cx="1438910" cy="138499"/>
          </a:xfrm>
          <a:prstGeom prst="rect">
            <a:avLst/>
          </a:prstGeom>
          <a:solidFill>
            <a:prstClr val="white"/>
          </a:solidFill>
          <a:ln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0"/>
              </a:spcBef>
              <a:spcAft>
                <a:spcPts val="1000"/>
              </a:spcAft>
            </a:pPr>
            <a:r>
              <a:rPr lang="en-IN" sz="900" i="1" dirty="0" err="1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mdot</a:t>
            </a:r>
            <a:r>
              <a:rPr lang="en-IN" sz="900" i="1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0.025 kg/m</a:t>
            </a:r>
            <a:r>
              <a:rPr lang="en-IN" sz="900" i="1" baseline="300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IN" sz="900" i="1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14" name="Text Box 20">
            <a:extLst>
              <a:ext uri="{FF2B5EF4-FFF2-40B4-BE49-F238E27FC236}">
                <a16:creationId xmlns:a16="http://schemas.microsoft.com/office/drawing/2014/main" id="{E3E0C0AA-8374-4771-82DB-BC23C4FF4C91}"/>
              </a:ext>
            </a:extLst>
          </p:cNvPr>
          <p:cNvSpPr txBox="1"/>
          <p:nvPr/>
        </p:nvSpPr>
        <p:spPr>
          <a:xfrm>
            <a:off x="6919753" y="5165478"/>
            <a:ext cx="1438910" cy="138499"/>
          </a:xfrm>
          <a:prstGeom prst="rect">
            <a:avLst/>
          </a:prstGeom>
          <a:solidFill>
            <a:prstClr val="white"/>
          </a:solidFill>
          <a:ln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0"/>
              </a:spcBef>
              <a:spcAft>
                <a:spcPts val="1000"/>
              </a:spcAft>
            </a:pPr>
            <a:r>
              <a:rPr lang="en-IN" sz="900" i="1" dirty="0" err="1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mdot</a:t>
            </a:r>
            <a:r>
              <a:rPr lang="en-IN" sz="900" i="1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= 0.05 kg/m</a:t>
            </a:r>
            <a:r>
              <a:rPr lang="en-IN" sz="900" i="1" baseline="30000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en-IN" sz="900" i="1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val="38315900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>
              <a:lnSpc>
                <a:spcPct val="85000"/>
              </a:lnSpc>
            </a:pPr>
            <a:r>
              <a:rPr lang="en-IN" sz="4800" b="0" strike="noStrike" spc="-52">
                <a:solidFill>
                  <a:srgbClr val="404040"/>
                </a:solidFill>
                <a:latin typeface="Calibri Light"/>
              </a:rPr>
              <a:t>References</a:t>
            </a:r>
            <a:endParaRPr lang="en-US" sz="4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4" name="TextShape 2"/>
          <p:cNvSpPr txBox="1"/>
          <p:nvPr/>
        </p:nvSpPr>
        <p:spPr>
          <a:xfrm>
            <a:off x="1097280" y="1845720"/>
            <a:ext cx="10058040" cy="4023000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Autofit/>
          </a:bodyPr>
          <a:lstStyle/>
          <a:p>
            <a:pPr marL="343080" indent="-34272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Calibri Light"/>
              <a:buAutoNum type="arabicPeriod"/>
            </a:pPr>
            <a:r>
              <a:rPr lang="en-IN" sz="1800" b="0" strike="noStrike" spc="-1" dirty="0">
                <a:solidFill>
                  <a:srgbClr val="404040"/>
                </a:solidFill>
                <a:latin typeface="AdvGulliv-R"/>
              </a:rPr>
              <a:t>“Numerical simulation of superheated vapor bubble rising in stagnant liquid” N. </a:t>
            </a:r>
            <a:r>
              <a:rPr lang="en-IN" sz="1800" b="0" strike="noStrike" spc="-1" dirty="0" err="1">
                <a:solidFill>
                  <a:srgbClr val="404040"/>
                </a:solidFill>
                <a:latin typeface="AdvGulliv-R"/>
              </a:rPr>
              <a:t>Samkhaniani</a:t>
            </a:r>
            <a:r>
              <a:rPr lang="en-IN" sz="1800" b="0" strike="noStrike" spc="-1" dirty="0">
                <a:solidFill>
                  <a:srgbClr val="404040"/>
                </a:solidFill>
                <a:latin typeface="AdvGulliv-R"/>
              </a:rPr>
              <a:t>  M. R. Ansari</a:t>
            </a:r>
            <a:endParaRPr lang="en-US" sz="1800" b="0" strike="noStrike" spc="-1" dirty="0">
              <a:solidFill>
                <a:srgbClr val="404040"/>
              </a:solidFill>
              <a:latin typeface="Calibri"/>
            </a:endParaRPr>
          </a:p>
          <a:p>
            <a:pPr marL="343080" indent="-34272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Calibri Light"/>
              <a:buAutoNum type="arabicPeriod"/>
            </a:pPr>
            <a:r>
              <a:rPr lang="en-IN" sz="1800" b="0" strike="noStrike" spc="-1" dirty="0">
                <a:solidFill>
                  <a:srgbClr val="404040"/>
                </a:solidFill>
                <a:latin typeface="AdvGulliv-R"/>
              </a:rPr>
              <a:t>“Assessment of the Cavitation Models implemented in </a:t>
            </a:r>
            <a:r>
              <a:rPr lang="en-IN" sz="1800" b="0" strike="noStrike" spc="-1" dirty="0" err="1">
                <a:solidFill>
                  <a:srgbClr val="404040"/>
                </a:solidFill>
                <a:latin typeface="AdvGulliv-R"/>
              </a:rPr>
              <a:t>OpenFOAM®under</a:t>
            </a:r>
            <a:r>
              <a:rPr lang="en-IN" sz="1800" b="0" strike="noStrike" spc="-1" dirty="0">
                <a:solidFill>
                  <a:srgbClr val="404040"/>
                </a:solidFill>
                <a:latin typeface="AdvGulliv-R"/>
              </a:rPr>
              <a:t> DI-like conditions” Giulio </a:t>
            </a:r>
            <a:r>
              <a:rPr lang="en-IN" sz="1800" b="0" strike="noStrike" spc="-1" dirty="0" err="1">
                <a:solidFill>
                  <a:srgbClr val="404040"/>
                </a:solidFill>
                <a:latin typeface="AdvGulliv-R"/>
              </a:rPr>
              <a:t>Cazzolia</a:t>
            </a:r>
            <a:r>
              <a:rPr lang="en-IN" sz="1800" b="0" strike="noStrike" spc="-1" dirty="0">
                <a:solidFill>
                  <a:srgbClr val="404040"/>
                </a:solidFill>
                <a:latin typeface="AdvGulliv-R"/>
              </a:rPr>
              <a:t>, Stefania </a:t>
            </a:r>
            <a:r>
              <a:rPr lang="en-IN" sz="1800" b="0" strike="noStrike" spc="-1" dirty="0" err="1">
                <a:solidFill>
                  <a:srgbClr val="404040"/>
                </a:solidFill>
                <a:latin typeface="AdvGulliv-R"/>
              </a:rPr>
              <a:t>Falfaria</a:t>
            </a:r>
            <a:r>
              <a:rPr lang="en-IN" sz="1800" b="0" strike="noStrike" spc="-1" dirty="0">
                <a:solidFill>
                  <a:srgbClr val="404040"/>
                </a:solidFill>
                <a:latin typeface="AdvGulliv-R"/>
              </a:rPr>
              <a:t>, Gian Marco </a:t>
            </a:r>
            <a:r>
              <a:rPr lang="en-IN" sz="1800" b="0" strike="noStrike" spc="-1" dirty="0" err="1">
                <a:solidFill>
                  <a:srgbClr val="404040"/>
                </a:solidFill>
                <a:latin typeface="AdvGulliv-R"/>
              </a:rPr>
              <a:t>Bianchia</a:t>
            </a:r>
            <a:r>
              <a:rPr lang="en-IN" sz="1800" b="0" strike="noStrike" spc="-1" dirty="0">
                <a:solidFill>
                  <a:srgbClr val="404040"/>
                </a:solidFill>
                <a:latin typeface="AdvGulliv-R"/>
              </a:rPr>
              <a:t>, Claudio </a:t>
            </a:r>
            <a:r>
              <a:rPr lang="en-IN" sz="1800" b="0" strike="noStrike" spc="-1" dirty="0" err="1">
                <a:solidFill>
                  <a:srgbClr val="404040"/>
                </a:solidFill>
                <a:latin typeface="AdvGulliv-R"/>
              </a:rPr>
              <a:t>Fortea</a:t>
            </a:r>
            <a:r>
              <a:rPr lang="en-IN" sz="1800" b="0" strike="noStrike" spc="-1" dirty="0">
                <a:solidFill>
                  <a:srgbClr val="404040"/>
                </a:solidFill>
                <a:latin typeface="AdvGulliv-R"/>
              </a:rPr>
              <a:t>, Cristian </a:t>
            </a:r>
            <a:r>
              <a:rPr lang="en-IN" sz="1800" b="0" strike="noStrike" spc="-1" dirty="0" err="1">
                <a:solidFill>
                  <a:srgbClr val="404040"/>
                </a:solidFill>
                <a:latin typeface="AdvGulliv-R"/>
              </a:rPr>
              <a:t>Catellania</a:t>
            </a:r>
            <a:endParaRPr lang="en-IN" sz="1800" b="0" strike="noStrike" spc="-1" dirty="0">
              <a:solidFill>
                <a:srgbClr val="404040"/>
              </a:solidFill>
              <a:latin typeface="AdvGulliv-R"/>
            </a:endParaRPr>
          </a:p>
        </p:txBody>
      </p:sp>
      <p:pic>
        <p:nvPicPr>
          <p:cNvPr id="4" name="Picture 2" descr="Index of /fossee/logos/">
            <a:extLst>
              <a:ext uri="{FF2B5EF4-FFF2-40B4-BE49-F238E27FC236}">
                <a16:creationId xmlns:a16="http://schemas.microsoft.com/office/drawing/2014/main" id="{D16314E7-981B-4EB2-95AC-D707C78D1E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656" y="286561"/>
            <a:ext cx="1903664" cy="70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>
              <a:lnSpc>
                <a:spcPct val="85000"/>
              </a:lnSpc>
            </a:pPr>
            <a:r>
              <a:rPr lang="en-IN" sz="4800" b="0" strike="noStrike" spc="-52" dirty="0">
                <a:solidFill>
                  <a:srgbClr val="404040"/>
                </a:solidFill>
                <a:latin typeface="Calibri Light"/>
              </a:rPr>
              <a:t>Project Statement	</a:t>
            </a:r>
            <a:endParaRPr lang="en-US" sz="4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0" name="TextShape 2"/>
          <p:cNvSpPr txBox="1"/>
          <p:nvPr/>
        </p:nvSpPr>
        <p:spPr>
          <a:xfrm>
            <a:off x="1097280" y="1845720"/>
            <a:ext cx="10058040" cy="4023000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Autofit/>
          </a:bodyPr>
          <a:lstStyle/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IN" sz="2000" b="0" strike="noStrike" spc="-1" dirty="0">
                <a:solidFill>
                  <a:srgbClr val="404040"/>
                </a:solidFill>
                <a:latin typeface="Calibri"/>
              </a:rPr>
              <a:t> </a:t>
            </a:r>
            <a:r>
              <a:rPr lang="en-IN" sz="2000" spc="-1" dirty="0">
                <a:solidFill>
                  <a:srgbClr val="404040"/>
                </a:solidFill>
                <a:latin typeface="Calibri"/>
              </a:rPr>
              <a:t>To modify </a:t>
            </a:r>
            <a:r>
              <a:rPr lang="en-IN" sz="2000" spc="-1" dirty="0" err="1">
                <a:solidFill>
                  <a:srgbClr val="404040"/>
                </a:solidFill>
                <a:latin typeface="Calibri"/>
              </a:rPr>
              <a:t>interFoam</a:t>
            </a:r>
            <a:r>
              <a:rPr lang="en-IN" sz="2000" spc="-1" dirty="0">
                <a:solidFill>
                  <a:srgbClr val="404040"/>
                </a:solidFill>
                <a:latin typeface="Calibri"/>
              </a:rPr>
              <a:t>, a pre-</a:t>
            </a:r>
            <a:r>
              <a:rPr lang="en-IN" sz="2000" spc="-1" dirty="0" err="1">
                <a:solidFill>
                  <a:srgbClr val="404040"/>
                </a:solidFill>
                <a:latin typeface="Calibri"/>
              </a:rPr>
              <a:t>exitsting</a:t>
            </a:r>
            <a:r>
              <a:rPr lang="en-IN" sz="2000" spc="-1" dirty="0">
                <a:solidFill>
                  <a:srgbClr val="404040"/>
                </a:solidFill>
                <a:latin typeface="Calibri"/>
              </a:rPr>
              <a:t> multiphase solver, to accept a user-defined mass transfer rate</a:t>
            </a: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IN" sz="2000" b="0" strike="noStrike" spc="-1" dirty="0">
                <a:solidFill>
                  <a:srgbClr val="404040"/>
                </a:solidFill>
                <a:latin typeface="Calibri"/>
              </a:rPr>
              <a:t> </a:t>
            </a:r>
            <a:r>
              <a:rPr lang="en-IN" sz="2000" spc="-1" dirty="0">
                <a:solidFill>
                  <a:srgbClr val="404040"/>
                </a:solidFill>
                <a:latin typeface="Calibri"/>
              </a:rPr>
              <a:t>To validate the modified solver using the sucking interface case study</a:t>
            </a: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IN" sz="2000" b="0" strike="noStrike" spc="-1" dirty="0">
                <a:solidFill>
                  <a:srgbClr val="404040"/>
                </a:solidFill>
                <a:latin typeface="Calibri"/>
              </a:rPr>
              <a:t> </a:t>
            </a:r>
            <a:r>
              <a:rPr lang="en-IN" sz="2000" spc="-1" dirty="0">
                <a:solidFill>
                  <a:srgbClr val="404040"/>
                </a:solidFill>
                <a:latin typeface="Calibri"/>
              </a:rPr>
              <a:t>To simulate the rising bubble case study</a:t>
            </a:r>
            <a:endParaRPr lang="en-IN" sz="2000" b="0" strike="noStrike" spc="-1" dirty="0">
              <a:solidFill>
                <a:srgbClr val="404040"/>
              </a:solidFill>
              <a:latin typeface="Calibri"/>
            </a:endParaRPr>
          </a:p>
        </p:txBody>
      </p:sp>
      <p:pic>
        <p:nvPicPr>
          <p:cNvPr id="4" name="Picture 2" descr="Index of /fossee/logos/">
            <a:extLst>
              <a:ext uri="{FF2B5EF4-FFF2-40B4-BE49-F238E27FC236}">
                <a16:creationId xmlns:a16="http://schemas.microsoft.com/office/drawing/2014/main" id="{D57B3689-79C4-4E31-B456-016B56F43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656" y="286561"/>
            <a:ext cx="1903664" cy="70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dam">
            <a:hlinkClick r:id="" action="ppaction://media"/>
            <a:extLst>
              <a:ext uri="{FF2B5EF4-FFF2-40B4-BE49-F238E27FC236}">
                <a16:creationId xmlns:a16="http://schemas.microsoft.com/office/drawing/2014/main" id="{E70614A5-A90D-41A5-A887-6281D5CE6A0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264847" y="2097125"/>
            <a:ext cx="6927153" cy="3334594"/>
          </a:xfrm>
          <a:prstGeom prst="rect">
            <a:avLst/>
          </a:prstGeom>
        </p:spPr>
      </p:pic>
      <p:sp>
        <p:nvSpPr>
          <p:cNvPr id="101" name="TextShape 1"/>
          <p:cNvSpPr txBox="1"/>
          <p:nvPr/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>
              <a:lnSpc>
                <a:spcPct val="85000"/>
              </a:lnSpc>
            </a:pPr>
            <a:r>
              <a:rPr lang="en-IN" sz="3200" b="1" strike="noStrike" spc="-52" dirty="0">
                <a:solidFill>
                  <a:srgbClr val="404040"/>
                </a:solidFill>
                <a:latin typeface="Calibri Light"/>
              </a:rPr>
              <a:t>Introduction</a:t>
            </a:r>
          </a:p>
          <a:p>
            <a:pPr>
              <a:lnSpc>
                <a:spcPct val="85000"/>
              </a:lnSpc>
            </a:pPr>
            <a:r>
              <a:rPr lang="en-IN" sz="4800" spc="-52" dirty="0">
                <a:solidFill>
                  <a:srgbClr val="404040"/>
                </a:solidFill>
                <a:latin typeface="Calibri Light"/>
              </a:rPr>
              <a:t>The </a:t>
            </a:r>
            <a:r>
              <a:rPr lang="en-IN" sz="4800" spc="-52" dirty="0" err="1">
                <a:solidFill>
                  <a:srgbClr val="404040"/>
                </a:solidFill>
                <a:latin typeface="Calibri Light"/>
              </a:rPr>
              <a:t>interFoam</a:t>
            </a:r>
            <a:r>
              <a:rPr lang="en-IN" sz="4800" spc="-52" dirty="0">
                <a:solidFill>
                  <a:srgbClr val="404040"/>
                </a:solidFill>
                <a:latin typeface="Calibri Light"/>
              </a:rPr>
              <a:t> solver:</a:t>
            </a:r>
            <a:endParaRPr lang="en-US" sz="4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TextShape 2"/>
          <p:cNvSpPr txBox="1"/>
          <p:nvPr/>
        </p:nvSpPr>
        <p:spPr>
          <a:xfrm>
            <a:off x="1589650" y="3582720"/>
            <a:ext cx="6153237" cy="2153852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Autofit/>
          </a:bodyPr>
          <a:lstStyle/>
          <a:p>
            <a:pPr marL="36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</a:pPr>
            <a:endParaRPr lang="en-IN" sz="2000" b="0" strike="noStrike" spc="-1" dirty="0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6" name="TextShape 2">
            <a:extLst>
              <a:ext uri="{FF2B5EF4-FFF2-40B4-BE49-F238E27FC236}">
                <a16:creationId xmlns:a16="http://schemas.microsoft.com/office/drawing/2014/main" id="{43ED2A05-3D5E-45B3-BF3D-53CA7FDEB68D}"/>
              </a:ext>
            </a:extLst>
          </p:cNvPr>
          <p:cNvSpPr txBox="1"/>
          <p:nvPr/>
        </p:nvSpPr>
        <p:spPr>
          <a:xfrm>
            <a:off x="1097280" y="1845720"/>
            <a:ext cx="4507828" cy="4023000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Autofit/>
          </a:bodyPr>
          <a:lstStyle/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IN" sz="2000" b="0" strike="noStrike" spc="-1" dirty="0">
                <a:solidFill>
                  <a:srgbClr val="404040"/>
                </a:solidFill>
                <a:latin typeface="Calibri"/>
              </a:rPr>
              <a:t> “</a:t>
            </a: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Solver for </a:t>
            </a:r>
            <a:r>
              <a:rPr lang="en-US" sz="2000" b="0" strike="noStrike" spc="-1" dirty="0">
                <a:solidFill>
                  <a:srgbClr val="404040"/>
                </a:solidFill>
                <a:highlight>
                  <a:srgbClr val="FFFF00"/>
                </a:highlight>
                <a:latin typeface="Calibri"/>
              </a:rPr>
              <a:t>2 incompressible, isothermal immiscible fluids </a:t>
            </a: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using a </a:t>
            </a:r>
            <a:r>
              <a:rPr lang="en-US" sz="2000" b="0" strike="noStrike" spc="-1" dirty="0">
                <a:solidFill>
                  <a:srgbClr val="404040"/>
                </a:solidFill>
                <a:highlight>
                  <a:srgbClr val="FFFF00"/>
                </a:highlight>
                <a:latin typeface="Calibri"/>
              </a:rPr>
              <a:t>VOF (volume of fluid) phase-fraction based interface capturing</a:t>
            </a: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 approach, with optional mesh motion and mesh topology changes including adaptive re-meshing</a:t>
            </a:r>
            <a:r>
              <a:rPr lang="en-IN" sz="2000" b="0" strike="noStrike" spc="-1" dirty="0">
                <a:solidFill>
                  <a:srgbClr val="404040"/>
                </a:solidFill>
                <a:latin typeface="Calibri"/>
              </a:rPr>
              <a:t>”</a:t>
            </a: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IN" sz="2000" spc="-1" dirty="0">
                <a:solidFill>
                  <a:srgbClr val="404040"/>
                </a:solidFill>
                <a:latin typeface="Calibri"/>
              </a:rPr>
              <a:t> Widely used solver for multiphase flows</a:t>
            </a:r>
            <a:endParaRPr lang="en-IN" sz="2000" b="0" strike="noStrike" spc="-1" dirty="0">
              <a:solidFill>
                <a:srgbClr val="404040"/>
              </a:solidFill>
              <a:latin typeface="Calibri"/>
            </a:endParaRPr>
          </a:p>
        </p:txBody>
      </p:sp>
      <p:pic>
        <p:nvPicPr>
          <p:cNvPr id="7" name="Picture 2" descr="Index of /fossee/logos/">
            <a:extLst>
              <a:ext uri="{FF2B5EF4-FFF2-40B4-BE49-F238E27FC236}">
                <a16:creationId xmlns:a16="http://schemas.microsoft.com/office/drawing/2014/main" id="{993725B1-A307-488E-931A-066195D888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656" y="286561"/>
            <a:ext cx="1903664" cy="70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1130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>
              <a:lnSpc>
                <a:spcPct val="85000"/>
              </a:lnSpc>
            </a:pPr>
            <a:r>
              <a:rPr lang="en-IN" sz="3200" b="1" strike="noStrike" spc="-52" dirty="0" err="1">
                <a:solidFill>
                  <a:srgbClr val="404040"/>
                </a:solidFill>
                <a:latin typeface="Calibri Light"/>
              </a:rPr>
              <a:t>interMassFoam</a:t>
            </a:r>
            <a:r>
              <a:rPr lang="en-IN" sz="3200" b="1" strike="noStrike" spc="-52" dirty="0">
                <a:solidFill>
                  <a:srgbClr val="404040"/>
                </a:solidFill>
                <a:latin typeface="Calibri Light"/>
              </a:rPr>
              <a:t> Solver</a:t>
            </a:r>
          </a:p>
          <a:p>
            <a:pPr>
              <a:lnSpc>
                <a:spcPct val="85000"/>
              </a:lnSpc>
            </a:pPr>
            <a:r>
              <a:rPr lang="en-IN" sz="4800" spc="-52" dirty="0">
                <a:solidFill>
                  <a:srgbClr val="404040"/>
                </a:solidFill>
                <a:latin typeface="Calibri Light"/>
              </a:rPr>
              <a:t>Motivation for modifying the solver:</a:t>
            </a:r>
            <a:endParaRPr lang="en-US" sz="480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TextShape 2">
            <a:extLst>
              <a:ext uri="{FF2B5EF4-FFF2-40B4-BE49-F238E27FC236}">
                <a16:creationId xmlns:a16="http://schemas.microsoft.com/office/drawing/2014/main" id="{226561F2-2848-42DA-97F0-04E0620ADB3E}"/>
              </a:ext>
            </a:extLst>
          </p:cNvPr>
          <p:cNvSpPr txBox="1"/>
          <p:nvPr/>
        </p:nvSpPr>
        <p:spPr>
          <a:xfrm>
            <a:off x="1097280" y="1845720"/>
            <a:ext cx="10417058" cy="4023000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Autofit/>
          </a:bodyPr>
          <a:lstStyle/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IN" sz="2000" b="0" strike="noStrike" spc="-1" dirty="0">
                <a:solidFill>
                  <a:srgbClr val="404040"/>
                </a:solidFill>
                <a:latin typeface="Calibri"/>
              </a:rPr>
              <a:t> </a:t>
            </a:r>
            <a:r>
              <a:rPr lang="en-US" sz="2000" spc="-1" dirty="0">
                <a:solidFill>
                  <a:srgbClr val="404040"/>
                </a:solidFill>
                <a:latin typeface="Calibri"/>
              </a:rPr>
              <a:t>To include mass transfer source term</a:t>
            </a: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 To f</a:t>
            </a:r>
            <a:r>
              <a:rPr lang="en-US" sz="2000" spc="-1" dirty="0">
                <a:solidFill>
                  <a:srgbClr val="404040"/>
                </a:solidFill>
                <a:latin typeface="Calibri"/>
              </a:rPr>
              <a:t>acilitate phase change modelling for a fluid and allow mass transfer between the phases</a:t>
            </a:r>
            <a:endParaRPr lang="en-US" sz="2000" b="0" strike="noStrike" spc="-1" dirty="0">
              <a:solidFill>
                <a:srgbClr val="404040"/>
              </a:solidFill>
              <a:latin typeface="Calibri"/>
            </a:endParaRPr>
          </a:p>
          <a:p>
            <a:pPr marL="36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</a:pPr>
            <a:endParaRPr lang="en-US" sz="2000" spc="-1" dirty="0">
              <a:solidFill>
                <a:srgbClr val="404040"/>
              </a:solidFill>
              <a:latin typeface="Calibri"/>
            </a:endParaRPr>
          </a:p>
          <a:p>
            <a:pPr marL="36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</a:pPr>
            <a:endParaRPr lang="en-IN" sz="2000" b="0" strike="noStrike" spc="-1" dirty="0">
              <a:solidFill>
                <a:srgbClr val="404040"/>
              </a:solidFill>
              <a:latin typeface="Calibri"/>
            </a:endParaRPr>
          </a:p>
        </p:txBody>
      </p:sp>
      <p:pic>
        <p:nvPicPr>
          <p:cNvPr id="4" name="Picture 2" descr="Index of /fossee/logos/">
            <a:extLst>
              <a:ext uri="{FF2B5EF4-FFF2-40B4-BE49-F238E27FC236}">
                <a16:creationId xmlns:a16="http://schemas.microsoft.com/office/drawing/2014/main" id="{F94992B1-D4AF-4525-BF4A-2183D49266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656" y="286561"/>
            <a:ext cx="1903664" cy="70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4770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33792D-ED07-43F1-AB6A-B2D65F650B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6131" y="2177389"/>
            <a:ext cx="2711065" cy="835742"/>
          </a:xfrm>
          <a:prstGeom prst="rect">
            <a:avLst/>
          </a:prstGeom>
        </p:spPr>
      </p:pic>
      <p:sp>
        <p:nvSpPr>
          <p:cNvPr id="101" name="TextShape 1"/>
          <p:cNvSpPr txBox="1"/>
          <p:nvPr/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>
              <a:lnSpc>
                <a:spcPct val="85000"/>
              </a:lnSpc>
            </a:pPr>
            <a:r>
              <a:rPr lang="en-IN" sz="3200" b="1" strike="noStrike" spc="-52" dirty="0">
                <a:solidFill>
                  <a:srgbClr val="404040"/>
                </a:solidFill>
                <a:latin typeface="Calibri Light"/>
              </a:rPr>
              <a:t>Introduction</a:t>
            </a:r>
          </a:p>
          <a:p>
            <a:pPr>
              <a:lnSpc>
                <a:spcPct val="85000"/>
              </a:lnSpc>
            </a:pPr>
            <a:r>
              <a:rPr lang="en-IN" sz="4800" spc="-52" dirty="0">
                <a:solidFill>
                  <a:srgbClr val="404040"/>
                </a:solidFill>
                <a:latin typeface="Calibri Light"/>
              </a:rPr>
              <a:t>Governing Equations of </a:t>
            </a:r>
            <a:r>
              <a:rPr lang="en-IN" sz="4800" spc="-52" dirty="0" err="1">
                <a:solidFill>
                  <a:srgbClr val="404040"/>
                </a:solidFill>
                <a:latin typeface="Calibri Light"/>
              </a:rPr>
              <a:t>interMassFoam</a:t>
            </a:r>
            <a:r>
              <a:rPr lang="en-IN" sz="4800" spc="-52" dirty="0">
                <a:solidFill>
                  <a:srgbClr val="404040"/>
                </a:solidFill>
                <a:latin typeface="Calibri Light"/>
              </a:rPr>
              <a:t>:</a:t>
            </a:r>
            <a:endParaRPr lang="en-US" sz="4800" strike="noStrike" spc="-1" dirty="0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5B16C82-CE4B-4CFD-9D0F-1520A2491A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6131" y="5081403"/>
            <a:ext cx="2994411" cy="406340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69DBF3C3-3799-4DC7-8A01-AE43D43D3296}"/>
              </a:ext>
            </a:extLst>
          </p:cNvPr>
          <p:cNvCxnSpPr>
            <a:cxnSpLocks/>
          </p:cNvCxnSpPr>
          <p:nvPr/>
        </p:nvCxnSpPr>
        <p:spPr>
          <a:xfrm>
            <a:off x="4172505" y="2583403"/>
            <a:ext cx="496261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5DE50B68-5A03-4A66-9A17-A0750D9506ED}"/>
              </a:ext>
            </a:extLst>
          </p:cNvPr>
          <p:cNvCxnSpPr>
            <a:cxnSpLocks/>
          </p:cNvCxnSpPr>
          <p:nvPr/>
        </p:nvCxnSpPr>
        <p:spPr>
          <a:xfrm flipV="1">
            <a:off x="4272656" y="3895804"/>
            <a:ext cx="4943845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BB210BA-A7AC-4BEE-8686-27EDEE2EE78D}"/>
              </a:ext>
            </a:extLst>
          </p:cNvPr>
          <p:cNvCxnSpPr>
            <a:cxnSpLocks/>
          </p:cNvCxnSpPr>
          <p:nvPr/>
        </p:nvCxnSpPr>
        <p:spPr>
          <a:xfrm>
            <a:off x="4416363" y="5249663"/>
            <a:ext cx="489159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: Rounded Corners 18">
            <a:extLst>
              <a:ext uri="{FF2B5EF4-FFF2-40B4-BE49-F238E27FC236}">
                <a16:creationId xmlns:a16="http://schemas.microsoft.com/office/drawing/2014/main" id="{AF1F0AA2-F553-4C5A-BD2C-A23C6262F882}"/>
              </a:ext>
            </a:extLst>
          </p:cNvPr>
          <p:cNvSpPr/>
          <p:nvPr/>
        </p:nvSpPr>
        <p:spPr>
          <a:xfrm>
            <a:off x="9216501" y="2389522"/>
            <a:ext cx="504548" cy="40244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1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9BAEA362-AED4-49AB-9E25-96599F2238A6}"/>
              </a:ext>
            </a:extLst>
          </p:cNvPr>
          <p:cNvSpPr/>
          <p:nvPr/>
        </p:nvSpPr>
        <p:spPr>
          <a:xfrm>
            <a:off x="9326223" y="5021805"/>
            <a:ext cx="504548" cy="40244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3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0F6604BC-6A1B-41A3-9F4F-CC17E99B72C9}"/>
              </a:ext>
            </a:extLst>
          </p:cNvPr>
          <p:cNvSpPr/>
          <p:nvPr/>
        </p:nvSpPr>
        <p:spPr>
          <a:xfrm>
            <a:off x="9307959" y="3694579"/>
            <a:ext cx="504548" cy="40244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2</a:t>
            </a:r>
            <a:endParaRPr lang="en-IN" dirty="0">
              <a:solidFill>
                <a:schemeClr val="tx1"/>
              </a:solidFill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10B62BCB-D59E-4AAB-9A74-D9DAA30294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66131" y="3515071"/>
            <a:ext cx="3024743" cy="77629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D05A53E-9EC3-4309-8986-3C0BA7AEEB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9986" y="3826834"/>
            <a:ext cx="230912" cy="23592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B48C989-985D-4BD4-80A3-513A943509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75499" y="3813266"/>
            <a:ext cx="230912" cy="243730"/>
          </a:xfrm>
          <a:prstGeom prst="rect">
            <a:avLst/>
          </a:prstGeom>
        </p:spPr>
      </p:pic>
      <p:sp>
        <p:nvSpPr>
          <p:cNvPr id="31" name="TextShape 2">
            <a:extLst>
              <a:ext uri="{FF2B5EF4-FFF2-40B4-BE49-F238E27FC236}">
                <a16:creationId xmlns:a16="http://schemas.microsoft.com/office/drawing/2014/main" id="{41579E86-3D22-44EF-AF2E-A2D8D9850937}"/>
              </a:ext>
            </a:extLst>
          </p:cNvPr>
          <p:cNvSpPr txBox="1"/>
          <p:nvPr/>
        </p:nvSpPr>
        <p:spPr>
          <a:xfrm>
            <a:off x="1097280" y="1845720"/>
            <a:ext cx="10417058" cy="4023000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Autofit/>
          </a:bodyPr>
          <a:lstStyle/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IN" sz="2000" b="0" strike="noStrike" spc="-1" dirty="0">
                <a:solidFill>
                  <a:srgbClr val="404040"/>
                </a:solidFill>
                <a:latin typeface="Calibri"/>
              </a:rPr>
              <a:t> </a:t>
            </a: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Continuity Equation:</a:t>
            </a: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endParaRPr lang="en-US" sz="2000" spc="-1" dirty="0">
              <a:solidFill>
                <a:srgbClr val="404040"/>
              </a:solidFill>
              <a:latin typeface="Calibri"/>
            </a:endParaRP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404040"/>
              </a:solidFill>
              <a:latin typeface="Calibri"/>
            </a:endParaRP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US" sz="2000" b="0" strike="noStrike" spc="-1" dirty="0">
                <a:solidFill>
                  <a:srgbClr val="404040"/>
                </a:solidFill>
                <a:latin typeface="Calibri"/>
              </a:rPr>
              <a:t> Volume Fraction transport equation:</a:t>
            </a: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endParaRPr lang="en-US" sz="2000" spc="-1" dirty="0">
              <a:solidFill>
                <a:srgbClr val="404040"/>
              </a:solidFill>
              <a:latin typeface="Calibri"/>
            </a:endParaRP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endParaRPr lang="en-US" sz="2000" b="0" strike="noStrike" spc="-1" dirty="0">
              <a:solidFill>
                <a:srgbClr val="404040"/>
              </a:solidFill>
              <a:latin typeface="Calibri"/>
            </a:endParaRP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US" sz="2000" spc="-1" dirty="0">
                <a:solidFill>
                  <a:srgbClr val="404040"/>
                </a:solidFill>
                <a:latin typeface="Calibri"/>
              </a:rPr>
              <a:t> Thermophysical Properties(</a:t>
            </a:r>
            <a:r>
              <a:rPr lang="en-US" sz="2000" i="1" spc="-1" dirty="0">
                <a:solidFill>
                  <a:srgbClr val="404040"/>
                </a:solidFill>
                <a:latin typeface="Calibri"/>
              </a:rPr>
              <a:t>y = </a:t>
            </a:r>
            <a:r>
              <a:rPr lang="el-GR" sz="2000" i="1" spc="-1" dirty="0">
                <a:solidFill>
                  <a:srgbClr val="404040"/>
                </a:solidFill>
                <a:latin typeface="Calibri"/>
              </a:rPr>
              <a:t>μ</a:t>
            </a:r>
            <a:r>
              <a:rPr lang="el-GR" sz="20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US" sz="2000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l-GR" sz="2000" i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ρ</a:t>
            </a:r>
            <a:r>
              <a:rPr lang="en-US" sz="2000" spc="-1" dirty="0">
                <a:solidFill>
                  <a:srgbClr val="404040"/>
                </a:solidFill>
                <a:latin typeface="Calibri"/>
              </a:rPr>
              <a:t>):</a:t>
            </a:r>
          </a:p>
          <a:p>
            <a:pPr marL="36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</a:pPr>
            <a:endParaRPr lang="en-IN" sz="2000" b="0" strike="noStrike" spc="-1" dirty="0">
              <a:solidFill>
                <a:srgbClr val="404040"/>
              </a:solidFill>
              <a:latin typeface="Calibri"/>
            </a:endParaRPr>
          </a:p>
        </p:txBody>
      </p:sp>
      <p:pic>
        <p:nvPicPr>
          <p:cNvPr id="15" name="Picture 2" descr="Index of /fossee/logos/">
            <a:extLst>
              <a:ext uri="{FF2B5EF4-FFF2-40B4-BE49-F238E27FC236}">
                <a16:creationId xmlns:a16="http://schemas.microsoft.com/office/drawing/2014/main" id="{284C3D12-EE22-47D1-BD4A-7950EAD261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656" y="286561"/>
            <a:ext cx="1903664" cy="70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6206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3200" b="1" i="0" u="none" strike="noStrike" kern="1200" cap="none" spc="-52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 Light"/>
              </a:rPr>
              <a:t>interMassFoam</a:t>
            </a:r>
            <a:r>
              <a:rPr kumimoji="0" lang="en-IN" sz="3200" b="1" i="0" u="none" strike="noStrike" kern="1200" cap="none" spc="-52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 Light"/>
              </a:rPr>
              <a:t> Solver</a:t>
            </a: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4800" b="0" i="0" u="none" strike="noStrike" kern="1200" cap="none" spc="-52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 Light"/>
              </a:rPr>
              <a:t>Implementation in </a:t>
            </a:r>
            <a:r>
              <a:rPr kumimoji="0" lang="en-IN" sz="4800" b="0" i="0" u="none" strike="noStrike" kern="1200" cap="none" spc="-52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 Light"/>
              </a:rPr>
              <a:t>OpenFOAM</a:t>
            </a:r>
            <a:r>
              <a:rPr kumimoji="0" lang="en-IN" sz="4800" b="0" i="0" u="none" strike="noStrike" kern="1200" cap="none" spc="-52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 Light"/>
              </a:rPr>
              <a:t>:</a:t>
            </a:r>
            <a:endParaRPr kumimoji="0" lang="en-US" sz="4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" name="TextShape 2">
            <a:extLst>
              <a:ext uri="{FF2B5EF4-FFF2-40B4-BE49-F238E27FC236}">
                <a16:creationId xmlns:a16="http://schemas.microsoft.com/office/drawing/2014/main" id="{D2383967-58FF-4CCB-A07D-3C21CF0AF5BF}"/>
              </a:ext>
            </a:extLst>
          </p:cNvPr>
          <p:cNvSpPr txBox="1"/>
          <p:nvPr/>
        </p:nvSpPr>
        <p:spPr>
          <a:xfrm>
            <a:off x="1097280" y="1845720"/>
            <a:ext cx="10417058" cy="4023000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Autofit/>
          </a:bodyPr>
          <a:lstStyle/>
          <a:p>
            <a:pPr marL="91440" marR="0" lvl="0" indent="-91080" algn="l" defTabSz="914400" rtl="0" eaLnBrk="1" fontAlgn="auto" latinLnBrk="0" hangingPunct="1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SzTx/>
              <a:buFont typeface="Arial"/>
              <a:buChar char="•"/>
              <a:tabLst/>
              <a:defRPr/>
            </a:pPr>
            <a:r>
              <a:rPr kumimoji="0" lang="en-IN" sz="2000" b="0" i="0" u="none" strike="noStrike" kern="1200" cap="none" spc="-1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/>
              </a:rPr>
              <a:t> M</a:t>
            </a:r>
            <a:r>
              <a:rPr lang="en-IN" sz="2000" spc="-1" dirty="0" err="1">
                <a:solidFill>
                  <a:srgbClr val="404040"/>
                </a:solidFill>
                <a:latin typeface="Calibri"/>
              </a:rPr>
              <a:t>odified</a:t>
            </a:r>
            <a:r>
              <a:rPr lang="en-IN" sz="2000" spc="-1" dirty="0">
                <a:solidFill>
                  <a:srgbClr val="404040"/>
                </a:solidFill>
                <a:latin typeface="Calibri"/>
              </a:rPr>
              <a:t> </a:t>
            </a:r>
            <a:r>
              <a:rPr lang="en-IN" sz="2000" spc="-1" dirty="0" err="1">
                <a:solidFill>
                  <a:srgbClr val="404040"/>
                </a:solidFill>
                <a:latin typeface="Calibri"/>
              </a:rPr>
              <a:t>alphaSuSp.H</a:t>
            </a:r>
            <a:r>
              <a:rPr lang="en-IN" sz="2000" spc="-1" dirty="0">
                <a:solidFill>
                  <a:srgbClr val="404040"/>
                </a:solidFill>
                <a:latin typeface="Calibri"/>
              </a:rPr>
              <a:t> file:</a:t>
            </a:r>
          </a:p>
          <a:p>
            <a:pPr marL="360" marR="0" lvl="0" algn="l" defTabSz="914400" rtl="0" eaLnBrk="1" fontAlgn="auto" latinLnBrk="0" hangingPunct="1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SzTx/>
              <a:tabLst/>
              <a:defRPr/>
            </a:pPr>
            <a:endParaRPr kumimoji="0" lang="en-IN" sz="2000" b="0" i="0" u="none" strike="noStrike" kern="1200" cap="none" spc="-1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5" name="Picture 2" descr="Index of /fossee/logos/">
            <a:extLst>
              <a:ext uri="{FF2B5EF4-FFF2-40B4-BE49-F238E27FC236}">
                <a16:creationId xmlns:a16="http://schemas.microsoft.com/office/drawing/2014/main" id="{EA79EC86-E51A-4CF2-945D-2E8D384555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656" y="286561"/>
            <a:ext cx="1903664" cy="70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F897F0-90A4-4D6C-9885-4B92F91CE86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7837" y="2976157"/>
            <a:ext cx="5876925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57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3200" b="1" i="0" u="none" strike="noStrike" kern="1200" cap="none" spc="-52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 Light"/>
              </a:rPr>
              <a:t>interMassFoam</a:t>
            </a:r>
            <a:r>
              <a:rPr kumimoji="0" lang="en-IN" sz="3200" b="1" i="0" u="none" strike="noStrike" kern="1200" cap="none" spc="-52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 Light"/>
              </a:rPr>
              <a:t> Solver</a:t>
            </a: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4800" b="0" i="0" u="none" strike="noStrike" kern="1200" cap="none" spc="-52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 Light"/>
              </a:rPr>
              <a:t>Implementation in </a:t>
            </a:r>
            <a:r>
              <a:rPr kumimoji="0" lang="en-IN" sz="4800" b="0" i="0" u="none" strike="noStrike" kern="1200" cap="none" spc="-52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 Light"/>
              </a:rPr>
              <a:t>OpenFOAM</a:t>
            </a:r>
            <a:r>
              <a:rPr kumimoji="0" lang="en-IN" sz="4800" b="0" i="0" u="none" strike="noStrike" kern="1200" cap="none" spc="-52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 Light"/>
              </a:rPr>
              <a:t>:</a:t>
            </a:r>
            <a:endParaRPr kumimoji="0" lang="en-US" sz="4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" name="TextShape 2">
            <a:extLst>
              <a:ext uri="{FF2B5EF4-FFF2-40B4-BE49-F238E27FC236}">
                <a16:creationId xmlns:a16="http://schemas.microsoft.com/office/drawing/2014/main" id="{D2383967-58FF-4CCB-A07D-3C21CF0AF5BF}"/>
              </a:ext>
            </a:extLst>
          </p:cNvPr>
          <p:cNvSpPr txBox="1"/>
          <p:nvPr/>
        </p:nvSpPr>
        <p:spPr>
          <a:xfrm>
            <a:off x="1097280" y="1845720"/>
            <a:ext cx="10417058" cy="4023000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Autofit/>
          </a:bodyPr>
          <a:lstStyle/>
          <a:p>
            <a:pPr marL="91440" marR="0" lvl="0" indent="-91080" algn="l" defTabSz="914400" rtl="0" eaLnBrk="1" fontAlgn="auto" latinLnBrk="0" hangingPunct="1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SzTx/>
              <a:buFont typeface="Arial"/>
              <a:buChar char="•"/>
              <a:tabLst/>
              <a:defRPr/>
            </a:pPr>
            <a:r>
              <a:rPr kumimoji="0" lang="en-IN" sz="2000" b="0" i="0" u="none" strike="noStrike" kern="1200" cap="none" spc="-1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/>
              </a:rPr>
              <a:t> Modified </a:t>
            </a:r>
            <a:r>
              <a:rPr kumimoji="0" lang="en-IN" sz="2000" b="0" i="0" u="none" strike="noStrike" kern="1200" cap="none" spc="-1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/>
              </a:rPr>
              <a:t>createFields.H</a:t>
            </a:r>
            <a:r>
              <a:rPr kumimoji="0" lang="en-IN" sz="2000" b="0" i="0" u="none" strike="noStrike" kern="1200" cap="none" spc="-1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/>
              </a:rPr>
              <a:t> file for accepting </a:t>
            </a:r>
            <a:r>
              <a:rPr kumimoji="0" lang="en-IN" sz="2000" b="0" i="0" u="none" strike="noStrike" kern="1200" cap="none" spc="-1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/>
              </a:rPr>
              <a:t>mdot</a:t>
            </a:r>
            <a:r>
              <a:rPr kumimoji="0" lang="en-IN" sz="2000" b="0" i="0" u="none" strike="noStrike" kern="1200" cap="none" spc="-1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/>
              </a:rPr>
              <a:t> explicitly </a:t>
            </a:r>
            <a:r>
              <a:rPr lang="en-IN" sz="2000" spc="-1" dirty="0">
                <a:solidFill>
                  <a:srgbClr val="404040"/>
                </a:solidFill>
                <a:latin typeface="Calibri"/>
              </a:rPr>
              <a:t>:</a:t>
            </a:r>
          </a:p>
          <a:p>
            <a:pPr marL="360" marR="0" lvl="0" algn="l" defTabSz="914400" rtl="0" eaLnBrk="1" fontAlgn="auto" latinLnBrk="0" hangingPunct="1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SzTx/>
              <a:tabLst/>
              <a:defRPr/>
            </a:pPr>
            <a:endParaRPr kumimoji="0" lang="en-IN" sz="2000" b="0" i="0" u="none" strike="noStrike" kern="1200" cap="none" spc="-1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788869-6C4A-489A-A00F-CBB9CCC338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7277" y="2340376"/>
            <a:ext cx="4877064" cy="3856818"/>
          </a:xfrm>
          <a:prstGeom prst="rect">
            <a:avLst/>
          </a:prstGeom>
        </p:spPr>
      </p:pic>
      <p:pic>
        <p:nvPicPr>
          <p:cNvPr id="5" name="Picture 2" descr="Index of /fossee/logos/">
            <a:extLst>
              <a:ext uri="{FF2B5EF4-FFF2-40B4-BE49-F238E27FC236}">
                <a16:creationId xmlns:a16="http://schemas.microsoft.com/office/drawing/2014/main" id="{D2B79322-A3F5-48E9-88B0-DB61F95F6C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656" y="286561"/>
            <a:ext cx="1903664" cy="70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5313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3200" b="1" i="0" u="none" strike="noStrike" kern="1200" cap="none" spc="-52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 Light"/>
              </a:rPr>
              <a:t>interMassFoam</a:t>
            </a:r>
            <a:r>
              <a:rPr kumimoji="0" lang="en-IN" sz="3200" b="1" i="0" u="none" strike="noStrike" kern="1200" cap="none" spc="-52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 Light"/>
              </a:rPr>
              <a:t> Solver</a:t>
            </a:r>
          </a:p>
          <a:p>
            <a:pPr marL="0" marR="0" lvl="0" indent="0" algn="l" defTabSz="914400" rtl="0" eaLnBrk="1" fontAlgn="auto" latinLnBrk="0" hangingPunct="1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4800" b="0" i="0" u="none" strike="noStrike" kern="1200" cap="none" spc="-52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 Light"/>
              </a:rPr>
              <a:t>Implementation in </a:t>
            </a:r>
            <a:r>
              <a:rPr kumimoji="0" lang="en-IN" sz="4800" b="0" i="0" u="none" strike="noStrike" kern="1200" cap="none" spc="-52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 Light"/>
              </a:rPr>
              <a:t>OpenFOAM</a:t>
            </a:r>
            <a:r>
              <a:rPr kumimoji="0" lang="en-IN" sz="4800" b="0" i="0" u="none" strike="noStrike" kern="1200" cap="none" spc="-52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 Light"/>
              </a:rPr>
              <a:t>:</a:t>
            </a:r>
            <a:endParaRPr kumimoji="0" lang="en-US" sz="4800" b="0" i="0" u="none" strike="noStrike" kern="1200" cap="none" spc="-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9" name="TextShape 2">
            <a:extLst>
              <a:ext uri="{FF2B5EF4-FFF2-40B4-BE49-F238E27FC236}">
                <a16:creationId xmlns:a16="http://schemas.microsoft.com/office/drawing/2014/main" id="{D2383967-58FF-4CCB-A07D-3C21CF0AF5BF}"/>
              </a:ext>
            </a:extLst>
          </p:cNvPr>
          <p:cNvSpPr txBox="1"/>
          <p:nvPr/>
        </p:nvSpPr>
        <p:spPr>
          <a:xfrm>
            <a:off x="1097280" y="1845720"/>
            <a:ext cx="10417058" cy="4023000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Autofit/>
          </a:bodyPr>
          <a:lstStyle/>
          <a:p>
            <a:pPr marL="91440" marR="0" lvl="0" indent="-91080" algn="l" defTabSz="914400" rtl="0" eaLnBrk="1" fontAlgn="auto" latinLnBrk="0" hangingPunct="1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SzTx/>
              <a:buFont typeface="Arial"/>
              <a:buChar char="•"/>
              <a:tabLst/>
              <a:defRPr/>
            </a:pPr>
            <a:r>
              <a:rPr kumimoji="0" lang="en-IN" sz="2000" b="0" i="0" u="none" strike="noStrike" kern="1200" cap="none" spc="-1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/>
              </a:rPr>
              <a:t> </a:t>
            </a:r>
            <a:r>
              <a:rPr kumimoji="0" lang="en-IN" sz="2000" b="0" i="0" u="none" strike="noStrike" kern="1200" cap="none" spc="-1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/>
              </a:rPr>
              <a:t>massTransfer</a:t>
            </a:r>
            <a:r>
              <a:rPr kumimoji="0" lang="en-IN" sz="2000" b="0" i="0" u="none" strike="noStrike" kern="1200" cap="none" spc="-1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/>
              </a:rPr>
              <a:t> file, in case study’s /</a:t>
            </a:r>
            <a:r>
              <a:rPr kumimoji="0" lang="en-IN" sz="2000" b="0" i="1" u="none" strike="noStrike" kern="1200" cap="none" spc="-1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/>
              </a:rPr>
              <a:t>constant</a:t>
            </a:r>
            <a:r>
              <a:rPr kumimoji="0" lang="en-IN" sz="2000" b="0" i="0" u="none" strike="noStrike" kern="1200" cap="none" spc="-1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/>
              </a:rPr>
              <a:t> directory, where user can declare value of </a:t>
            </a:r>
            <a:r>
              <a:rPr kumimoji="0" lang="en-IN" sz="2000" b="0" i="0" u="none" strike="noStrike" kern="1200" cap="none" spc="-1" normalizeH="0" baseline="0" noProof="0" dirty="0" err="1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/>
              </a:rPr>
              <a:t>mdot</a:t>
            </a:r>
            <a:r>
              <a:rPr kumimoji="0" lang="en-IN" sz="2000" b="0" i="0" u="none" strike="noStrike" kern="1200" cap="none" spc="-1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Calibri"/>
              </a:rPr>
              <a:t> </a:t>
            </a:r>
            <a:r>
              <a:rPr lang="en-IN" sz="2000" spc="-1" dirty="0">
                <a:solidFill>
                  <a:srgbClr val="404040"/>
                </a:solidFill>
                <a:latin typeface="Calibri"/>
              </a:rPr>
              <a:t>:</a:t>
            </a:r>
          </a:p>
          <a:p>
            <a:pPr marL="360" marR="0" lvl="0" algn="l" defTabSz="914400" rtl="0" eaLnBrk="1" fontAlgn="auto" latinLnBrk="0" hangingPunct="1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SzTx/>
              <a:tabLst/>
              <a:defRPr/>
            </a:pPr>
            <a:endParaRPr kumimoji="0" lang="en-IN" sz="2000" b="0" i="0" u="none" strike="noStrike" kern="1200" cap="none" spc="-1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Calibri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9C7280-BBF6-4A9D-A8F2-8BA308F189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0792" y="2669156"/>
            <a:ext cx="6630415" cy="3065819"/>
          </a:xfrm>
          <a:prstGeom prst="rect">
            <a:avLst/>
          </a:prstGeom>
        </p:spPr>
      </p:pic>
      <p:pic>
        <p:nvPicPr>
          <p:cNvPr id="5" name="Picture 2" descr="Index of /fossee/logos/">
            <a:extLst>
              <a:ext uri="{FF2B5EF4-FFF2-40B4-BE49-F238E27FC236}">
                <a16:creationId xmlns:a16="http://schemas.microsoft.com/office/drawing/2014/main" id="{7887C765-6D23-4271-8C5B-1D2A4A5E58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656" y="286561"/>
            <a:ext cx="1903664" cy="70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0631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1097280" y="286560"/>
            <a:ext cx="10058040" cy="1450440"/>
          </a:xfrm>
          <a:prstGeom prst="rect">
            <a:avLst/>
          </a:prstGeom>
          <a:noFill/>
          <a:ln>
            <a:noFill/>
          </a:ln>
        </p:spPr>
        <p:txBody>
          <a:bodyPr anchor="b">
            <a:noAutofit/>
          </a:bodyPr>
          <a:lstStyle/>
          <a:p>
            <a:pPr>
              <a:lnSpc>
                <a:spcPct val="85000"/>
              </a:lnSpc>
            </a:pPr>
            <a:r>
              <a:rPr lang="en-IN" sz="3200" b="1" strike="noStrike" spc="-52" dirty="0" err="1">
                <a:solidFill>
                  <a:srgbClr val="404040"/>
                </a:solidFill>
                <a:latin typeface="Calibri Light"/>
              </a:rPr>
              <a:t>interMassFoam</a:t>
            </a:r>
            <a:r>
              <a:rPr lang="en-IN" sz="3200" b="1" strike="noStrike" spc="-52" dirty="0">
                <a:solidFill>
                  <a:srgbClr val="404040"/>
                </a:solidFill>
                <a:latin typeface="Calibri Light"/>
              </a:rPr>
              <a:t> Case Studies</a:t>
            </a:r>
          </a:p>
          <a:p>
            <a:pPr>
              <a:lnSpc>
                <a:spcPct val="85000"/>
              </a:lnSpc>
            </a:pPr>
            <a:r>
              <a:rPr lang="en-IN" sz="4800" spc="-52" dirty="0">
                <a:solidFill>
                  <a:srgbClr val="404040"/>
                </a:solidFill>
                <a:latin typeface="Calibri Light"/>
              </a:rPr>
              <a:t>Rectangular Suction:</a:t>
            </a:r>
            <a:endParaRPr lang="en-US" sz="4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2" name="TextShape 2"/>
          <p:cNvSpPr txBox="1"/>
          <p:nvPr/>
        </p:nvSpPr>
        <p:spPr>
          <a:xfrm>
            <a:off x="1589650" y="3582720"/>
            <a:ext cx="6153237" cy="2153852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Autofit/>
          </a:bodyPr>
          <a:lstStyle/>
          <a:p>
            <a:pPr marL="36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</a:pPr>
            <a:endParaRPr lang="en-IN" sz="2000" b="0" strike="noStrike" spc="-1" dirty="0">
              <a:solidFill>
                <a:srgbClr val="404040"/>
              </a:solidFill>
              <a:latin typeface="Calibri"/>
            </a:endParaRPr>
          </a:p>
        </p:txBody>
      </p:sp>
      <p:sp>
        <p:nvSpPr>
          <p:cNvPr id="5" name="TextShape 2">
            <a:extLst>
              <a:ext uri="{FF2B5EF4-FFF2-40B4-BE49-F238E27FC236}">
                <a16:creationId xmlns:a16="http://schemas.microsoft.com/office/drawing/2014/main" id="{AF7CC0E7-CF74-40D1-B7C1-9BE63AA0AE9D}"/>
              </a:ext>
            </a:extLst>
          </p:cNvPr>
          <p:cNvSpPr txBox="1"/>
          <p:nvPr/>
        </p:nvSpPr>
        <p:spPr>
          <a:xfrm>
            <a:off x="1097280" y="1838943"/>
            <a:ext cx="5274615" cy="4023000"/>
          </a:xfrm>
          <a:prstGeom prst="rect">
            <a:avLst/>
          </a:prstGeom>
          <a:noFill/>
          <a:ln>
            <a:noFill/>
          </a:ln>
        </p:spPr>
        <p:txBody>
          <a:bodyPr lIns="0" rIns="0">
            <a:noAutofit/>
          </a:bodyPr>
          <a:lstStyle/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IN" sz="2000" spc="-1" dirty="0">
                <a:solidFill>
                  <a:srgbClr val="404040"/>
                </a:solidFill>
                <a:latin typeface="Calibri"/>
              </a:rPr>
              <a:t> To observe if mass transfer occurs at the interface </a:t>
            </a: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IN" sz="2000" spc="-1" dirty="0">
                <a:solidFill>
                  <a:srgbClr val="404040"/>
                </a:solidFill>
                <a:latin typeface="Calibri"/>
              </a:rPr>
              <a:t> Dimensions: 1 x 0.05 m</a:t>
            </a:r>
            <a:r>
              <a:rPr lang="en-IN" sz="2000" spc="-1" baseline="30000" dirty="0">
                <a:solidFill>
                  <a:srgbClr val="404040"/>
                </a:solidFill>
                <a:latin typeface="Calibri"/>
              </a:rPr>
              <a:t>2</a:t>
            </a:r>
            <a:endParaRPr lang="en-IN" sz="2000" spc="-1" dirty="0">
              <a:solidFill>
                <a:srgbClr val="404040"/>
              </a:solidFill>
              <a:latin typeface="Calibri"/>
            </a:endParaRP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r>
              <a:rPr lang="en-IN" sz="2000" spc="-1" dirty="0">
                <a:solidFill>
                  <a:srgbClr val="404040"/>
                </a:solidFill>
                <a:latin typeface="Calibri"/>
              </a:rPr>
              <a:t> Mesh: 50 hexahedral cells</a:t>
            </a:r>
          </a:p>
          <a:p>
            <a:pPr marL="36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</a:pPr>
            <a:endParaRPr lang="en-IN" sz="2000" spc="-1" dirty="0">
              <a:solidFill>
                <a:srgbClr val="404040"/>
              </a:solidFill>
              <a:latin typeface="Calibri"/>
            </a:endParaRPr>
          </a:p>
          <a:p>
            <a:pPr marL="36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</a:pPr>
            <a:endParaRPr lang="en-IN" sz="2000" spc="-1" dirty="0">
              <a:solidFill>
                <a:srgbClr val="404040"/>
              </a:solidFill>
              <a:latin typeface="Calibri"/>
            </a:endParaRPr>
          </a:p>
          <a:p>
            <a:pPr marL="343260" indent="-3429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 panose="020B0604020202020204" pitchFamily="34" charset="0"/>
              <a:buChar char="•"/>
            </a:pPr>
            <a:endParaRPr lang="en-IN" sz="2000" spc="-1" dirty="0">
              <a:solidFill>
                <a:srgbClr val="404040"/>
              </a:solidFill>
              <a:latin typeface="Calibri"/>
            </a:endParaRPr>
          </a:p>
          <a:p>
            <a:pPr marL="343260" indent="-34290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 panose="020B0604020202020204" pitchFamily="34" charset="0"/>
              <a:buChar char="•"/>
            </a:pPr>
            <a:endParaRPr lang="en-IN" sz="2000" spc="-1" dirty="0">
              <a:solidFill>
                <a:srgbClr val="404040"/>
              </a:solidFill>
              <a:latin typeface="Calibri"/>
            </a:endParaRPr>
          </a:p>
          <a:p>
            <a:pPr marL="36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</a:pPr>
            <a:endParaRPr lang="en-IN" sz="2000" b="0" strike="noStrike" spc="-1" dirty="0">
              <a:solidFill>
                <a:srgbClr val="404040"/>
              </a:solidFill>
              <a:latin typeface="Calibri"/>
            </a:endParaRPr>
          </a:p>
          <a:p>
            <a:pPr marL="36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</a:pPr>
            <a:endParaRPr lang="en-IN" sz="2000" spc="-1" dirty="0">
              <a:solidFill>
                <a:srgbClr val="404040"/>
              </a:solidFill>
              <a:latin typeface="Calibri"/>
            </a:endParaRPr>
          </a:p>
          <a:p>
            <a:pPr marL="91440" indent="-91080">
              <a:lnSpc>
                <a:spcPct val="90000"/>
              </a:lnSpc>
              <a:spcBef>
                <a:spcPts val="1199"/>
              </a:spcBef>
              <a:spcAft>
                <a:spcPts val="201"/>
              </a:spcAft>
              <a:buClr>
                <a:srgbClr val="E48312"/>
              </a:buClr>
              <a:buFont typeface="Arial"/>
              <a:buChar char="•"/>
            </a:pPr>
            <a:endParaRPr lang="en-IN" sz="2000" b="0" strike="noStrike" spc="-1" dirty="0">
              <a:solidFill>
                <a:srgbClr val="404040"/>
              </a:solidFill>
              <a:latin typeface="Calibri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4856DA-0430-4062-B51D-EA9EC655182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46" t="76672" r="89773" b="10792"/>
          <a:stretch/>
        </p:blipFill>
        <p:spPr>
          <a:xfrm>
            <a:off x="5882558" y="4014702"/>
            <a:ext cx="487483" cy="559293"/>
          </a:xfrm>
          <a:prstGeom prst="rect">
            <a:avLst/>
          </a:prstGeom>
        </p:spPr>
      </p:pic>
      <p:pic>
        <p:nvPicPr>
          <p:cNvPr id="7" name="Picture 2" descr="Index of /fossee/logos/">
            <a:extLst>
              <a:ext uri="{FF2B5EF4-FFF2-40B4-BE49-F238E27FC236}">
                <a16:creationId xmlns:a16="http://schemas.microsoft.com/office/drawing/2014/main" id="{733507DF-B3D7-4B8F-B630-062CCE23866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1656" y="286561"/>
            <a:ext cx="1903664" cy="70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18D1027-89C3-4F05-8C65-5F1D28B7F48A}"/>
              </a:ext>
            </a:extLst>
          </p:cNvPr>
          <p:cNvGrpSpPr/>
          <p:nvPr/>
        </p:nvGrpSpPr>
        <p:grpSpPr>
          <a:xfrm>
            <a:off x="6433460" y="3429000"/>
            <a:ext cx="4721860" cy="654952"/>
            <a:chOff x="0" y="0"/>
            <a:chExt cx="4722190" cy="65543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071B543C-A1FA-446F-829F-EE09F1C3B6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76" t="45083" r="26201" b="46250"/>
            <a:stretch/>
          </p:blipFill>
          <p:spPr bwMode="auto">
            <a:xfrm>
              <a:off x="0" y="0"/>
              <a:ext cx="4714875" cy="59563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0" name="Text Box 8">
              <a:extLst>
                <a:ext uri="{FF2B5EF4-FFF2-40B4-BE49-F238E27FC236}">
                  <a16:creationId xmlns:a16="http://schemas.microsoft.com/office/drawing/2014/main" id="{AEF9033C-2EEE-4739-808E-A3EAD8308410}"/>
                </a:ext>
              </a:extLst>
            </p:cNvPr>
            <p:cNvSpPr txBox="1"/>
            <p:nvPr/>
          </p:nvSpPr>
          <p:spPr>
            <a:xfrm>
              <a:off x="7950" y="516835"/>
              <a:ext cx="4714240" cy="138602"/>
            </a:xfrm>
            <a:prstGeom prst="rect">
              <a:avLst/>
            </a:prstGeom>
            <a:solidFill>
              <a:prstClr val="white"/>
            </a:solidFill>
            <a:ln>
              <a:noFill/>
            </a:ln>
          </p:spPr>
          <p:txBody>
            <a:bodyPr rot="0" spcFirstLastPara="0" vert="horz" wrap="square" lIns="0" tIns="0" rIns="0" bIns="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marL="0" marR="0" algn="ctr">
                <a:spcBef>
                  <a:spcPts val="0"/>
                </a:spcBef>
                <a:spcAft>
                  <a:spcPts val="1000"/>
                </a:spcAft>
              </a:pPr>
              <a:endParaRPr lang="en-IN" sz="900" i="1" dirty="0">
                <a:solidFill>
                  <a:srgbClr val="44546A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3321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3470</TotalTime>
  <Words>462</Words>
  <Application>Microsoft Office PowerPoint</Application>
  <PresentationFormat>Widescreen</PresentationFormat>
  <Paragraphs>86</Paragraphs>
  <Slides>14</Slides>
  <Notes>12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4" baseType="lpstr">
      <vt:lpstr>AdvGulliv-R</vt:lpstr>
      <vt:lpstr>Arial</vt:lpstr>
      <vt:lpstr>Arial</vt:lpstr>
      <vt:lpstr>Calibri</vt:lpstr>
      <vt:lpstr>Calibri Light</vt:lpstr>
      <vt:lpstr>Symbol</vt:lpstr>
      <vt:lpstr>Times New Roman</vt:lpstr>
      <vt:lpstr>Wingdings</vt:lpstr>
      <vt:lpstr>Office Theme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FOSSEE Internship  W05 Report</dc:title>
  <dc:subject/>
  <dc:creator>Mano Prithvi Raj R</dc:creator>
  <dc:description/>
  <cp:lastModifiedBy>Mano Prithvi Raj R</cp:lastModifiedBy>
  <cp:revision>180</cp:revision>
  <dcterms:created xsi:type="dcterms:W3CDTF">2021-04-11T18:27:59Z</dcterms:created>
  <dcterms:modified xsi:type="dcterms:W3CDTF">2021-08-23T13:11:46Z</dcterms:modified>
  <dc:language>en-IN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1</vt:i4>
  </property>
  <property fmtid="{D5CDD505-2E9C-101B-9397-08002B2CF9AE}" pid="8" name="PresentationFormat">
    <vt:lpwstr>Widescreen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4</vt:i4>
  </property>
</Properties>
</file>